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Helvetica Neue"/>
      <p:regular r:id="rId40"/>
      <p:bold r:id="rId41"/>
      <p:italic r:id="rId42"/>
      <p:boldItalic r:id="rId43"/>
    </p:embeddedFont>
    <p:embeddedFont>
      <p:font typeface="Helvetica Neue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48" roundtripDataSignature="AMtx7mgGMm8wMwC1qyWUPN5CU3fw96Xb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regular.fntdata"/><Relationship Id="rId20" Type="http://schemas.openxmlformats.org/officeDocument/2006/relationships/slide" Target="slides/slide15.xml"/><Relationship Id="rId42" Type="http://schemas.openxmlformats.org/officeDocument/2006/relationships/font" Target="fonts/HelveticaNeue-italic.fntdata"/><Relationship Id="rId41" Type="http://schemas.openxmlformats.org/officeDocument/2006/relationships/font" Target="fonts/HelveticaNeue-bold.fntdata"/><Relationship Id="rId22" Type="http://schemas.openxmlformats.org/officeDocument/2006/relationships/slide" Target="slides/slide17.xml"/><Relationship Id="rId44" Type="http://schemas.openxmlformats.org/officeDocument/2006/relationships/font" Target="fonts/HelveticaNeueLight-regular.fntdata"/><Relationship Id="rId21" Type="http://schemas.openxmlformats.org/officeDocument/2006/relationships/slide" Target="slides/slide16.xml"/><Relationship Id="rId43" Type="http://schemas.openxmlformats.org/officeDocument/2006/relationships/font" Target="fonts/HelveticaNeue-boldItalic.fntdata"/><Relationship Id="rId24" Type="http://schemas.openxmlformats.org/officeDocument/2006/relationships/slide" Target="slides/slide19.xml"/><Relationship Id="rId46" Type="http://schemas.openxmlformats.org/officeDocument/2006/relationships/font" Target="fonts/HelveticaNeueLight-italic.fntdata"/><Relationship Id="rId23" Type="http://schemas.openxmlformats.org/officeDocument/2006/relationships/slide" Target="slides/slide18.xml"/><Relationship Id="rId45" Type="http://schemas.openxmlformats.org/officeDocument/2006/relationships/font" Target="fonts/HelveticaNeue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HelveticaNeueLight-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2" name="Google Shape;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9:notes"/>
          <p:cNvSpPr txBox="1"/>
          <p:nvPr>
            <p:ph idx="1" type="body"/>
          </p:nvPr>
        </p:nvSpPr>
        <p:spPr>
          <a:xfrm>
            <a:off x="894522" y="4371769"/>
            <a:ext cx="4919870" cy="4141676"/>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34" name="Google Shape;134;p9:notes"/>
          <p:cNvSpPr/>
          <p:nvPr>
            <p:ph idx="2" type="sldImg"/>
          </p:nvPr>
        </p:nvSpPr>
        <p:spPr>
          <a:xfrm>
            <a:off x="287338" y="690563"/>
            <a:ext cx="6134100" cy="345122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42" name="Google Shape;14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a0bdd7a433_0_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52" name="Google Shape;152;g2a0bdd7a433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0bdd7a433_0_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62" name="Google Shape;162;g2a0bdd7a433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72" name="Google Shape;17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6256a4daba_0_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0" name="Google Shape;180;g26256a4daba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256a4daba_0_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8" name="Google Shape;188;g26256a4daba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894522" y="4371769"/>
            <a:ext cx="4919870" cy="4141676"/>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97" name="Google Shape;197;p14:notes"/>
          <p:cNvSpPr/>
          <p:nvPr>
            <p:ph idx="2" type="sldImg"/>
          </p:nvPr>
        </p:nvSpPr>
        <p:spPr>
          <a:xfrm>
            <a:off x="287338" y="690563"/>
            <a:ext cx="6134100" cy="345122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05" name="Google Shape;20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800"/>
              <a:t>Slide Healthy Living Initiative - </a:t>
            </a:r>
            <a:endParaRPr sz="1800"/>
          </a:p>
          <a:p>
            <a:pPr indent="0" lvl="0" marL="0" rtl="0" algn="l">
              <a:spcBef>
                <a:spcPts val="0"/>
              </a:spcBef>
              <a:spcAft>
                <a:spcPts val="0"/>
              </a:spcAft>
              <a:buClr>
                <a:schemeClr val="dk1"/>
              </a:buClr>
              <a:buSzPts val="1100"/>
              <a:buFont typeface="Arial"/>
              <a:buNone/>
            </a:pPr>
            <a:r>
              <a:rPr lang="en-US" sz="1800"/>
              <a:t>Currently the Goal of CMS is the focus on increasing vaccinations within the ESRD population, but while CMS strives to develop guidelines around weight reduction/obesity/BMI metrics the network wants to increase the awareness around the Healthy Living initiative.</a:t>
            </a:r>
            <a:endParaRPr sz="1800"/>
          </a:p>
          <a:p>
            <a:pPr indent="0" lvl="0" marL="0" rtl="0" algn="l">
              <a:spcBef>
                <a:spcPts val="0"/>
              </a:spcBef>
              <a:spcAft>
                <a:spcPts val="0"/>
              </a:spcAft>
              <a:buSzPts val="1100"/>
              <a:buNone/>
            </a:pPr>
            <a:r>
              <a:t/>
            </a:r>
            <a:endParaRPr sz="1800"/>
          </a:p>
          <a:p>
            <a:pPr indent="0" lvl="0" marL="0" rtl="0" algn="l">
              <a:spcBef>
                <a:spcPts val="0"/>
              </a:spcBef>
              <a:spcAft>
                <a:spcPts val="0"/>
              </a:spcAft>
              <a:buSzPts val="1100"/>
              <a:buNone/>
            </a:pPr>
            <a:r>
              <a:rPr lang="en-US" sz="1800"/>
              <a:t>Focusing on the overall health of ESRD patients while incorporating preventative measures to manage comorbidities. We want to continue encourage patients to develop relationships with a PCP so that there is trust within the healtcare system and increase positive trends in necessary testing and vaccinations. </a:t>
            </a:r>
            <a:endParaRPr sz="1800"/>
          </a:p>
          <a:p>
            <a:pPr indent="0" lvl="0" marL="0" rtl="0" algn="l">
              <a:spcBef>
                <a:spcPts val="0"/>
              </a:spcBef>
              <a:spcAft>
                <a:spcPts val="0"/>
              </a:spcAft>
              <a:buSzPts val="1100"/>
              <a:buNone/>
            </a:pPr>
            <a:r>
              <a:t/>
            </a:r>
            <a:endParaRPr/>
          </a:p>
          <a:p>
            <a:pPr indent="0" lvl="0" marL="0" rtl="0" algn="l">
              <a:spcBef>
                <a:spcPts val="0"/>
              </a:spcBef>
              <a:spcAft>
                <a:spcPts val="0"/>
              </a:spcAft>
              <a:buSzPts val="1100"/>
              <a:buNone/>
            </a:pPr>
            <a:r>
              <a:t/>
            </a:r>
            <a:endParaRPr/>
          </a:p>
        </p:txBody>
      </p:sp>
      <p:sp>
        <p:nvSpPr>
          <p:cNvPr id="216" name="Google Shape;21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26256a4daba_0_0:notes"/>
          <p:cNvSpPr txBox="1"/>
          <p:nvPr>
            <p:ph idx="1" type="body"/>
          </p:nvPr>
        </p:nvSpPr>
        <p:spPr>
          <a:xfrm>
            <a:off x="894522" y="4371769"/>
            <a:ext cx="4920000" cy="4141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8" name="Google Shape;48;g26256a4daba_0_0:notes"/>
          <p:cNvSpPr/>
          <p:nvPr>
            <p:ph idx="2" type="sldImg"/>
          </p:nvPr>
        </p:nvSpPr>
        <p:spPr>
          <a:xfrm>
            <a:off x="287338" y="690563"/>
            <a:ext cx="6134100" cy="34512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6256a4daba_0_1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US" sz="1900"/>
              <a:t>What is it?  - It's a fun, </a:t>
            </a:r>
            <a:r>
              <a:rPr lang="en-US" sz="1900"/>
              <a:t>interactive</a:t>
            </a:r>
            <a:r>
              <a:rPr lang="en-US" sz="1900"/>
              <a:t> approach to bring awareness of all aspects of healthy living to our population.  It's a tool that will not only engage the audience but will promote health literacy. Definitions are inclusive of terms related to types of accesses and how to care for them, ways and methods to manage weight (whether its to reduce or gain weight), individuals apart of your care team and even preventative measures to help manage End Stage Renal Disease. </a:t>
            </a:r>
            <a:endParaRPr sz="1900"/>
          </a:p>
          <a:p>
            <a:pPr indent="0" lvl="0" marL="0" rtl="0" algn="l">
              <a:lnSpc>
                <a:spcPct val="117999"/>
              </a:lnSpc>
              <a:spcBef>
                <a:spcPts val="0"/>
              </a:spcBef>
              <a:spcAft>
                <a:spcPts val="0"/>
              </a:spcAft>
              <a:buSzPts val="1400"/>
              <a:buNone/>
            </a:pPr>
            <a:r>
              <a:t/>
            </a:r>
            <a:endParaRPr sz="1900"/>
          </a:p>
          <a:p>
            <a:pPr indent="0" lvl="0" marL="0" rtl="0" algn="l">
              <a:spcBef>
                <a:spcPts val="0"/>
              </a:spcBef>
              <a:spcAft>
                <a:spcPts val="0"/>
              </a:spcAft>
              <a:buClr>
                <a:schemeClr val="dk1"/>
              </a:buClr>
              <a:buSzPts val="1100"/>
              <a:buFont typeface="Arial"/>
              <a:buNone/>
            </a:pPr>
            <a:r>
              <a:rPr lang="en-US" sz="1900"/>
              <a:t>How will it work? - Bingo can be played both virtually and live so the ability to participate is available anytime. IPRO will provide materials for the game including 10 Bingo cards, the key sheet which will include images of definition and term, and a powerpoint slide deck to play online.  perfect time for Wellness or Healthy Living Champion make a debut and again if unable to nominate a single individual, colloborate with IDT to help facilitiate. And game can be played In-center and within Home dept (online and maybe live if your facility offers support groups or group trainings) </a:t>
            </a:r>
            <a:endParaRPr sz="1900"/>
          </a:p>
          <a:p>
            <a:pPr indent="0" lvl="0" marL="0" rtl="0" algn="l">
              <a:spcBef>
                <a:spcPts val="0"/>
              </a:spcBef>
              <a:spcAft>
                <a:spcPts val="0"/>
              </a:spcAft>
              <a:buClr>
                <a:schemeClr val="dk1"/>
              </a:buClr>
              <a:buSzPts val="1100"/>
              <a:buFont typeface="Arial"/>
              <a:buNone/>
            </a:pPr>
            <a:r>
              <a:t/>
            </a:r>
            <a:endParaRPr sz="1900"/>
          </a:p>
          <a:p>
            <a:pPr indent="0" lvl="0" marL="0" rtl="0" algn="l">
              <a:lnSpc>
                <a:spcPct val="117999"/>
              </a:lnSpc>
              <a:spcBef>
                <a:spcPts val="0"/>
              </a:spcBef>
              <a:spcAft>
                <a:spcPts val="0"/>
              </a:spcAft>
              <a:buSzPts val="1400"/>
              <a:buNone/>
            </a:pPr>
            <a:r>
              <a:t/>
            </a:r>
            <a:endParaRPr sz="1900"/>
          </a:p>
        </p:txBody>
      </p:sp>
      <p:sp>
        <p:nvSpPr>
          <p:cNvPr id="225" name="Google Shape;225;g26256a4daba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6256a4daba_0_8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sz="1900"/>
              <a:t>his is a screen shot of the Healthy Living Bingo Key sheet thats apart of the packet. Page 1 provides an introducton on the objective of game, and then proceeeds to explain on how to prepare to play.  Just to touch on a few highlights:</a:t>
            </a:r>
            <a:endParaRPr sz="1900"/>
          </a:p>
          <a:p>
            <a:pPr indent="0" lvl="0" marL="0" rtl="0" algn="l">
              <a:spcBef>
                <a:spcPts val="0"/>
              </a:spcBef>
              <a:spcAft>
                <a:spcPts val="0"/>
              </a:spcAft>
              <a:buSzPts val="1100"/>
              <a:buNone/>
            </a:pPr>
            <a:r>
              <a:t/>
            </a:r>
            <a:endParaRPr sz="1900"/>
          </a:p>
          <a:p>
            <a:pPr indent="0" lvl="0" marL="0" rtl="0" algn="l">
              <a:spcBef>
                <a:spcPts val="0"/>
              </a:spcBef>
              <a:spcAft>
                <a:spcPts val="0"/>
              </a:spcAft>
              <a:buSzPts val="1100"/>
              <a:buNone/>
            </a:pPr>
            <a:r>
              <a:rPr lang="en-US" sz="1900"/>
              <a:t>1. On the bottom right hand side of page 1 you will notice a pix of the bingo cards and what the images look like. This is what your participants will utilize during the game. Please be mindful that there are 10 specific cards and they are all numbered, so if you plan to play with more than 10 people, be prepared to have more than1 winner. </a:t>
            </a:r>
            <a:endParaRPr sz="1900"/>
          </a:p>
          <a:p>
            <a:pPr indent="0" lvl="0" marL="0" rtl="0" algn="l">
              <a:spcBef>
                <a:spcPts val="0"/>
              </a:spcBef>
              <a:spcAft>
                <a:spcPts val="0"/>
              </a:spcAft>
              <a:buSzPts val="1100"/>
              <a:buNone/>
            </a:pPr>
            <a:r>
              <a:t/>
            </a:r>
            <a:endParaRPr sz="1900"/>
          </a:p>
          <a:p>
            <a:pPr indent="0" lvl="0" marL="0" rtl="0" algn="l">
              <a:spcBef>
                <a:spcPts val="0"/>
              </a:spcBef>
              <a:spcAft>
                <a:spcPts val="0"/>
              </a:spcAft>
              <a:buSzPts val="1100"/>
              <a:buNone/>
            </a:pPr>
            <a:r>
              <a:rPr lang="en-US" sz="1900"/>
              <a:t>2.  Although, we are providing the bingo packet, paticipants will need some sort of marker: bingo chips, change or some sort of writing material like a pen, pencil or marker.  please be advised It's not necessary to go out and purchase branded Bingo markers, colored dab ink markers or bingo chips, use what you have in house including piecees of shredded paper. </a:t>
            </a:r>
            <a:endParaRPr sz="1900"/>
          </a:p>
          <a:p>
            <a:pPr indent="0" lvl="0" marL="0" rtl="0" algn="l">
              <a:spcBef>
                <a:spcPts val="0"/>
              </a:spcBef>
              <a:spcAft>
                <a:spcPts val="0"/>
              </a:spcAft>
              <a:buSzPts val="1100"/>
              <a:buNone/>
            </a:pPr>
            <a:r>
              <a:t/>
            </a:r>
            <a:endParaRPr sz="1900"/>
          </a:p>
          <a:p>
            <a:pPr indent="0" lvl="0" marL="0" rtl="0" algn="l">
              <a:spcBef>
                <a:spcPts val="0"/>
              </a:spcBef>
              <a:spcAft>
                <a:spcPts val="0"/>
              </a:spcAft>
              <a:buSzPts val="1100"/>
              <a:buNone/>
            </a:pPr>
            <a:r>
              <a:rPr lang="en-US" sz="1900"/>
              <a:t>3. Schedule your game accordingly. You want to build up the hype so post flyers, get your team to talk about it on txt floors, involve your PFR's. Whether you do it in person or online, word of mouth is the best method of promoting something.  </a:t>
            </a:r>
            <a:endParaRPr sz="1900"/>
          </a:p>
          <a:p>
            <a:pPr indent="0" lvl="0" marL="0" rtl="0" algn="l">
              <a:spcBef>
                <a:spcPts val="0"/>
              </a:spcBef>
              <a:spcAft>
                <a:spcPts val="0"/>
              </a:spcAft>
              <a:buSzPts val="1100"/>
              <a:buNone/>
            </a:pPr>
            <a:r>
              <a:t/>
            </a:r>
            <a:endParaRPr sz="1900"/>
          </a:p>
          <a:p>
            <a:pPr indent="0" lvl="0" marL="0" rtl="0" algn="l">
              <a:spcBef>
                <a:spcPts val="0"/>
              </a:spcBef>
              <a:spcAft>
                <a:spcPts val="0"/>
              </a:spcAft>
              <a:buSzPts val="1100"/>
              <a:buNone/>
            </a:pPr>
            <a:r>
              <a:rPr lang="en-US" sz="1900"/>
              <a:t>4.  Before you begin, make sure everything is in alignment: you want to make sure the PP opens and navigation buttons are functionable, your virtual platform is setup (zoom, webex, skype, google hangout) </a:t>
            </a:r>
            <a:endParaRPr sz="1900"/>
          </a:p>
          <a:p>
            <a:pPr indent="0" lvl="0" marL="0" rtl="0" algn="l">
              <a:spcBef>
                <a:spcPts val="0"/>
              </a:spcBef>
              <a:spcAft>
                <a:spcPts val="0"/>
              </a:spcAft>
              <a:buSzPts val="1100"/>
              <a:buNone/>
            </a:pPr>
            <a:r>
              <a:t/>
            </a:r>
            <a:endParaRPr sz="1900"/>
          </a:p>
          <a:p>
            <a:pPr indent="0" lvl="0" marL="0" rtl="0" algn="l">
              <a:spcBef>
                <a:spcPts val="0"/>
              </a:spcBef>
              <a:spcAft>
                <a:spcPts val="0"/>
              </a:spcAft>
              <a:buSzPts val="1100"/>
              <a:buNone/>
            </a:pPr>
            <a:r>
              <a:rPr lang="en-US" sz="1900"/>
              <a:t>Lastly, this is a key tine to determine the rules of the game. While many are aware on how to play, you can assume so make sure you clarify if your allowing all wins (i.e. horizontal, vertical, diagonal, four corners, or black out</a:t>
            </a:r>
            <a:endParaRPr sz="1900"/>
          </a:p>
          <a:p>
            <a:pPr indent="0" lvl="0" marL="0" rtl="0" algn="l">
              <a:spcBef>
                <a:spcPts val="0"/>
              </a:spcBef>
              <a:spcAft>
                <a:spcPts val="0"/>
              </a:spcAft>
              <a:buSzPts val="1100"/>
              <a:buNone/>
            </a:pPr>
            <a:r>
              <a:t/>
            </a:r>
            <a:endParaRPr sz="1900"/>
          </a:p>
          <a:p>
            <a:pPr indent="0" lvl="0" marL="0" rtl="0" algn="l">
              <a:spcBef>
                <a:spcPts val="0"/>
              </a:spcBef>
              <a:spcAft>
                <a:spcPts val="0"/>
              </a:spcAft>
              <a:buSzPts val="1100"/>
              <a:buNone/>
            </a:pPr>
            <a:r>
              <a:rPr lang="en-US" sz="1900"/>
              <a:t>On page 2, the instructions are provided along with screenshots of the powerpoint slide deck and what to look for and the third page gives a description on the Navigation buttons. </a:t>
            </a:r>
            <a:endParaRPr sz="1900"/>
          </a:p>
        </p:txBody>
      </p:sp>
      <p:sp>
        <p:nvSpPr>
          <p:cNvPr id="235" name="Google Shape;235;g26256a4daba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256a4daba_0_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t>So lets play, Im going to give a live </a:t>
            </a:r>
            <a:r>
              <a:rPr lang="en-US"/>
              <a:t>demonstration</a:t>
            </a:r>
            <a:r>
              <a:rPr lang="en-US"/>
              <a:t> on how to play virtually. As you can see there are a total of 32 definitions, you can opt to randomly pick and click on a number. For this </a:t>
            </a:r>
            <a:r>
              <a:rPr lang="en-US"/>
              <a:t>demonstration</a:t>
            </a:r>
            <a:r>
              <a:rPr lang="en-US"/>
              <a:t>, I will choose 12. </a:t>
            </a:r>
            <a:endParaRPr/>
          </a:p>
        </p:txBody>
      </p:sp>
      <p:sp>
        <p:nvSpPr>
          <p:cNvPr id="245" name="Google Shape;245;g26256a4daba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6256a4daba_0_10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100"/>
              <a:buNone/>
            </a:pPr>
            <a:r>
              <a:rPr lang="en-US">
                <a:solidFill>
                  <a:schemeClr val="dk1"/>
                </a:solidFill>
              </a:rPr>
              <a:t>The person facilitating will then read the definition (read definition out loud) </a:t>
            </a:r>
            <a:endParaRPr/>
          </a:p>
        </p:txBody>
      </p:sp>
      <p:sp>
        <p:nvSpPr>
          <p:cNvPr id="252" name="Google Shape;252;g26256a4daba_0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626dd86613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626dd86613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and players will choose an image on their card with the term.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6256a4daba_0_1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When ready, click button to reveal and image will disiplay.</a:t>
            </a:r>
            <a:endParaRPr>
              <a:solidFill>
                <a:schemeClr val="dk1"/>
              </a:solidFill>
            </a:endParaRPr>
          </a:p>
          <a:p>
            <a:pPr indent="0" lvl="0" marL="0" rtl="0" algn="l">
              <a:lnSpc>
                <a:spcPct val="117999"/>
              </a:lnSpc>
              <a:spcBef>
                <a:spcPts val="0"/>
              </a:spcBef>
              <a:spcAft>
                <a:spcPts val="0"/>
              </a:spcAft>
              <a:buSzPts val="1400"/>
              <a:buNone/>
            </a:pPr>
            <a:r>
              <a:t/>
            </a:r>
            <a:endParaRPr/>
          </a:p>
        </p:txBody>
      </p:sp>
      <p:sp>
        <p:nvSpPr>
          <p:cNvPr id="266" name="Google Shape;266;g26256a4daba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6256a4daba_0_1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74" name="Google Shape;274;g26256a4daba_0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6256a4daba_0_131:notes"/>
          <p:cNvSpPr txBox="1"/>
          <p:nvPr>
            <p:ph idx="1" type="body"/>
          </p:nvPr>
        </p:nvSpPr>
        <p:spPr>
          <a:xfrm>
            <a:off x="894522" y="4371769"/>
            <a:ext cx="4920000" cy="4141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82" name="Google Shape;282;g26256a4daba_0_131:notes"/>
          <p:cNvSpPr/>
          <p:nvPr>
            <p:ph idx="2" type="sldImg"/>
          </p:nvPr>
        </p:nvSpPr>
        <p:spPr>
          <a:xfrm>
            <a:off x="287338" y="690563"/>
            <a:ext cx="6134100" cy="34512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6256a4daba_0_1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90" name="Google Shape;290;g26256a4daba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97" name="Google Shape;29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2:notes"/>
          <p:cNvSpPr txBox="1"/>
          <p:nvPr>
            <p:ph idx="1" type="body"/>
          </p:nvPr>
        </p:nvSpPr>
        <p:spPr>
          <a:xfrm>
            <a:off x="894522" y="4371769"/>
            <a:ext cx="4919870" cy="4141676"/>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6" name="Google Shape;56;p2:notes"/>
          <p:cNvSpPr/>
          <p:nvPr>
            <p:ph idx="2" type="sldImg"/>
          </p:nvPr>
        </p:nvSpPr>
        <p:spPr>
          <a:xfrm>
            <a:off x="287338" y="690563"/>
            <a:ext cx="6134100" cy="3451225"/>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06" name="Google Shape;30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a125dacb3e_4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a125dacb3e_4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23" name="Google Shape;323;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4:notes"/>
          <p:cNvSpPr/>
          <p:nvPr>
            <p:ph idx="2" type="sldImg"/>
          </p:nvPr>
        </p:nvSpPr>
        <p:spPr>
          <a:xfrm>
            <a:off x="330200" y="696913"/>
            <a:ext cx="61976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34:notes"/>
          <p:cNvSpPr txBox="1"/>
          <p:nvPr>
            <p:ph idx="1" type="body"/>
          </p:nvPr>
        </p:nvSpPr>
        <p:spPr>
          <a:xfrm>
            <a:off x="914400" y="4415790"/>
            <a:ext cx="5029337" cy="4183346"/>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sz="1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42" name="Google Shape;34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67" name="Google Shape;6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1" name="Google Shape;9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0e7db27fc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0e7db27fc_0_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7" name="Google Shape;10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15" name="Google Shape;11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a3a84de191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24" name="Google Shape;124;g2a3a84de191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chemeClr val="lt1"/>
        </a:solidFill>
      </p:bgPr>
    </p:bg>
    <p:spTree>
      <p:nvGrpSpPr>
        <p:cNvPr id="8" name="Shape 8"/>
        <p:cNvGrpSpPr/>
        <p:nvPr/>
      </p:nvGrpSpPr>
      <p:grpSpPr>
        <a:xfrm>
          <a:off x="0" y="0"/>
          <a:ext cx="0" cy="0"/>
          <a:chOff x="0" y="0"/>
          <a:chExt cx="0" cy="0"/>
        </a:xfrm>
      </p:grpSpPr>
      <p:pic>
        <p:nvPicPr>
          <p:cNvPr id="9" name="Google Shape;9;p37"/>
          <p:cNvPicPr preferRelativeResize="0"/>
          <p:nvPr/>
        </p:nvPicPr>
        <p:blipFill rotWithShape="1">
          <a:blip r:embed="rId2">
            <a:alphaModFix/>
          </a:blip>
          <a:srcRect b="0" l="0" r="0" t="0"/>
          <a:stretch/>
        </p:blipFill>
        <p:spPr>
          <a:xfrm>
            <a:off x="823968" y="541807"/>
            <a:ext cx="3581400" cy="1054100"/>
          </a:xfrm>
          <a:prstGeom prst="rect">
            <a:avLst/>
          </a:prstGeom>
          <a:noFill/>
          <a:ln>
            <a:noFill/>
          </a:ln>
        </p:spPr>
      </p:pic>
      <p:sp>
        <p:nvSpPr>
          <p:cNvPr id="10" name="Google Shape;10;p37"/>
          <p:cNvSpPr txBox="1"/>
          <p:nvPr>
            <p:ph type="title"/>
          </p:nvPr>
        </p:nvSpPr>
        <p:spPr>
          <a:xfrm>
            <a:off x="935181" y="2766219"/>
            <a:ext cx="9902152" cy="152638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4200" u="none" cap="none" strike="noStrike">
                <a:solidFill>
                  <a:srgbClr val="0052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37"/>
          <p:cNvSpPr txBox="1"/>
          <p:nvPr>
            <p:ph idx="1" type="body"/>
          </p:nvPr>
        </p:nvSpPr>
        <p:spPr>
          <a:xfrm>
            <a:off x="935181" y="4460293"/>
            <a:ext cx="9902152" cy="4834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57598C"/>
              </a:buClr>
              <a:buSzPts val="4060"/>
              <a:buFont typeface="Arial"/>
              <a:buNone/>
              <a:defRPr b="0" i="0" sz="2800" u="none" cap="none" strike="noStrike">
                <a:solidFill>
                  <a:srgbClr val="7F7F7F"/>
                </a:solidFill>
                <a:latin typeface="Calibri"/>
                <a:ea typeface="Calibri"/>
                <a:cs typeface="Calibri"/>
                <a:sym typeface="Calibri"/>
              </a:defRPr>
            </a:lvl1pPr>
            <a:lvl2pPr indent="-228600" lvl="1" marL="9144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sp>
        <p:nvSpPr>
          <p:cNvPr id="12" name="Google Shape;12;p37"/>
          <p:cNvSpPr txBox="1"/>
          <p:nvPr>
            <p:ph idx="12" type="sldNum"/>
          </p:nvPr>
        </p:nvSpPr>
        <p:spPr>
          <a:xfrm>
            <a:off x="11630681" y="6239965"/>
            <a:ext cx="243654" cy="241411"/>
          </a:xfrm>
          <a:prstGeom prst="rect">
            <a:avLst/>
          </a:prstGeom>
          <a:noFill/>
          <a:ln>
            <a:noFill/>
          </a:ln>
        </p:spPr>
        <p:txBody>
          <a:bodyPr anchorCtr="0" anchor="t" bIns="35700" lIns="35700" spcFirstLastPara="1" rIns="35700" wrap="square" tIns="35700">
            <a:noAutofit/>
          </a:bodyPr>
          <a:lstStyle>
            <a:lvl1pPr indent="0" lvl="0"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37"/>
          <p:cNvSpPr txBox="1"/>
          <p:nvPr/>
        </p:nvSpPr>
        <p:spPr>
          <a:xfrm>
            <a:off x="935181" y="5713206"/>
            <a:ext cx="853901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rgbClr val="A5A5A5"/>
                </a:solidFill>
                <a:latin typeface="Calibri"/>
                <a:ea typeface="Calibri"/>
                <a:cs typeface="Calibri"/>
                <a:sym typeface="Calibri"/>
              </a:rPr>
              <a:t>This material was prepared by the IPRO ESRD Network Program, comprising the ESRD Networks of New York, New England, the South Atlantic and the Ohio River Valley, under contract with the Centers for Medicare &amp; Medicaid Services (CMS), an agency of the U.S. Department of Health and Human Services. Views expressed in this material do not necessarily reflect the official views or policy of CMS or HHS, and any reference to a specific product or entity herein does not constitute endorsement of that product or entity by CMS or HHS. Publication # </a:t>
            </a:r>
            <a:endParaRPr b="0" i="1" sz="1000" u="none" cap="none" strike="noStrike">
              <a:solidFill>
                <a:srgbClr val="A5A5A5"/>
              </a:solidFill>
              <a:latin typeface="Calibri"/>
              <a:ea typeface="Calibri"/>
              <a:cs typeface="Calibri"/>
              <a:sym typeface="Calibri"/>
            </a:endParaRPr>
          </a:p>
        </p:txBody>
      </p:sp>
      <p:pic>
        <p:nvPicPr>
          <p:cNvPr id="14" name="Google Shape;14;p37"/>
          <p:cNvPicPr preferRelativeResize="0"/>
          <p:nvPr/>
        </p:nvPicPr>
        <p:blipFill rotWithShape="1">
          <a:blip r:embed="rId3">
            <a:alphaModFix amt="29000"/>
          </a:blip>
          <a:srcRect b="11846" l="7147" r="7147" t="5876"/>
          <a:stretch/>
        </p:blipFill>
        <p:spPr>
          <a:xfrm>
            <a:off x="96981" y="0"/>
            <a:ext cx="12192000" cy="65836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 chapter">
  <p:cSld name="1_alt chapter">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8"/>
          <p:cNvSpPr txBox="1"/>
          <p:nvPr>
            <p:ph idx="12" type="sldNum"/>
          </p:nvPr>
        </p:nvSpPr>
        <p:spPr>
          <a:xfrm>
            <a:off x="5971286" y="6536531"/>
            <a:ext cx="243654" cy="241411"/>
          </a:xfrm>
          <a:prstGeom prst="rect">
            <a:avLst/>
          </a:prstGeom>
          <a:noFill/>
          <a:ln>
            <a:noFill/>
          </a:ln>
        </p:spPr>
        <p:txBody>
          <a:bodyPr anchorCtr="0" anchor="t" bIns="35700" lIns="35700" spcFirstLastPara="1" rIns="35700" wrap="square" tIns="35700">
            <a:spAutoFit/>
          </a:bodyPr>
          <a:lstStyle>
            <a:lvl1pPr indent="0" lvl="0"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17" name="Google Shape;17;p38"/>
          <p:cNvSpPr txBox="1"/>
          <p:nvPr>
            <p:ph idx="1" type="body"/>
          </p:nvPr>
        </p:nvSpPr>
        <p:spPr>
          <a:xfrm>
            <a:off x="918530" y="1868072"/>
            <a:ext cx="5865999" cy="22415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380"/>
              <a:buFont typeface="Arial"/>
              <a:buNone/>
              <a:defRPr b="1" i="0" sz="4400" u="none" cap="none" strike="noStrike">
                <a:solidFill>
                  <a:schemeClr val="lt1"/>
                </a:solidFill>
                <a:latin typeface="Arial"/>
                <a:ea typeface="Arial"/>
                <a:cs typeface="Arial"/>
                <a:sym typeface="Arial"/>
              </a:defRPr>
            </a:lvl1pPr>
            <a:lvl2pPr indent="-228600" lvl="1" marL="9144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sp>
        <p:nvSpPr>
          <p:cNvPr id="18" name="Google Shape;18;p38"/>
          <p:cNvSpPr txBox="1"/>
          <p:nvPr>
            <p:ph idx="2" type="body"/>
          </p:nvPr>
        </p:nvSpPr>
        <p:spPr>
          <a:xfrm>
            <a:off x="918530" y="4463172"/>
            <a:ext cx="9150235" cy="56420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48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p:cSld name="Standard Slide">
    <p:bg>
      <p:bgPr>
        <a:solidFill>
          <a:schemeClr val="lt1"/>
        </a:solidFill>
      </p:bgPr>
    </p:bg>
    <p:spTree>
      <p:nvGrpSpPr>
        <p:cNvPr id="19" name="Shape 19"/>
        <p:cNvGrpSpPr/>
        <p:nvPr/>
      </p:nvGrpSpPr>
      <p:grpSpPr>
        <a:xfrm>
          <a:off x="0" y="0"/>
          <a:ext cx="0" cy="0"/>
          <a:chOff x="0" y="0"/>
          <a:chExt cx="0" cy="0"/>
        </a:xfrm>
      </p:grpSpPr>
      <p:sp>
        <p:nvSpPr>
          <p:cNvPr id="20" name="Google Shape;20;p39"/>
          <p:cNvSpPr txBox="1"/>
          <p:nvPr>
            <p:ph type="title"/>
          </p:nvPr>
        </p:nvSpPr>
        <p:spPr>
          <a:xfrm>
            <a:off x="918529" y="547452"/>
            <a:ext cx="9694892" cy="60883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140" u="none" cap="none" strike="noStrike">
                <a:solidFill>
                  <a:srgbClr val="00529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39"/>
          <p:cNvSpPr txBox="1"/>
          <p:nvPr>
            <p:ph idx="1" type="body"/>
          </p:nvPr>
        </p:nvSpPr>
        <p:spPr>
          <a:xfrm>
            <a:off x="918530" y="1210233"/>
            <a:ext cx="9694892" cy="446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800" u="none" cap="none" strike="noStrike">
                <a:solidFill>
                  <a:srgbClr val="69CFF7"/>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39"/>
          <p:cNvSpPr txBox="1"/>
          <p:nvPr>
            <p:ph idx="2" type="body"/>
          </p:nvPr>
        </p:nvSpPr>
        <p:spPr>
          <a:xfrm>
            <a:off x="918529" y="2037557"/>
            <a:ext cx="10446287" cy="446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1" i="0" sz="20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39"/>
          <p:cNvSpPr txBox="1"/>
          <p:nvPr>
            <p:ph idx="3" type="body"/>
          </p:nvPr>
        </p:nvSpPr>
        <p:spPr>
          <a:xfrm>
            <a:off x="918529" y="2537566"/>
            <a:ext cx="10446287" cy="3503016"/>
          </a:xfrm>
          <a:prstGeom prst="rect">
            <a:avLst/>
          </a:prstGeom>
          <a:noFill/>
          <a:ln>
            <a:noFill/>
          </a:ln>
        </p:spPr>
        <p:txBody>
          <a:bodyPr anchorCtr="0" anchor="t" bIns="45700" lIns="91425" spcFirstLastPara="1" rIns="91425" wrap="square" tIns="45700">
            <a:noAutofit/>
          </a:bodyPr>
          <a:lstStyle>
            <a:lvl1pPr indent="-412750" lvl="0" marL="457200" marR="0" rtl="0" algn="l">
              <a:lnSpc>
                <a:spcPct val="100000"/>
              </a:lnSpc>
              <a:spcBef>
                <a:spcPts val="0"/>
              </a:spcBef>
              <a:spcAft>
                <a:spcPts val="0"/>
              </a:spcAft>
              <a:buClr>
                <a:schemeClr val="dk1"/>
              </a:buClr>
              <a:buSzPts val="2900"/>
              <a:buFont typeface="Arial"/>
              <a:buChar char="•"/>
              <a:defRPr b="0" i="0" sz="2000" u="none" cap="none" strike="noStrike">
                <a:solidFill>
                  <a:schemeClr val="dk1"/>
                </a:solidFill>
                <a:latin typeface="Calibri"/>
                <a:ea typeface="Calibri"/>
                <a:cs typeface="Calibri"/>
                <a:sym typeface="Calibri"/>
              </a:defRPr>
            </a:lvl1pPr>
            <a:lvl2pPr indent="-431165" lvl="1" marL="914400" marR="0" rtl="0" algn="l">
              <a:lnSpc>
                <a:spcPct val="100000"/>
              </a:lnSpc>
              <a:spcBef>
                <a:spcPts val="1200"/>
              </a:spcBef>
              <a:spcAft>
                <a:spcPts val="0"/>
              </a:spcAft>
              <a:buClr>
                <a:srgbClr val="000000"/>
              </a:buClr>
              <a:buSzPts val="3190"/>
              <a:buFont typeface="Arial"/>
              <a:buChar char="•"/>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sp>
        <p:nvSpPr>
          <p:cNvPr id="24" name="Google Shape;24;p39"/>
          <p:cNvSpPr txBox="1"/>
          <p:nvPr>
            <p:ph idx="12" type="sldNum"/>
          </p:nvPr>
        </p:nvSpPr>
        <p:spPr>
          <a:xfrm>
            <a:off x="11630681" y="6239965"/>
            <a:ext cx="243654" cy="241411"/>
          </a:xfrm>
          <a:prstGeom prst="rect">
            <a:avLst/>
          </a:prstGeom>
          <a:noFill/>
          <a:ln>
            <a:noFill/>
          </a:ln>
        </p:spPr>
        <p:txBody>
          <a:bodyPr anchorCtr="0" anchor="t" bIns="35700" lIns="35700" spcFirstLastPara="1" rIns="35700" wrap="square" tIns="35700">
            <a:noAutofit/>
          </a:bodyPr>
          <a:lstStyle>
            <a:lvl1pPr indent="0" lvl="0"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pic>
        <p:nvPicPr>
          <p:cNvPr id="25" name="Google Shape;25;p39"/>
          <p:cNvPicPr preferRelativeResize="0"/>
          <p:nvPr/>
        </p:nvPicPr>
        <p:blipFill rotWithShape="1">
          <a:blip r:embed="rId2">
            <a:alphaModFix/>
          </a:blip>
          <a:srcRect b="0" l="0" r="0" t="0"/>
          <a:stretch/>
        </p:blipFill>
        <p:spPr>
          <a:xfrm>
            <a:off x="11105576" y="547452"/>
            <a:ext cx="518480" cy="51612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lide">
  <p:cSld name="1_Standard Slide">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40"/>
          <p:cNvSpPr txBox="1"/>
          <p:nvPr>
            <p:ph idx="12" type="sldNum"/>
          </p:nvPr>
        </p:nvSpPr>
        <p:spPr>
          <a:xfrm>
            <a:off x="5971286" y="6536531"/>
            <a:ext cx="243654" cy="241411"/>
          </a:xfrm>
          <a:prstGeom prst="rect">
            <a:avLst/>
          </a:prstGeom>
          <a:noFill/>
          <a:ln>
            <a:noFill/>
          </a:ln>
        </p:spPr>
        <p:txBody>
          <a:bodyPr anchorCtr="0" anchor="t" bIns="35700" lIns="35700" spcFirstLastPara="1" rIns="35700" wrap="square" tIns="35700">
            <a:spAutoFit/>
          </a:bodyPr>
          <a:lstStyle>
            <a:lvl1pPr indent="0" lvl="0"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
        <p:nvSpPr>
          <p:cNvPr id="28" name="Google Shape;28;p40"/>
          <p:cNvSpPr txBox="1"/>
          <p:nvPr>
            <p:ph idx="1" type="body"/>
          </p:nvPr>
        </p:nvSpPr>
        <p:spPr>
          <a:xfrm>
            <a:off x="918530" y="726889"/>
            <a:ext cx="6951973" cy="4460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585A8D"/>
              </a:buClr>
              <a:buSzPts val="4553"/>
              <a:buFont typeface="Arial"/>
              <a:buNone/>
              <a:defRPr b="1" i="0" sz="3140" u="none" cap="none" strike="noStrike">
                <a:solidFill>
                  <a:srgbClr val="585A8D"/>
                </a:solidFill>
                <a:latin typeface="Arial"/>
                <a:ea typeface="Arial"/>
                <a:cs typeface="Arial"/>
                <a:sym typeface="Arial"/>
              </a:defRPr>
            </a:lvl1pPr>
            <a:lvl2pPr indent="-228600" lvl="1" marL="9144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sp>
        <p:nvSpPr>
          <p:cNvPr id="29" name="Google Shape;29;p40"/>
          <p:cNvSpPr txBox="1"/>
          <p:nvPr>
            <p:ph idx="2" type="body"/>
          </p:nvPr>
        </p:nvSpPr>
        <p:spPr>
          <a:xfrm>
            <a:off x="918530" y="1210233"/>
            <a:ext cx="9694892" cy="4460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35BBA0"/>
              </a:buClr>
              <a:buSzPts val="4553"/>
              <a:buFont typeface="Arial"/>
              <a:buNone/>
              <a:defRPr b="0" i="0" sz="3140" u="none" cap="none" strike="noStrike">
                <a:solidFill>
                  <a:srgbClr val="35BBA0"/>
                </a:solidFill>
                <a:latin typeface="Arial"/>
                <a:ea typeface="Arial"/>
                <a:cs typeface="Arial"/>
                <a:sym typeface="Arial"/>
              </a:defRPr>
            </a:lvl1pPr>
            <a:lvl2pPr indent="-228600" lvl="1" marL="9144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sp>
        <p:nvSpPr>
          <p:cNvPr id="30" name="Google Shape;30;p40"/>
          <p:cNvSpPr txBox="1"/>
          <p:nvPr>
            <p:ph idx="3" type="body"/>
          </p:nvPr>
        </p:nvSpPr>
        <p:spPr>
          <a:xfrm>
            <a:off x="918529" y="2037557"/>
            <a:ext cx="10446287" cy="44606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chemeClr val="dk1"/>
              </a:buClr>
              <a:buSzPts val="2900"/>
              <a:buFont typeface="Arial"/>
              <a:buNone/>
              <a:defRPr b="1" i="0" sz="2000" u="none" cap="none" strike="noStrike">
                <a:solidFill>
                  <a:schemeClr val="dk1"/>
                </a:solidFill>
                <a:latin typeface="Arial"/>
                <a:ea typeface="Arial"/>
                <a:cs typeface="Arial"/>
                <a:sym typeface="Arial"/>
              </a:defRPr>
            </a:lvl1pPr>
            <a:lvl2pPr indent="-228600" lvl="1" marL="9144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sp>
        <p:nvSpPr>
          <p:cNvPr id="31" name="Google Shape;31;p40"/>
          <p:cNvSpPr txBox="1"/>
          <p:nvPr>
            <p:ph idx="4" type="body"/>
          </p:nvPr>
        </p:nvSpPr>
        <p:spPr>
          <a:xfrm>
            <a:off x="918529" y="2537566"/>
            <a:ext cx="10446287" cy="3503016"/>
          </a:xfrm>
          <a:prstGeom prst="rect">
            <a:avLst/>
          </a:prstGeom>
          <a:noFill/>
          <a:ln>
            <a:noFill/>
          </a:ln>
        </p:spPr>
        <p:txBody>
          <a:bodyPr anchorCtr="0" anchor="t" bIns="45700" lIns="91425" spcFirstLastPara="1" rIns="91425" wrap="square" tIns="45700">
            <a:normAutofit/>
          </a:bodyPr>
          <a:lstStyle>
            <a:lvl1pPr indent="-412750" lvl="0" marL="457200" marR="0" rtl="0" algn="l">
              <a:lnSpc>
                <a:spcPct val="100000"/>
              </a:lnSpc>
              <a:spcBef>
                <a:spcPts val="0"/>
              </a:spcBef>
              <a:spcAft>
                <a:spcPts val="0"/>
              </a:spcAft>
              <a:buClr>
                <a:schemeClr val="dk1"/>
              </a:buClr>
              <a:buSzPts val="2900"/>
              <a:buFont typeface="Arial"/>
              <a:buChar char="•"/>
              <a:defRPr b="0" i="0" sz="2000" u="none" cap="none" strike="noStrike">
                <a:solidFill>
                  <a:schemeClr val="dk1"/>
                </a:solidFill>
                <a:latin typeface="Arial"/>
                <a:ea typeface="Arial"/>
                <a:cs typeface="Arial"/>
                <a:sym typeface="Arial"/>
              </a:defRPr>
            </a:lvl1pPr>
            <a:lvl2pPr indent="-431165" lvl="1" marL="914400" marR="0" rtl="0" algn="l">
              <a:lnSpc>
                <a:spcPct val="100000"/>
              </a:lnSpc>
              <a:spcBef>
                <a:spcPts val="1200"/>
              </a:spcBef>
              <a:spcAft>
                <a:spcPts val="0"/>
              </a:spcAft>
              <a:buClr>
                <a:srgbClr val="000000"/>
              </a:buClr>
              <a:buSzPts val="3190"/>
              <a:buFont typeface="Arial"/>
              <a:buChar char="•"/>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bg>
      <p:bgPr>
        <a:solidFill>
          <a:srgbClr val="00529B"/>
        </a:solidFill>
      </p:bgPr>
    </p:bg>
    <p:spTree>
      <p:nvGrpSpPr>
        <p:cNvPr id="32" name="Shape 32"/>
        <p:cNvGrpSpPr/>
        <p:nvPr/>
      </p:nvGrpSpPr>
      <p:grpSpPr>
        <a:xfrm>
          <a:off x="0" y="0"/>
          <a:ext cx="0" cy="0"/>
          <a:chOff x="0" y="0"/>
          <a:chExt cx="0" cy="0"/>
        </a:xfrm>
      </p:grpSpPr>
      <p:pic>
        <p:nvPicPr>
          <p:cNvPr id="33" name="Google Shape;33;p41"/>
          <p:cNvPicPr preferRelativeResize="0"/>
          <p:nvPr/>
        </p:nvPicPr>
        <p:blipFill rotWithShape="1">
          <a:blip r:embed="rId2">
            <a:alphaModFix amt="19000"/>
          </a:blip>
          <a:srcRect b="9956" l="-2271" r="-2708" t="1003"/>
          <a:stretch/>
        </p:blipFill>
        <p:spPr>
          <a:xfrm>
            <a:off x="0" y="0"/>
            <a:ext cx="12243188" cy="6589264"/>
          </a:xfrm>
          <a:prstGeom prst="rect">
            <a:avLst/>
          </a:prstGeom>
          <a:noFill/>
          <a:ln>
            <a:noFill/>
          </a:ln>
        </p:spPr>
      </p:pic>
      <p:sp>
        <p:nvSpPr>
          <p:cNvPr id="34" name="Google Shape;34;p41"/>
          <p:cNvSpPr txBox="1"/>
          <p:nvPr>
            <p:ph type="title"/>
          </p:nvPr>
        </p:nvSpPr>
        <p:spPr>
          <a:xfrm>
            <a:off x="918530" y="1908313"/>
            <a:ext cx="4898070" cy="17492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41"/>
          <p:cNvSpPr txBox="1"/>
          <p:nvPr>
            <p:ph idx="1" type="body"/>
          </p:nvPr>
        </p:nvSpPr>
        <p:spPr>
          <a:xfrm>
            <a:off x="950335" y="3955677"/>
            <a:ext cx="4866266" cy="14462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740"/>
              <a:buFont typeface="Arial"/>
              <a:buNone/>
              <a:defRPr b="0" i="0" sz="1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2900"/>
              </a:spcBef>
              <a:spcAft>
                <a:spcPts val="0"/>
              </a:spcAft>
              <a:buClr>
                <a:srgbClr val="000000"/>
              </a:buClr>
              <a:buSzPts val="3190"/>
              <a:buFont typeface="Helvetica Neue"/>
              <a:buNone/>
              <a:defRPr b="0" i="0" sz="2200" u="none" cap="none" strike="noStrike">
                <a:solidFill>
                  <a:srgbClr val="000000"/>
                </a:solidFill>
                <a:latin typeface="Helvetica Neue"/>
                <a:ea typeface="Helvetica Neue"/>
                <a:cs typeface="Helvetica Neue"/>
                <a:sym typeface="Helvetica Neue"/>
              </a:defRPr>
            </a:lvl5pPr>
            <a:lvl6pPr indent="-431164" lvl="5" marL="27432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6pPr>
            <a:lvl7pPr indent="-431164" lvl="6" marL="32004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7pPr>
            <a:lvl8pPr indent="-431164" lvl="7" marL="36576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8pPr>
            <a:lvl9pPr indent="-431165" lvl="8" marL="4114800" marR="0" rtl="0" algn="l">
              <a:lnSpc>
                <a:spcPct val="100000"/>
              </a:lnSpc>
              <a:spcBef>
                <a:spcPts val="2900"/>
              </a:spcBef>
              <a:spcAft>
                <a:spcPts val="0"/>
              </a:spcAft>
              <a:buClr>
                <a:srgbClr val="000000"/>
              </a:buClr>
              <a:buSzPts val="3190"/>
              <a:buFont typeface="Helvetica Neue"/>
              <a:buChar char="•"/>
              <a:defRPr b="0" i="0" sz="2200" u="none" cap="none" strike="noStrike">
                <a:solidFill>
                  <a:srgbClr val="000000"/>
                </a:solidFill>
                <a:latin typeface="Helvetica Neue"/>
                <a:ea typeface="Helvetica Neue"/>
                <a:cs typeface="Helvetica Neue"/>
                <a:sym typeface="Helvetica Neue"/>
              </a:defRPr>
            </a:lvl9pPr>
          </a:lstStyle>
          <a:p/>
        </p:txBody>
      </p:sp>
      <p:pic>
        <p:nvPicPr>
          <p:cNvPr descr="A close-up of a black background&#10;&#10;Description automatically generated with low confidence" id="36" name="Google Shape;36;p41"/>
          <p:cNvPicPr preferRelativeResize="0"/>
          <p:nvPr/>
        </p:nvPicPr>
        <p:blipFill rotWithShape="1">
          <a:blip r:embed="rId3">
            <a:alphaModFix/>
          </a:blip>
          <a:srcRect b="0" l="0" r="0" t="0"/>
          <a:stretch/>
        </p:blipFill>
        <p:spPr>
          <a:xfrm>
            <a:off x="7843453" y="2111183"/>
            <a:ext cx="3429000" cy="838200"/>
          </a:xfrm>
          <a:prstGeom prst="rect">
            <a:avLst/>
          </a:prstGeom>
          <a:noFill/>
          <a:ln>
            <a:noFill/>
          </a:ln>
        </p:spPr>
      </p:pic>
      <p:sp>
        <p:nvSpPr>
          <p:cNvPr id="37" name="Google Shape;37;p41"/>
          <p:cNvSpPr txBox="1"/>
          <p:nvPr/>
        </p:nvSpPr>
        <p:spPr>
          <a:xfrm>
            <a:off x="7762172" y="3276600"/>
            <a:ext cx="3676489"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Calibri"/>
                <a:ea typeface="Calibri"/>
                <a:cs typeface="Calibri"/>
                <a:sym typeface="Calibri"/>
              </a:rPr>
              <a:t>IPRO End-Stage Renal Disease </a:t>
            </a:r>
            <a:br>
              <a:rPr b="1" i="0" lang="en-US" sz="1000" u="none" cap="none" strike="noStrike">
                <a:solidFill>
                  <a:schemeClr val="lt1"/>
                </a:solidFill>
                <a:latin typeface="Calibri"/>
                <a:ea typeface="Calibri"/>
                <a:cs typeface="Calibri"/>
                <a:sym typeface="Calibri"/>
              </a:rPr>
            </a:br>
            <a:r>
              <a:rPr b="1" i="0" lang="en-US" sz="1000" u="none" cap="none" strike="noStrike">
                <a:solidFill>
                  <a:schemeClr val="lt1"/>
                </a:solidFill>
                <a:latin typeface="Calibri"/>
                <a:ea typeface="Calibri"/>
                <a:cs typeface="Calibri"/>
                <a:sym typeface="Calibri"/>
              </a:rPr>
              <a:t>Network Program Corporate Office: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Calibri"/>
                <a:ea typeface="Calibri"/>
                <a:cs typeface="Calibri"/>
                <a:sym typeface="Calibri"/>
              </a:rPr>
              <a:t>1979 Marcus Avenue, Lake Success, NY 11042-1072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Calibri"/>
                <a:ea typeface="Calibri"/>
                <a:cs typeface="Calibri"/>
                <a:sym typeface="Calibri"/>
              </a:rPr>
              <a:t>Patient Toll-Free: </a:t>
            </a:r>
            <a:r>
              <a:rPr b="0" i="0" lang="en-US" sz="1000" u="none" cap="none" strike="noStrike">
                <a:solidFill>
                  <a:schemeClr val="lt1"/>
                </a:solidFill>
                <a:latin typeface="Calibri"/>
                <a:ea typeface="Calibri"/>
                <a:cs typeface="Calibri"/>
                <a:sym typeface="Calibri"/>
              </a:rPr>
              <a:t>(800) 238-3773 • </a:t>
            </a:r>
            <a:r>
              <a:rPr b="1" i="0" lang="en-US" sz="1000" u="none" cap="none" strike="noStrike">
                <a:solidFill>
                  <a:schemeClr val="lt1"/>
                </a:solidFill>
                <a:latin typeface="Calibri"/>
                <a:ea typeface="Calibri"/>
                <a:cs typeface="Calibri"/>
                <a:sym typeface="Calibri"/>
              </a:rPr>
              <a:t>Main:</a:t>
            </a:r>
            <a:r>
              <a:rPr b="0" i="0" lang="en-US" sz="1000" u="none" cap="none" strike="noStrike">
                <a:solidFill>
                  <a:schemeClr val="lt1"/>
                </a:solidFill>
                <a:latin typeface="Calibri"/>
                <a:ea typeface="Calibri"/>
                <a:cs typeface="Calibri"/>
                <a:sym typeface="Calibri"/>
              </a:rPr>
              <a:t> (516) 231-9767</a:t>
            </a:r>
            <a:br>
              <a:rPr b="0" i="0" lang="en-US" sz="1000" u="none" cap="none" strike="noStrike">
                <a:solidFill>
                  <a:schemeClr val="lt1"/>
                </a:solidFill>
                <a:latin typeface="Calibri"/>
                <a:ea typeface="Calibri"/>
                <a:cs typeface="Calibri"/>
                <a:sym typeface="Calibri"/>
              </a:rPr>
            </a:br>
            <a:r>
              <a:rPr b="1" i="0" lang="en-US" sz="1000" u="none" cap="none" strike="noStrike">
                <a:solidFill>
                  <a:schemeClr val="lt1"/>
                </a:solidFill>
                <a:latin typeface="Calibri"/>
                <a:ea typeface="Calibri"/>
                <a:cs typeface="Calibri"/>
                <a:sym typeface="Calibri"/>
              </a:rPr>
              <a:t>E-mail: </a:t>
            </a:r>
            <a:r>
              <a:rPr b="0" i="0" lang="en-US" sz="1000" u="none" cap="none" strike="noStrike">
                <a:solidFill>
                  <a:schemeClr val="lt1"/>
                </a:solidFill>
                <a:latin typeface="Calibri"/>
                <a:ea typeface="Calibri"/>
                <a:cs typeface="Calibri"/>
                <a:sym typeface="Calibri"/>
              </a:rPr>
              <a:t>esrdnetworkprogram@ipro.org • </a:t>
            </a:r>
            <a:r>
              <a:rPr b="1" i="0" lang="en-US" sz="1000" u="none" cap="none" strike="noStrike">
                <a:solidFill>
                  <a:schemeClr val="lt1"/>
                </a:solidFill>
                <a:latin typeface="Calibri"/>
                <a:ea typeface="Calibri"/>
                <a:cs typeface="Calibri"/>
                <a:sym typeface="Calibri"/>
              </a:rPr>
              <a:t>Web: </a:t>
            </a:r>
            <a:r>
              <a:rPr b="0" i="0" lang="en-US" sz="1000" u="none" cap="none" strike="noStrike">
                <a:solidFill>
                  <a:schemeClr val="lt1"/>
                </a:solidFill>
                <a:latin typeface="Calibri"/>
                <a:ea typeface="Calibri"/>
                <a:cs typeface="Calibri"/>
                <a:sym typeface="Calibri"/>
              </a:rPr>
              <a:t>esrd.ipro.org</a:t>
            </a:r>
            <a:endParaRPr b="0" i="0" sz="1000" u="none" cap="none" strike="noStrike">
              <a:solidFill>
                <a:schemeClr val="lt1"/>
              </a:solidFill>
              <a:latin typeface="Calibri"/>
              <a:ea typeface="Calibri"/>
              <a:cs typeface="Calibri"/>
              <a:sym typeface="Calibri"/>
            </a:endParaRPr>
          </a:p>
        </p:txBody>
      </p:sp>
      <p:sp>
        <p:nvSpPr>
          <p:cNvPr id="38" name="Google Shape;38;p41"/>
          <p:cNvSpPr txBox="1"/>
          <p:nvPr/>
        </p:nvSpPr>
        <p:spPr>
          <a:xfrm>
            <a:off x="935181" y="5713206"/>
            <a:ext cx="853901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chemeClr val="lt1"/>
                </a:solidFill>
                <a:latin typeface="Calibri"/>
                <a:ea typeface="Calibri"/>
                <a:cs typeface="Calibri"/>
                <a:sym typeface="Calibri"/>
              </a:rPr>
              <a:t>This material was prepared by the IPRO ESRD Network Program, comprising the ESRD Networks of New York, New England, the South Atlantic and the Ohio River Valley, under contract with the Centers for Medicare &amp; Medicaid Services (CMS), an agency of the U.S. Department of Health and Human Services. Views expressed in this material do not necessarily reflect the official views or policy of CMS or HHS, and any reference to a specific product or entity herein does not constitute endorsement of that product or entity by CMS or HHS. Publication # </a:t>
            </a:r>
            <a:endParaRPr b="0" i="1" sz="1000" u="none" cap="none" strike="noStrike">
              <a:solidFill>
                <a:schemeClr val="lt1"/>
              </a:solidFill>
              <a:latin typeface="Calibri"/>
              <a:ea typeface="Calibri"/>
              <a:cs typeface="Calibri"/>
              <a:sym typeface="Calibri"/>
            </a:endParaRPr>
          </a:p>
        </p:txBody>
      </p:sp>
      <p:sp>
        <p:nvSpPr>
          <p:cNvPr id="39" name="Google Shape;39;p41"/>
          <p:cNvSpPr txBox="1"/>
          <p:nvPr>
            <p:ph idx="12" type="sldNum"/>
          </p:nvPr>
        </p:nvSpPr>
        <p:spPr>
          <a:xfrm>
            <a:off x="11630681" y="6239965"/>
            <a:ext cx="243654" cy="241411"/>
          </a:xfrm>
          <a:prstGeom prst="rect">
            <a:avLst/>
          </a:prstGeom>
          <a:noFill/>
          <a:ln>
            <a:noFill/>
          </a:ln>
        </p:spPr>
        <p:txBody>
          <a:bodyPr anchorCtr="0" anchor="t" bIns="35700" lIns="35700" spcFirstLastPara="1" rIns="35700" wrap="square" tIns="35700">
            <a:noAutofit/>
          </a:bodyPr>
          <a:lstStyle>
            <a:lvl1pPr indent="0" lvl="0"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100"/>
              <a:buFont typeface="Helvetica Neue Light"/>
              <a:buNone/>
              <a:defRPr b="0" i="0" sz="1100" u="none" cap="none" strike="noStrike">
                <a:solidFill>
                  <a:schemeClr val="lt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6"/>
          <p:cNvPicPr preferRelativeResize="0"/>
          <p:nvPr/>
        </p:nvPicPr>
        <p:blipFill rotWithShape="1">
          <a:blip r:embed="rId1">
            <a:alphaModFix/>
          </a:blip>
          <a:srcRect b="0" l="0" r="0" t="0"/>
          <a:stretch/>
        </p:blipFill>
        <p:spPr>
          <a:xfrm flipH="1" rot="10800000">
            <a:off x="0" y="6566294"/>
            <a:ext cx="12191999" cy="308863"/>
          </a:xfrm>
          <a:prstGeom prst="rect">
            <a:avLst/>
          </a:prstGeom>
          <a:noFill/>
          <a:ln>
            <a:noFill/>
          </a:ln>
        </p:spPr>
      </p:pic>
      <p:sp>
        <p:nvSpPr>
          <p:cNvPr id="7" name="Google Shape;7;p36"/>
          <p:cNvSpPr txBox="1"/>
          <p:nvPr>
            <p:ph idx="12" type="sldNum"/>
          </p:nvPr>
        </p:nvSpPr>
        <p:spPr>
          <a:xfrm>
            <a:off x="11630681" y="6239965"/>
            <a:ext cx="243654" cy="241411"/>
          </a:xfrm>
          <a:prstGeom prst="rect">
            <a:avLst/>
          </a:prstGeom>
          <a:noFill/>
          <a:ln>
            <a:noFill/>
          </a:ln>
        </p:spPr>
        <p:txBody>
          <a:bodyPr anchorCtr="0" anchor="t" bIns="35700" lIns="35700" spcFirstLastPara="1" rIns="35700" wrap="square" tIns="357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wikihow.com/Create-Relationships-Through-Careful-Communication" TargetMode="External"/><Relationship Id="rId4" Type="http://schemas.openxmlformats.org/officeDocument/2006/relationships/image" Target="../media/image11.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esrd.ipro.org/wp-content/uploads/2020/07/All_NW-Patient-Rights-Responsibs_Detailed.pdf" TargetMode="External"/><Relationship Id="rId4" Type="http://schemas.openxmlformats.org/officeDocument/2006/relationships/hyperlink" Target="https://esrd.ipro.org/wp-content/uploads/2022/01/NWP-Grievance-Process-Guide-Flyer_2022_v1_12292021.pdf" TargetMode="External"/><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6.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7.jpg"/><Relationship Id="rId4" Type="http://schemas.openxmlformats.org/officeDocument/2006/relationships/image" Target="../media/image27.pn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26.png"/><Relationship Id="rId5"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ww.facebook.com/groups/ipropfralliance" TargetMode="External"/><Relationship Id="rId4" Type="http://schemas.openxmlformats.org/officeDocument/2006/relationships/hyperlink" Target="https://esrd.iprolearn.org/login/index.php/" TargetMode="External"/><Relationship Id="rId5" Type="http://schemas.openxmlformats.org/officeDocument/2006/relationships/hyperlink" Target="https://esrd.ipro.org/patients-family/pfe/peer-mentoring/" TargetMode="External"/><Relationship Id="rId6" Type="http://schemas.openxmlformats.org/officeDocument/2006/relationships/hyperlink" Target="https://esrdncc.org/globalassets/peer-mentoring-operational-toolkit/14pmlmsfaq508" TargetMode="External"/><Relationship Id="rId7"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45.png"/><Relationship Id="rId5"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www.facebook.com/IPRO.ESRDNetworkPgm" TargetMode="External"/><Relationship Id="rId4" Type="http://schemas.openxmlformats.org/officeDocument/2006/relationships/image" Target="../media/image36.png"/><Relationship Id="rId5"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png"/><Relationship Id="rId4" Type="http://schemas.openxmlformats.org/officeDocument/2006/relationships/hyperlink" Target="https://www.facebook.com/IPRO.ESRDNetworkPgm" TargetMode="External"/><Relationship Id="rId11" Type="http://schemas.openxmlformats.org/officeDocument/2006/relationships/image" Target="../media/image37.png"/><Relationship Id="rId10" Type="http://schemas.openxmlformats.org/officeDocument/2006/relationships/image" Target="../media/image42.png"/><Relationship Id="rId12" Type="http://schemas.openxmlformats.org/officeDocument/2006/relationships/image" Target="../media/image39.png"/><Relationship Id="rId9" Type="http://schemas.openxmlformats.org/officeDocument/2006/relationships/image" Target="../media/image38.png"/><Relationship Id="rId5" Type="http://schemas.openxmlformats.org/officeDocument/2006/relationships/hyperlink" Target="https://www.facebook.com/groups/ipropfralliance/" TargetMode="External"/><Relationship Id="rId6" Type="http://schemas.openxmlformats.org/officeDocument/2006/relationships/hyperlink" Target="https://twitter.com/IPROESRDNetwork" TargetMode="External"/><Relationship Id="rId7" Type="http://schemas.openxmlformats.org/officeDocument/2006/relationships/hyperlink" Target="https://www.linkedin.com/in/iproesrdnetwork/" TargetMode="External"/><Relationship Id="rId8" Type="http://schemas.openxmlformats.org/officeDocument/2006/relationships/hyperlink" Target="https://www.instagram.com/ipro_esrd_networ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1.jp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
          <p:cNvSpPr txBox="1"/>
          <p:nvPr>
            <p:ph type="title"/>
          </p:nvPr>
        </p:nvSpPr>
        <p:spPr>
          <a:xfrm>
            <a:off x="935181" y="2766219"/>
            <a:ext cx="9902152" cy="15263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Patient Facility Representative (PFR) </a:t>
            </a:r>
            <a:br>
              <a:rPr lang="en-US"/>
            </a:br>
            <a:r>
              <a:rPr lang="en-US"/>
              <a:t>Alliance Meeting</a:t>
            </a:r>
            <a:endParaRPr/>
          </a:p>
        </p:txBody>
      </p:sp>
      <p:sp>
        <p:nvSpPr>
          <p:cNvPr id="45" name="Google Shape;45;p1"/>
          <p:cNvSpPr txBox="1"/>
          <p:nvPr>
            <p:ph idx="1" type="body"/>
          </p:nvPr>
        </p:nvSpPr>
        <p:spPr>
          <a:xfrm>
            <a:off x="935181" y="4460293"/>
            <a:ext cx="9902152" cy="4834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60"/>
              <a:buNone/>
            </a:pPr>
            <a:r>
              <a:rPr lang="en-US"/>
              <a:t>December 7,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nvSpPr>
        <p:spPr>
          <a:xfrm>
            <a:off x="8002750" y="5225550"/>
            <a:ext cx="3354900" cy="909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Brooke Andrews, MSW</a:t>
            </a:r>
            <a:endParaRPr b="1" i="0" sz="1600" u="none" cap="none" strike="noStrike">
              <a:solidFill>
                <a:srgbClr val="FFFFFF"/>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Patient Services </a:t>
            </a:r>
            <a:r>
              <a:rPr b="1" lang="en-US" sz="1600">
                <a:solidFill>
                  <a:srgbClr val="FFFFFF"/>
                </a:solidFill>
                <a:latin typeface="Calibri"/>
                <a:ea typeface="Calibri"/>
                <a:cs typeface="Calibri"/>
                <a:sym typeface="Calibri"/>
              </a:rPr>
              <a:t>Specialist</a:t>
            </a:r>
            <a:r>
              <a:rPr b="1" lang="en-US" sz="1600">
                <a:solidFill>
                  <a:srgbClr val="FFFFFF"/>
                </a:solidFill>
                <a:latin typeface="Calibri"/>
                <a:ea typeface="Calibri"/>
                <a:cs typeface="Calibri"/>
                <a:sym typeface="Calibri"/>
              </a:rPr>
              <a:t> </a:t>
            </a:r>
            <a:endParaRPr b="1" i="0" sz="1600" u="none" cap="none" strike="noStrike">
              <a:solidFill>
                <a:srgbClr val="FFFFFF"/>
              </a:solidFill>
              <a:latin typeface="Calibri"/>
              <a:ea typeface="Calibri"/>
              <a:cs typeface="Calibri"/>
              <a:sym typeface="Calibri"/>
            </a:endParaRPr>
          </a:p>
        </p:txBody>
      </p:sp>
      <p:sp>
        <p:nvSpPr>
          <p:cNvPr id="137" name="Google Shape;137;p9"/>
          <p:cNvSpPr txBox="1"/>
          <p:nvPr/>
        </p:nvSpPr>
        <p:spPr>
          <a:xfrm>
            <a:off x="918525" y="1868075"/>
            <a:ext cx="6387900" cy="28152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380"/>
              <a:buFont typeface="Arial"/>
              <a:buNone/>
            </a:pPr>
            <a:r>
              <a:rPr b="1" lang="en-US" sz="4400">
                <a:solidFill>
                  <a:schemeClr val="lt1"/>
                </a:solidFill>
                <a:latin typeface="Calibri"/>
                <a:ea typeface="Calibri"/>
                <a:cs typeface="Calibri"/>
                <a:sym typeface="Calibri"/>
              </a:rPr>
              <a:t>Effective Communication </a:t>
            </a:r>
            <a:endParaRPr b="1" i="0" sz="4400" u="none" cap="none" strike="noStrike">
              <a:solidFill>
                <a:schemeClr val="lt1"/>
              </a:solidFill>
              <a:latin typeface="Calibri"/>
              <a:ea typeface="Calibri"/>
              <a:cs typeface="Calibri"/>
              <a:sym typeface="Calibri"/>
            </a:endParaRPr>
          </a:p>
        </p:txBody>
      </p:sp>
      <p:sp>
        <p:nvSpPr>
          <p:cNvPr id="138" name="Google Shape;138;p9"/>
          <p:cNvSpPr txBox="1"/>
          <p:nvPr/>
        </p:nvSpPr>
        <p:spPr>
          <a:xfrm>
            <a:off x="8304075" y="2021388"/>
            <a:ext cx="3189900" cy="281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38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6380"/>
              <a:buFont typeface="Arial"/>
              <a:buNone/>
            </a:pPr>
            <a:r>
              <a:t/>
            </a:r>
            <a:endParaRPr b="1" i="0" sz="4400" u="none" cap="none" strike="noStrike">
              <a:solidFill>
                <a:schemeClr val="lt1"/>
              </a:solidFill>
              <a:latin typeface="Calibri"/>
              <a:ea typeface="Calibri"/>
              <a:cs typeface="Calibri"/>
              <a:sym typeface="Calibri"/>
            </a:endParaRPr>
          </a:p>
        </p:txBody>
      </p:sp>
      <p:pic>
        <p:nvPicPr>
          <p:cNvPr id="139" name="Google Shape;139;p9"/>
          <p:cNvPicPr preferRelativeResize="0"/>
          <p:nvPr/>
        </p:nvPicPr>
        <p:blipFill rotWithShape="1">
          <a:blip r:embed="rId3">
            <a:alphaModFix/>
          </a:blip>
          <a:srcRect b="0" l="3496" r="3505" t="0"/>
          <a:stretch/>
        </p:blipFill>
        <p:spPr>
          <a:xfrm>
            <a:off x="8373525" y="1868075"/>
            <a:ext cx="2695800" cy="31008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Network Check-In</a:t>
            </a:r>
            <a:endParaRPr/>
          </a:p>
        </p:txBody>
      </p:sp>
      <p:sp>
        <p:nvSpPr>
          <p:cNvPr id="145" name="Google Shape;145;p7"/>
          <p:cNvSpPr txBox="1"/>
          <p:nvPr>
            <p:ph idx="1" type="body"/>
          </p:nvPr>
        </p:nvSpPr>
        <p:spPr>
          <a:xfrm>
            <a:off x="918530" y="677497"/>
            <a:ext cx="9694892" cy="446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Polling Question</a:t>
            </a:r>
            <a:endParaRPr/>
          </a:p>
        </p:txBody>
      </p:sp>
      <p:sp>
        <p:nvSpPr>
          <p:cNvPr id="146" name="Google Shape;146;p7"/>
          <p:cNvSpPr txBox="1"/>
          <p:nvPr>
            <p:ph idx="3" type="body"/>
          </p:nvPr>
        </p:nvSpPr>
        <p:spPr>
          <a:xfrm>
            <a:off x="918528" y="1286332"/>
            <a:ext cx="10521199" cy="3927899"/>
          </a:xfrm>
          <a:prstGeom prst="rect">
            <a:avLst/>
          </a:prstGeom>
          <a:noFill/>
          <a:ln>
            <a:noFill/>
          </a:ln>
        </p:spPr>
        <p:txBody>
          <a:bodyPr anchorCtr="0" anchor="t" bIns="45700" lIns="91425" spcFirstLastPara="1" rIns="91425" wrap="square" tIns="45700">
            <a:noAutofit/>
          </a:bodyPr>
          <a:lstStyle/>
          <a:p>
            <a:pPr indent="0" lvl="0" marL="44450" rtl="0" algn="l">
              <a:lnSpc>
                <a:spcPct val="100000"/>
              </a:lnSpc>
              <a:spcBef>
                <a:spcPts val="0"/>
              </a:spcBef>
              <a:spcAft>
                <a:spcPts val="0"/>
              </a:spcAft>
              <a:buSzPts val="2900"/>
              <a:buNone/>
            </a:pPr>
            <a:r>
              <a:rPr b="1" lang="en-US" sz="2400"/>
              <a:t>Do you feel like your clinic communicates effectively with you?</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Yes</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No</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Unsure</a:t>
            </a:r>
            <a:endParaRPr/>
          </a:p>
        </p:txBody>
      </p:sp>
      <p:pic>
        <p:nvPicPr>
          <p:cNvPr id="147" name="Google Shape;147;p7"/>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3662425" y="3754700"/>
            <a:ext cx="4867150" cy="2743300"/>
          </a:xfrm>
          <a:prstGeom prst="rect">
            <a:avLst/>
          </a:prstGeom>
          <a:noFill/>
          <a:ln>
            <a:noFill/>
          </a:ln>
        </p:spPr>
      </p:pic>
      <p:pic>
        <p:nvPicPr>
          <p:cNvPr id="149" name="Google Shape;149;p7"/>
          <p:cNvPicPr preferRelativeResize="0"/>
          <p:nvPr/>
        </p:nvPicPr>
        <p:blipFill rotWithShape="1">
          <a:blip r:embed="rId5">
            <a:alphaModFix/>
          </a:blip>
          <a:srcRect b="0" l="0" r="0" t="0"/>
          <a:stretch/>
        </p:blipFill>
        <p:spPr>
          <a:xfrm>
            <a:off x="10836376" y="164257"/>
            <a:ext cx="1056879" cy="13715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a0bdd7a433_0_1"/>
          <p:cNvSpPr txBox="1"/>
          <p:nvPr>
            <p:ph type="title"/>
          </p:nvPr>
        </p:nvSpPr>
        <p:spPr>
          <a:xfrm>
            <a:off x="918529" y="241219"/>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Network Check-In</a:t>
            </a:r>
            <a:endParaRPr/>
          </a:p>
        </p:txBody>
      </p:sp>
      <p:sp>
        <p:nvSpPr>
          <p:cNvPr id="155" name="Google Shape;155;g2a0bdd7a433_0_1"/>
          <p:cNvSpPr txBox="1"/>
          <p:nvPr>
            <p:ph idx="1" type="body"/>
          </p:nvPr>
        </p:nvSpPr>
        <p:spPr>
          <a:xfrm>
            <a:off x="918530" y="677497"/>
            <a:ext cx="9694800" cy="44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Polling Question</a:t>
            </a:r>
            <a:endParaRPr/>
          </a:p>
        </p:txBody>
      </p:sp>
      <p:sp>
        <p:nvSpPr>
          <p:cNvPr id="156" name="Google Shape;156;g2a0bdd7a433_0_1"/>
          <p:cNvSpPr txBox="1"/>
          <p:nvPr>
            <p:ph idx="3" type="body"/>
          </p:nvPr>
        </p:nvSpPr>
        <p:spPr>
          <a:xfrm>
            <a:off x="918528" y="1286332"/>
            <a:ext cx="10521300" cy="3927900"/>
          </a:xfrm>
          <a:prstGeom prst="rect">
            <a:avLst/>
          </a:prstGeom>
          <a:noFill/>
          <a:ln>
            <a:noFill/>
          </a:ln>
        </p:spPr>
        <p:txBody>
          <a:bodyPr anchorCtr="0" anchor="t" bIns="45700" lIns="91425" spcFirstLastPara="1" rIns="91425" wrap="square" tIns="45700">
            <a:noAutofit/>
          </a:bodyPr>
          <a:lstStyle/>
          <a:p>
            <a:pPr indent="0" lvl="0" marL="44450" rtl="0" algn="l">
              <a:lnSpc>
                <a:spcPct val="100000"/>
              </a:lnSpc>
              <a:spcBef>
                <a:spcPts val="0"/>
              </a:spcBef>
              <a:spcAft>
                <a:spcPts val="0"/>
              </a:spcAft>
              <a:buSzPts val="2900"/>
              <a:buNone/>
            </a:pPr>
            <a:r>
              <a:rPr b="1" lang="en-US" sz="2400"/>
              <a:t>What are the most common ways to communicate</a:t>
            </a:r>
            <a:r>
              <a:rPr b="1" lang="en-US" sz="2400"/>
              <a:t>?</a:t>
            </a:r>
            <a:endParaRPr/>
          </a:p>
          <a:p>
            <a:pPr indent="-355600" lvl="0" marL="457200" rtl="0" algn="l">
              <a:lnSpc>
                <a:spcPct val="100000"/>
              </a:lnSpc>
              <a:spcBef>
                <a:spcPts val="0"/>
              </a:spcBef>
              <a:spcAft>
                <a:spcPts val="0"/>
              </a:spcAft>
              <a:buSzPts val="2000"/>
              <a:buChar char="•"/>
            </a:pPr>
            <a:r>
              <a:rPr lang="en-US"/>
              <a:t>Spoken words</a:t>
            </a:r>
            <a:endParaRPr/>
          </a:p>
          <a:p>
            <a:pPr indent="-355600" lvl="0" marL="457200" rtl="0" algn="l">
              <a:lnSpc>
                <a:spcPct val="100000"/>
              </a:lnSpc>
              <a:spcBef>
                <a:spcPts val="0"/>
              </a:spcBef>
              <a:spcAft>
                <a:spcPts val="0"/>
              </a:spcAft>
              <a:buSzPts val="2000"/>
              <a:buChar char="•"/>
            </a:pPr>
            <a:r>
              <a:rPr lang="en-US"/>
              <a:t>Visual images </a:t>
            </a:r>
            <a:endParaRPr/>
          </a:p>
          <a:p>
            <a:pPr indent="-355600" lvl="0" marL="457200" rtl="0" algn="l">
              <a:lnSpc>
                <a:spcPct val="100000"/>
              </a:lnSpc>
              <a:spcBef>
                <a:spcPts val="0"/>
              </a:spcBef>
              <a:spcAft>
                <a:spcPts val="0"/>
              </a:spcAft>
              <a:buSzPts val="2000"/>
              <a:buChar char="•"/>
            </a:pPr>
            <a:r>
              <a:rPr lang="en-US"/>
              <a:t>Written words</a:t>
            </a:r>
            <a:endParaRPr/>
          </a:p>
          <a:p>
            <a:pPr indent="-355600" lvl="0" marL="457200" rtl="0" algn="l">
              <a:lnSpc>
                <a:spcPct val="100000"/>
              </a:lnSpc>
              <a:spcBef>
                <a:spcPts val="0"/>
              </a:spcBef>
              <a:spcAft>
                <a:spcPts val="0"/>
              </a:spcAft>
              <a:buSzPts val="2000"/>
              <a:buChar char="•"/>
            </a:pPr>
            <a:r>
              <a:rPr lang="en-US"/>
              <a:t>Body language</a:t>
            </a:r>
            <a:endParaRPr/>
          </a:p>
          <a:p>
            <a:pPr indent="-355600" lvl="0" marL="457200" rtl="0" algn="l">
              <a:lnSpc>
                <a:spcPct val="100000"/>
              </a:lnSpc>
              <a:spcBef>
                <a:spcPts val="0"/>
              </a:spcBef>
              <a:spcAft>
                <a:spcPts val="0"/>
              </a:spcAft>
              <a:buSzPts val="2000"/>
              <a:buChar char="•"/>
            </a:pPr>
            <a:r>
              <a:rPr lang="en-US"/>
              <a:t>All of the above </a:t>
            </a:r>
            <a:endParaRPr/>
          </a:p>
          <a:p>
            <a:pPr indent="-355600" lvl="0" marL="457200" rtl="0" algn="l">
              <a:lnSpc>
                <a:spcPct val="100000"/>
              </a:lnSpc>
              <a:spcBef>
                <a:spcPts val="0"/>
              </a:spcBef>
              <a:spcAft>
                <a:spcPts val="0"/>
              </a:spcAft>
              <a:buSzPts val="2000"/>
              <a:buChar char="•"/>
            </a:pPr>
            <a:r>
              <a:rPr lang="en-US">
                <a:latin typeface="Calibri"/>
                <a:ea typeface="Calibri"/>
                <a:cs typeface="Calibri"/>
                <a:sym typeface="Calibri"/>
              </a:rPr>
              <a:t>Unsure</a:t>
            </a:r>
            <a:endParaRPr/>
          </a:p>
        </p:txBody>
      </p:sp>
      <p:pic>
        <p:nvPicPr>
          <p:cNvPr id="157" name="Google Shape;157;g2a0bdd7a433_0_1"/>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pic>
        <p:nvPicPr>
          <p:cNvPr id="158" name="Google Shape;158;g2a0bdd7a433_0_1"/>
          <p:cNvPicPr preferRelativeResize="0"/>
          <p:nvPr/>
        </p:nvPicPr>
        <p:blipFill rotWithShape="1">
          <a:blip r:embed="rId4">
            <a:alphaModFix/>
          </a:blip>
          <a:srcRect b="0" l="0" r="0" t="0"/>
          <a:stretch/>
        </p:blipFill>
        <p:spPr>
          <a:xfrm>
            <a:off x="3662425" y="3754700"/>
            <a:ext cx="4867150" cy="2743300"/>
          </a:xfrm>
          <a:prstGeom prst="rect">
            <a:avLst/>
          </a:prstGeom>
          <a:noFill/>
          <a:ln>
            <a:noFill/>
          </a:ln>
        </p:spPr>
      </p:pic>
      <p:pic>
        <p:nvPicPr>
          <p:cNvPr id="159" name="Google Shape;159;g2a0bdd7a433_0_1"/>
          <p:cNvPicPr preferRelativeResize="0"/>
          <p:nvPr/>
        </p:nvPicPr>
        <p:blipFill rotWithShape="1">
          <a:blip r:embed="rId5">
            <a:alphaModFix/>
          </a:blip>
          <a:srcRect b="0" l="0" r="0" t="0"/>
          <a:stretch/>
        </p:blipFill>
        <p:spPr>
          <a:xfrm>
            <a:off x="10836376" y="164257"/>
            <a:ext cx="1056879" cy="13715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a0bdd7a433_0_10"/>
          <p:cNvSpPr txBox="1"/>
          <p:nvPr>
            <p:ph type="title"/>
          </p:nvPr>
        </p:nvSpPr>
        <p:spPr>
          <a:xfrm>
            <a:off x="918529" y="241219"/>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Network Check-In</a:t>
            </a:r>
            <a:endParaRPr/>
          </a:p>
        </p:txBody>
      </p:sp>
      <p:sp>
        <p:nvSpPr>
          <p:cNvPr id="165" name="Google Shape;165;g2a0bdd7a433_0_10"/>
          <p:cNvSpPr txBox="1"/>
          <p:nvPr>
            <p:ph idx="1" type="body"/>
          </p:nvPr>
        </p:nvSpPr>
        <p:spPr>
          <a:xfrm>
            <a:off x="918530" y="677497"/>
            <a:ext cx="9694800" cy="44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Polling Question</a:t>
            </a:r>
            <a:endParaRPr/>
          </a:p>
        </p:txBody>
      </p:sp>
      <p:sp>
        <p:nvSpPr>
          <p:cNvPr id="166" name="Google Shape;166;g2a0bdd7a433_0_10"/>
          <p:cNvSpPr txBox="1"/>
          <p:nvPr>
            <p:ph idx="3" type="body"/>
          </p:nvPr>
        </p:nvSpPr>
        <p:spPr>
          <a:xfrm>
            <a:off x="918528" y="1286332"/>
            <a:ext cx="10521300" cy="3927900"/>
          </a:xfrm>
          <a:prstGeom prst="rect">
            <a:avLst/>
          </a:prstGeom>
          <a:noFill/>
          <a:ln>
            <a:noFill/>
          </a:ln>
        </p:spPr>
        <p:txBody>
          <a:bodyPr anchorCtr="0" anchor="t" bIns="45700" lIns="91425" spcFirstLastPara="1" rIns="91425" wrap="square" tIns="45700">
            <a:noAutofit/>
          </a:bodyPr>
          <a:lstStyle/>
          <a:p>
            <a:pPr indent="0" lvl="0" marL="44450" rtl="0" algn="l">
              <a:lnSpc>
                <a:spcPct val="100000"/>
              </a:lnSpc>
              <a:spcBef>
                <a:spcPts val="0"/>
              </a:spcBef>
              <a:spcAft>
                <a:spcPts val="0"/>
              </a:spcAft>
              <a:buSzPts val="2900"/>
              <a:buNone/>
            </a:pPr>
            <a:r>
              <a:rPr b="1" lang="en-US" sz="2400"/>
              <a:t>As a PFR how do you support other patients in the dialysis center</a:t>
            </a:r>
            <a:r>
              <a:rPr b="1" lang="en-US" sz="2400"/>
              <a:t>?</a:t>
            </a:r>
            <a:endParaRPr/>
          </a:p>
          <a:p>
            <a:pPr indent="-412750" lvl="0" marL="457200" rtl="0" algn="l">
              <a:lnSpc>
                <a:spcPct val="100000"/>
              </a:lnSpc>
              <a:spcBef>
                <a:spcPts val="0"/>
              </a:spcBef>
              <a:spcAft>
                <a:spcPts val="0"/>
              </a:spcAft>
              <a:buSzPts val="2900"/>
              <a:buChar char="•"/>
            </a:pPr>
            <a:r>
              <a:rPr lang="en-US" sz="2400"/>
              <a:t>Enter your answer into the chat box</a:t>
            </a:r>
            <a:endParaRPr/>
          </a:p>
        </p:txBody>
      </p:sp>
      <p:pic>
        <p:nvPicPr>
          <p:cNvPr id="167" name="Google Shape;167;g2a0bdd7a433_0_10"/>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pic>
        <p:nvPicPr>
          <p:cNvPr id="168" name="Google Shape;168;g2a0bdd7a433_0_10"/>
          <p:cNvPicPr preferRelativeResize="0"/>
          <p:nvPr/>
        </p:nvPicPr>
        <p:blipFill rotWithShape="1">
          <a:blip r:embed="rId4">
            <a:alphaModFix/>
          </a:blip>
          <a:srcRect b="0" l="0" r="0" t="0"/>
          <a:stretch/>
        </p:blipFill>
        <p:spPr>
          <a:xfrm>
            <a:off x="3662425" y="3754700"/>
            <a:ext cx="4867150" cy="2743300"/>
          </a:xfrm>
          <a:prstGeom prst="rect">
            <a:avLst/>
          </a:prstGeom>
          <a:noFill/>
          <a:ln>
            <a:noFill/>
          </a:ln>
        </p:spPr>
      </p:pic>
      <p:pic>
        <p:nvPicPr>
          <p:cNvPr id="169" name="Google Shape;169;g2a0bdd7a433_0_10"/>
          <p:cNvPicPr preferRelativeResize="0"/>
          <p:nvPr/>
        </p:nvPicPr>
        <p:blipFill rotWithShape="1">
          <a:blip r:embed="rId5">
            <a:alphaModFix/>
          </a:blip>
          <a:srcRect b="0" l="0" r="0" t="0"/>
          <a:stretch/>
        </p:blipFill>
        <p:spPr>
          <a:xfrm>
            <a:off x="10836376" y="164257"/>
            <a:ext cx="1056879" cy="13715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type="title"/>
          </p:nvPr>
        </p:nvSpPr>
        <p:spPr>
          <a:xfrm>
            <a:off x="918525" y="241225"/>
            <a:ext cx="9694800" cy="6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57598C"/>
              </a:buClr>
              <a:buSzPts val="3400"/>
              <a:buFont typeface="Arial"/>
              <a:buNone/>
            </a:pPr>
            <a:r>
              <a:rPr lang="en-US" sz="3200"/>
              <a:t>Communication Starts with You</a:t>
            </a:r>
            <a:endParaRPr sz="3240">
              <a:solidFill>
                <a:srgbClr val="1E73BE"/>
              </a:solidFill>
            </a:endParaRPr>
          </a:p>
        </p:txBody>
      </p:sp>
      <p:sp>
        <p:nvSpPr>
          <p:cNvPr id="175" name="Google Shape;175;p10"/>
          <p:cNvSpPr txBox="1"/>
          <p:nvPr>
            <p:ph idx="3" type="body"/>
          </p:nvPr>
        </p:nvSpPr>
        <p:spPr>
          <a:xfrm>
            <a:off x="918528" y="1276157"/>
            <a:ext cx="10521300" cy="3927900"/>
          </a:xfrm>
          <a:prstGeom prst="rect">
            <a:avLst/>
          </a:prstGeom>
          <a:noFill/>
          <a:ln>
            <a:noFill/>
          </a:ln>
        </p:spPr>
        <p:txBody>
          <a:bodyPr anchorCtr="0" anchor="t" bIns="45700" lIns="91425" spcFirstLastPara="1" rIns="91425" wrap="square" tIns="45700">
            <a:noAutofit/>
          </a:bodyPr>
          <a:lstStyle/>
          <a:p>
            <a:pPr indent="-381000" lvl="0" marL="457200" rtl="0" algn="l">
              <a:spcBef>
                <a:spcPts val="0"/>
              </a:spcBef>
              <a:spcAft>
                <a:spcPts val="0"/>
              </a:spcAft>
              <a:buSzPts val="2400"/>
              <a:buChar char="●"/>
            </a:pPr>
            <a:r>
              <a:rPr lang="en-US" sz="2400" u="sng">
                <a:hlinkClick r:id="rId3"/>
              </a:rPr>
              <a:t>Communication</a:t>
            </a:r>
            <a:r>
              <a:rPr lang="en-US" sz="2400"/>
              <a:t> is the process of transferring signals/messages between a sender and a receiver through various methods (written words, nonverbal cues, spoken words). It is also the mechanism we use to establish and modify relationships.</a:t>
            </a:r>
            <a:endParaRPr sz="2400"/>
          </a:p>
          <a:p>
            <a:pPr indent="-381000" lvl="0" marL="457200" rtl="0" algn="l">
              <a:spcBef>
                <a:spcPts val="0"/>
              </a:spcBef>
              <a:spcAft>
                <a:spcPts val="0"/>
              </a:spcAft>
              <a:buSzPts val="2400"/>
              <a:buChar char="●"/>
            </a:pPr>
            <a:r>
              <a:rPr lang="en-US" sz="2400"/>
              <a:t>Communicate at clinic level first</a:t>
            </a:r>
            <a:endParaRPr sz="2400"/>
          </a:p>
          <a:p>
            <a:pPr indent="-381000" lvl="0" marL="457200" rtl="0" algn="l">
              <a:spcBef>
                <a:spcPts val="0"/>
              </a:spcBef>
              <a:spcAft>
                <a:spcPts val="0"/>
              </a:spcAft>
              <a:buSzPts val="2400"/>
              <a:buChar char="●"/>
            </a:pPr>
            <a:r>
              <a:rPr lang="en-US" sz="2400"/>
              <a:t>Internal Grievance Process</a:t>
            </a:r>
            <a:endParaRPr sz="2400"/>
          </a:p>
          <a:p>
            <a:pPr indent="0" lvl="0" marL="457200" rtl="0" algn="l">
              <a:spcBef>
                <a:spcPts val="0"/>
              </a:spcBef>
              <a:spcAft>
                <a:spcPts val="0"/>
              </a:spcAft>
              <a:buNone/>
            </a:pPr>
            <a:r>
              <a:t/>
            </a:r>
            <a:endParaRPr sz="2400"/>
          </a:p>
        </p:txBody>
      </p:sp>
      <p:pic>
        <p:nvPicPr>
          <p:cNvPr id="176" name="Google Shape;176;p10"/>
          <p:cNvPicPr preferRelativeResize="0"/>
          <p:nvPr/>
        </p:nvPicPr>
        <p:blipFill rotWithShape="1">
          <a:blip r:embed="rId4">
            <a:alphaModFix/>
          </a:blip>
          <a:srcRect b="0" l="0" r="0" t="0"/>
          <a:stretch/>
        </p:blipFill>
        <p:spPr>
          <a:xfrm>
            <a:off x="10836375" y="164256"/>
            <a:ext cx="1056881" cy="1371596"/>
          </a:xfrm>
          <a:prstGeom prst="rect">
            <a:avLst/>
          </a:prstGeom>
          <a:noFill/>
          <a:ln>
            <a:noFill/>
          </a:ln>
        </p:spPr>
      </p:pic>
      <p:pic>
        <p:nvPicPr>
          <p:cNvPr id="177" name="Google Shape;177;p10"/>
          <p:cNvPicPr preferRelativeResize="0"/>
          <p:nvPr/>
        </p:nvPicPr>
        <p:blipFill rotWithShape="1">
          <a:blip r:embed="rId5">
            <a:alphaModFix/>
          </a:blip>
          <a:srcRect b="0" l="0" r="0" t="0"/>
          <a:stretch/>
        </p:blipFill>
        <p:spPr>
          <a:xfrm>
            <a:off x="10836376" y="164257"/>
            <a:ext cx="1056879" cy="13715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6256a4daba_0_73"/>
          <p:cNvSpPr txBox="1"/>
          <p:nvPr>
            <p:ph type="title"/>
          </p:nvPr>
        </p:nvSpPr>
        <p:spPr>
          <a:xfrm>
            <a:off x="918529" y="241219"/>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100"/>
              <a:buFont typeface="Arial"/>
              <a:buNone/>
            </a:pPr>
            <a:r>
              <a:rPr lang="en-US" sz="3200"/>
              <a:t>Ways We Communicate</a:t>
            </a:r>
            <a:endParaRPr sz="3200"/>
          </a:p>
        </p:txBody>
      </p:sp>
      <p:sp>
        <p:nvSpPr>
          <p:cNvPr id="183" name="Google Shape;183;g26256a4daba_0_73"/>
          <p:cNvSpPr txBox="1"/>
          <p:nvPr>
            <p:ph idx="3" type="body"/>
          </p:nvPr>
        </p:nvSpPr>
        <p:spPr>
          <a:xfrm>
            <a:off x="918528" y="920032"/>
            <a:ext cx="10521300" cy="3927900"/>
          </a:xfrm>
          <a:prstGeom prst="rect">
            <a:avLst/>
          </a:prstGeom>
          <a:noFill/>
          <a:ln>
            <a:noFill/>
          </a:ln>
        </p:spPr>
        <p:txBody>
          <a:bodyPr anchorCtr="0" anchor="t" bIns="45700" lIns="91425" spcFirstLastPara="1" rIns="91425" wrap="square" tIns="45700">
            <a:noAutofit/>
          </a:bodyPr>
          <a:lstStyle/>
          <a:p>
            <a:pPr indent="-381000" lvl="0" marL="457200" rtl="0" algn="l">
              <a:spcBef>
                <a:spcPts val="800"/>
              </a:spcBef>
              <a:spcAft>
                <a:spcPts val="0"/>
              </a:spcAft>
              <a:buSzPts val="2400"/>
              <a:buFont typeface="Calibri"/>
              <a:buChar char="•"/>
            </a:pPr>
            <a:r>
              <a:rPr lang="en-US" sz="2400"/>
              <a:t>Engaging your audience</a:t>
            </a:r>
            <a:endParaRPr sz="2400"/>
          </a:p>
          <a:p>
            <a:pPr indent="-381000" lvl="0" marL="457200" rtl="0" algn="l">
              <a:spcBef>
                <a:spcPts val="0"/>
              </a:spcBef>
              <a:spcAft>
                <a:spcPts val="0"/>
              </a:spcAft>
              <a:buSzPts val="2400"/>
              <a:buFont typeface="Calibri"/>
              <a:buChar char="•"/>
            </a:pPr>
            <a:r>
              <a:rPr lang="en-US" sz="2400"/>
              <a:t>Make eye contact</a:t>
            </a:r>
            <a:endParaRPr sz="2400"/>
          </a:p>
          <a:p>
            <a:pPr indent="-381000" lvl="0" marL="457200" rtl="0" algn="l">
              <a:spcBef>
                <a:spcPts val="0"/>
              </a:spcBef>
              <a:spcAft>
                <a:spcPts val="0"/>
              </a:spcAft>
              <a:buSzPts val="2400"/>
              <a:buFont typeface="Calibri"/>
              <a:buChar char="•"/>
            </a:pPr>
            <a:r>
              <a:rPr lang="en-US" sz="2400"/>
              <a:t>Self Awareness of what message your body is conveying</a:t>
            </a:r>
            <a:endParaRPr sz="2400"/>
          </a:p>
          <a:p>
            <a:pPr indent="-381000" lvl="0" marL="457200" rtl="0" algn="l">
              <a:spcBef>
                <a:spcPts val="0"/>
              </a:spcBef>
              <a:spcAft>
                <a:spcPts val="0"/>
              </a:spcAft>
              <a:buSzPts val="2400"/>
              <a:buFont typeface="Calibri"/>
              <a:buChar char="•"/>
            </a:pPr>
            <a:r>
              <a:rPr lang="en-US" sz="2400"/>
              <a:t>NOT clearly making judgments or assumptions</a:t>
            </a:r>
            <a:endParaRPr sz="2400"/>
          </a:p>
          <a:p>
            <a:pPr indent="-381000" lvl="0" marL="457200" rtl="0" algn="l">
              <a:spcBef>
                <a:spcPts val="0"/>
              </a:spcBef>
              <a:spcAft>
                <a:spcPts val="0"/>
              </a:spcAft>
              <a:buSzPts val="2400"/>
              <a:buFont typeface="Calibri"/>
              <a:buChar char="•"/>
            </a:pPr>
            <a:r>
              <a:rPr lang="en-US" sz="2400"/>
              <a:t>Utilizing good listening skills and to show </a:t>
            </a:r>
            <a:r>
              <a:rPr lang="en-US" sz="2400"/>
              <a:t>we</a:t>
            </a:r>
            <a:r>
              <a:rPr lang="en-US" sz="2400"/>
              <a:t> care</a:t>
            </a:r>
            <a:endParaRPr sz="2400"/>
          </a:p>
          <a:p>
            <a:pPr indent="-381000" lvl="0" marL="457200" rtl="0" algn="l">
              <a:spcBef>
                <a:spcPts val="0"/>
              </a:spcBef>
              <a:spcAft>
                <a:spcPts val="0"/>
              </a:spcAft>
              <a:buSzPts val="2400"/>
              <a:buFont typeface="Calibri"/>
              <a:buChar char="•"/>
            </a:pPr>
            <a:r>
              <a:rPr lang="en-US" sz="2400"/>
              <a:t>Speak clearly and slowly</a:t>
            </a:r>
            <a:endParaRPr sz="2400"/>
          </a:p>
          <a:p>
            <a:pPr indent="-381000" lvl="0" marL="457200" rtl="0" algn="l">
              <a:spcBef>
                <a:spcPts val="0"/>
              </a:spcBef>
              <a:spcAft>
                <a:spcPts val="0"/>
              </a:spcAft>
              <a:buSzPts val="2400"/>
              <a:buFont typeface="Calibri"/>
              <a:buChar char="•"/>
            </a:pPr>
            <a:r>
              <a:rPr lang="en-US" sz="2400"/>
              <a:t>Requesting feedback to be sure what you have said is understood</a:t>
            </a:r>
            <a:endParaRPr sz="2400"/>
          </a:p>
          <a:p>
            <a:pPr indent="0" lvl="0" marL="0" rtl="0" algn="l">
              <a:spcBef>
                <a:spcPts val="800"/>
              </a:spcBef>
              <a:spcAft>
                <a:spcPts val="0"/>
              </a:spcAft>
              <a:buNone/>
            </a:pPr>
            <a:r>
              <a:t/>
            </a:r>
            <a:endParaRPr>
              <a:latin typeface="Arial"/>
              <a:ea typeface="Arial"/>
              <a:cs typeface="Arial"/>
              <a:sym typeface="Arial"/>
            </a:endParaRPr>
          </a:p>
        </p:txBody>
      </p:sp>
      <p:pic>
        <p:nvPicPr>
          <p:cNvPr id="184" name="Google Shape;184;g26256a4daba_0_73"/>
          <p:cNvPicPr preferRelativeResize="0"/>
          <p:nvPr/>
        </p:nvPicPr>
        <p:blipFill rotWithShape="1">
          <a:blip r:embed="rId3">
            <a:alphaModFix/>
          </a:blip>
          <a:srcRect b="0" l="0" r="0" t="0"/>
          <a:stretch/>
        </p:blipFill>
        <p:spPr>
          <a:xfrm>
            <a:off x="10836376" y="164257"/>
            <a:ext cx="1056879" cy="1371594"/>
          </a:xfrm>
          <a:prstGeom prst="rect">
            <a:avLst/>
          </a:prstGeom>
          <a:noFill/>
          <a:ln>
            <a:noFill/>
          </a:ln>
        </p:spPr>
      </p:pic>
      <p:pic>
        <p:nvPicPr>
          <p:cNvPr id="185" name="Google Shape;185;g26256a4daba_0_73"/>
          <p:cNvPicPr preferRelativeResize="0"/>
          <p:nvPr/>
        </p:nvPicPr>
        <p:blipFill>
          <a:blip r:embed="rId4">
            <a:alphaModFix/>
          </a:blip>
          <a:stretch>
            <a:fillRect/>
          </a:stretch>
        </p:blipFill>
        <p:spPr>
          <a:xfrm>
            <a:off x="3896825" y="3545675"/>
            <a:ext cx="4080425" cy="282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6256a4daba_0_80"/>
          <p:cNvSpPr txBox="1"/>
          <p:nvPr>
            <p:ph type="title"/>
          </p:nvPr>
        </p:nvSpPr>
        <p:spPr>
          <a:xfrm>
            <a:off x="918529" y="241219"/>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585A8D"/>
              </a:buClr>
              <a:buSzPts val="2900"/>
              <a:buFont typeface="Arial"/>
              <a:buNone/>
            </a:pPr>
            <a:r>
              <a:rPr lang="en-US" sz="3200">
                <a:extLst>
                  <a:ext uri="http://customooxmlschemas.google.com/">
                    <go:slidesCustomData xmlns:go="http://customooxmlschemas.google.com/" textRoundtripDataId="0"/>
                  </a:ext>
                </a:extLst>
              </a:rPr>
              <a:t>Network Resources</a:t>
            </a:r>
            <a:r>
              <a:rPr lang="en-US" sz="3200">
                <a:solidFill>
                  <a:srgbClr val="585A8D"/>
                </a:solidFill>
                <a:extLst>
                  <a:ext uri="http://customooxmlschemas.google.com/">
                    <go:slidesCustomData xmlns:go="http://customooxmlschemas.google.com/" textRoundtripDataId="1"/>
                  </a:ext>
                </a:extLst>
              </a:rPr>
              <a:t> </a:t>
            </a:r>
            <a:endParaRPr sz="3200"/>
          </a:p>
        </p:txBody>
      </p:sp>
      <p:sp>
        <p:nvSpPr>
          <p:cNvPr id="191" name="Google Shape;191;g26256a4daba_0_80"/>
          <p:cNvSpPr txBox="1"/>
          <p:nvPr>
            <p:ph idx="3" type="body"/>
          </p:nvPr>
        </p:nvSpPr>
        <p:spPr>
          <a:xfrm>
            <a:off x="918528" y="899682"/>
            <a:ext cx="10521300" cy="39279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sz="2400" u="sng">
                <a:solidFill>
                  <a:schemeClr val="hlink"/>
                </a:solidFill>
                <a:hlinkClick r:id="rId3"/>
              </a:rPr>
              <a:t>Patient Rights and Responsibilities</a:t>
            </a:r>
            <a:endParaRPr sz="2400"/>
          </a:p>
          <a:p>
            <a:pPr indent="0" lvl="0" marL="457200" rtl="0" algn="l">
              <a:lnSpc>
                <a:spcPct val="115000"/>
              </a:lnSpc>
              <a:spcBef>
                <a:spcPts val="0"/>
              </a:spcBef>
              <a:spcAft>
                <a:spcPts val="0"/>
              </a:spcAft>
              <a:buNone/>
            </a:pPr>
            <a:r>
              <a:rPr lang="en-US" sz="2400" u="sng">
                <a:solidFill>
                  <a:schemeClr val="hlink"/>
                </a:solidFill>
                <a:hlinkClick r:id="rId4"/>
              </a:rPr>
              <a:t>Grievance Process Flyer</a:t>
            </a:r>
            <a:endParaRPr sz="2400"/>
          </a:p>
        </p:txBody>
      </p:sp>
      <p:pic>
        <p:nvPicPr>
          <p:cNvPr id="192" name="Google Shape;192;g26256a4daba_0_80"/>
          <p:cNvPicPr preferRelativeResize="0"/>
          <p:nvPr/>
        </p:nvPicPr>
        <p:blipFill rotWithShape="1">
          <a:blip r:embed="rId5">
            <a:alphaModFix/>
          </a:blip>
          <a:srcRect b="0" l="0" r="0" t="0"/>
          <a:stretch/>
        </p:blipFill>
        <p:spPr>
          <a:xfrm>
            <a:off x="10836376" y="164257"/>
            <a:ext cx="1056879" cy="1371594"/>
          </a:xfrm>
          <a:prstGeom prst="rect">
            <a:avLst/>
          </a:prstGeom>
          <a:noFill/>
          <a:ln>
            <a:noFill/>
          </a:ln>
        </p:spPr>
      </p:pic>
      <p:pic>
        <p:nvPicPr>
          <p:cNvPr id="193" name="Google Shape;193;g26256a4daba_0_80"/>
          <p:cNvPicPr preferRelativeResize="0"/>
          <p:nvPr/>
        </p:nvPicPr>
        <p:blipFill>
          <a:blip r:embed="rId6">
            <a:alphaModFix/>
          </a:blip>
          <a:stretch>
            <a:fillRect/>
          </a:stretch>
        </p:blipFill>
        <p:spPr>
          <a:xfrm>
            <a:off x="5763400" y="1211575"/>
            <a:ext cx="5026901" cy="5119551"/>
          </a:xfrm>
          <a:prstGeom prst="rect">
            <a:avLst/>
          </a:prstGeom>
          <a:noFill/>
          <a:ln>
            <a:noFill/>
          </a:ln>
        </p:spPr>
      </p:pic>
      <p:pic>
        <p:nvPicPr>
          <p:cNvPr id="194" name="Google Shape;194;g26256a4daba_0_80"/>
          <p:cNvPicPr preferRelativeResize="0"/>
          <p:nvPr/>
        </p:nvPicPr>
        <p:blipFill>
          <a:blip r:embed="rId7">
            <a:alphaModFix/>
          </a:blip>
          <a:stretch>
            <a:fillRect/>
          </a:stretch>
        </p:blipFill>
        <p:spPr>
          <a:xfrm>
            <a:off x="2309650" y="2247374"/>
            <a:ext cx="3134275" cy="4083753"/>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nvSpPr>
        <p:spPr>
          <a:xfrm>
            <a:off x="8002750" y="5225550"/>
            <a:ext cx="3354900" cy="909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Tiffany Reese-Arrington, CCHT</a:t>
            </a:r>
            <a:endParaRPr b="1" i="0" sz="1600" u="none" cap="none" strike="noStrike">
              <a:solidFill>
                <a:srgbClr val="FFFFFF"/>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Project Lead, Healthy Lifestyles </a:t>
            </a:r>
            <a:endParaRPr b="1" i="0" sz="1600" u="none" cap="none" strike="noStrike">
              <a:solidFill>
                <a:srgbClr val="FFFFFF"/>
              </a:solidFill>
              <a:latin typeface="Calibri"/>
              <a:ea typeface="Calibri"/>
              <a:cs typeface="Calibri"/>
              <a:sym typeface="Calibri"/>
            </a:endParaRPr>
          </a:p>
        </p:txBody>
      </p:sp>
      <p:sp>
        <p:nvSpPr>
          <p:cNvPr id="200" name="Google Shape;200;p14"/>
          <p:cNvSpPr txBox="1"/>
          <p:nvPr/>
        </p:nvSpPr>
        <p:spPr>
          <a:xfrm>
            <a:off x="918525" y="1868075"/>
            <a:ext cx="6387900" cy="28152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380"/>
              <a:buFont typeface="Arial"/>
              <a:buNone/>
            </a:pPr>
            <a:r>
              <a:rPr b="1" lang="en-US" sz="4400">
                <a:solidFill>
                  <a:schemeClr val="lt1"/>
                </a:solidFill>
                <a:latin typeface="Calibri"/>
                <a:ea typeface="Calibri"/>
                <a:cs typeface="Calibri"/>
                <a:sym typeface="Calibri"/>
              </a:rPr>
              <a:t>Healthy Living BINGO!!!</a:t>
            </a:r>
            <a:endParaRPr b="1" i="0" sz="4400" u="none" cap="none" strike="noStrike">
              <a:solidFill>
                <a:schemeClr val="lt1"/>
              </a:solidFill>
              <a:latin typeface="Calibri"/>
              <a:ea typeface="Calibri"/>
              <a:cs typeface="Calibri"/>
              <a:sym typeface="Calibri"/>
            </a:endParaRPr>
          </a:p>
        </p:txBody>
      </p:sp>
      <p:sp>
        <p:nvSpPr>
          <p:cNvPr id="201" name="Google Shape;201;p14"/>
          <p:cNvSpPr txBox="1"/>
          <p:nvPr/>
        </p:nvSpPr>
        <p:spPr>
          <a:xfrm>
            <a:off x="8304075" y="2020475"/>
            <a:ext cx="3189764" cy="28152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38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6380"/>
              <a:buFont typeface="Arial"/>
              <a:buNone/>
            </a:pPr>
            <a:r>
              <a:t/>
            </a:r>
            <a:endParaRPr b="1" i="0" sz="4400" u="none" cap="none" strike="noStrike">
              <a:solidFill>
                <a:schemeClr val="lt1"/>
              </a:solidFill>
              <a:latin typeface="Calibri"/>
              <a:ea typeface="Calibri"/>
              <a:cs typeface="Calibri"/>
              <a:sym typeface="Calibri"/>
            </a:endParaRPr>
          </a:p>
        </p:txBody>
      </p:sp>
      <p:pic>
        <p:nvPicPr>
          <p:cNvPr id="202" name="Google Shape;202;p14"/>
          <p:cNvPicPr preferRelativeResize="0"/>
          <p:nvPr/>
        </p:nvPicPr>
        <p:blipFill rotWithShape="1">
          <a:blip r:embed="rId3">
            <a:alphaModFix/>
          </a:blip>
          <a:srcRect b="583" l="0" r="0" t="583"/>
          <a:stretch/>
        </p:blipFill>
        <p:spPr>
          <a:xfrm>
            <a:off x="8494350" y="2314950"/>
            <a:ext cx="2500800" cy="28026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Network Check-In</a:t>
            </a:r>
            <a:endParaRPr/>
          </a:p>
        </p:txBody>
      </p:sp>
      <p:sp>
        <p:nvSpPr>
          <p:cNvPr id="208" name="Google Shape;208;p8"/>
          <p:cNvSpPr txBox="1"/>
          <p:nvPr>
            <p:ph idx="1" type="body"/>
          </p:nvPr>
        </p:nvSpPr>
        <p:spPr>
          <a:xfrm>
            <a:off x="918530" y="677497"/>
            <a:ext cx="9694892" cy="446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Polling Question</a:t>
            </a:r>
            <a:endParaRPr/>
          </a:p>
        </p:txBody>
      </p:sp>
      <p:sp>
        <p:nvSpPr>
          <p:cNvPr id="209" name="Google Shape;209;p8"/>
          <p:cNvSpPr txBox="1"/>
          <p:nvPr>
            <p:ph idx="3" type="body"/>
          </p:nvPr>
        </p:nvSpPr>
        <p:spPr>
          <a:xfrm>
            <a:off x="918528" y="1286332"/>
            <a:ext cx="10521199" cy="3927899"/>
          </a:xfrm>
          <a:prstGeom prst="rect">
            <a:avLst/>
          </a:prstGeom>
          <a:noFill/>
          <a:ln>
            <a:noFill/>
          </a:ln>
        </p:spPr>
        <p:txBody>
          <a:bodyPr anchorCtr="0" anchor="t" bIns="45700" lIns="91425" spcFirstLastPara="1" rIns="91425" wrap="square" tIns="45700">
            <a:noAutofit/>
          </a:bodyPr>
          <a:lstStyle/>
          <a:p>
            <a:pPr indent="0" lvl="0" marL="44450" rtl="0" algn="l">
              <a:lnSpc>
                <a:spcPct val="100000"/>
              </a:lnSpc>
              <a:spcBef>
                <a:spcPts val="0"/>
              </a:spcBef>
              <a:spcAft>
                <a:spcPts val="0"/>
              </a:spcAft>
              <a:buSzPts val="2900"/>
              <a:buNone/>
            </a:pPr>
            <a:r>
              <a:rPr b="1" lang="en-US" sz="2400"/>
              <a:t>Does </a:t>
            </a:r>
            <a:r>
              <a:rPr b="1" lang="en-US" sz="2400"/>
              <a:t>your</a:t>
            </a:r>
            <a:r>
              <a:rPr b="1" lang="en-US" sz="2400"/>
              <a:t> facility incorporate fun activities?</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Yes</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No</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Unsure</a:t>
            </a:r>
            <a:endParaRPr/>
          </a:p>
        </p:txBody>
      </p:sp>
      <p:pic>
        <p:nvPicPr>
          <p:cNvPr id="210" name="Google Shape;210;p8"/>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pic>
        <p:nvPicPr>
          <p:cNvPr id="211" name="Google Shape;211;p8"/>
          <p:cNvPicPr preferRelativeResize="0"/>
          <p:nvPr/>
        </p:nvPicPr>
        <p:blipFill rotWithShape="1">
          <a:blip r:embed="rId4">
            <a:alphaModFix/>
          </a:blip>
          <a:srcRect b="0" l="0" r="0" t="0"/>
          <a:stretch/>
        </p:blipFill>
        <p:spPr>
          <a:xfrm>
            <a:off x="3662425" y="3754700"/>
            <a:ext cx="4867150" cy="2743300"/>
          </a:xfrm>
          <a:prstGeom prst="rect">
            <a:avLst/>
          </a:prstGeom>
          <a:noFill/>
          <a:ln>
            <a:noFill/>
          </a:ln>
        </p:spPr>
      </p:pic>
      <p:pic>
        <p:nvPicPr>
          <p:cNvPr id="212" name="Google Shape;212;p8"/>
          <p:cNvPicPr preferRelativeResize="0"/>
          <p:nvPr/>
        </p:nvPicPr>
        <p:blipFill rotWithShape="1">
          <a:blip r:embed="rId5">
            <a:alphaModFix/>
          </a:blip>
          <a:srcRect b="0" l="0" r="0" t="0"/>
          <a:stretch/>
        </p:blipFill>
        <p:spPr>
          <a:xfrm>
            <a:off x="10836376" y="164257"/>
            <a:ext cx="1056879" cy="1371594"/>
          </a:xfrm>
          <a:prstGeom prst="rect">
            <a:avLst/>
          </a:prstGeom>
          <a:noFill/>
          <a:ln>
            <a:noFill/>
          </a:ln>
        </p:spPr>
      </p:pic>
      <p:pic>
        <p:nvPicPr>
          <p:cNvPr id="213" name="Google Shape;213;p8"/>
          <p:cNvPicPr preferRelativeResize="0"/>
          <p:nvPr/>
        </p:nvPicPr>
        <p:blipFill>
          <a:blip r:embed="rId6">
            <a:alphaModFix/>
          </a:blip>
          <a:stretch>
            <a:fillRect/>
          </a:stretch>
        </p:blipFill>
        <p:spPr>
          <a:xfrm>
            <a:off x="10780163" y="138075"/>
            <a:ext cx="1169300" cy="1524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918529" y="240494"/>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Healthy Living Initiative</a:t>
            </a:r>
            <a:endParaRPr/>
          </a:p>
        </p:txBody>
      </p:sp>
      <p:sp>
        <p:nvSpPr>
          <p:cNvPr id="219" name="Google Shape;219;p21"/>
          <p:cNvSpPr txBox="1"/>
          <p:nvPr>
            <p:ph idx="1" type="body"/>
          </p:nvPr>
        </p:nvSpPr>
        <p:spPr>
          <a:xfrm>
            <a:off x="918530" y="677497"/>
            <a:ext cx="9694892" cy="446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Objective</a:t>
            </a:r>
            <a:endParaRPr/>
          </a:p>
        </p:txBody>
      </p:sp>
      <p:sp>
        <p:nvSpPr>
          <p:cNvPr id="220" name="Google Shape;220;p21"/>
          <p:cNvSpPr txBox="1"/>
          <p:nvPr>
            <p:ph idx="3" type="body"/>
          </p:nvPr>
        </p:nvSpPr>
        <p:spPr>
          <a:xfrm>
            <a:off x="918527" y="1286325"/>
            <a:ext cx="4209600" cy="3927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200"/>
              </a:spcBef>
              <a:spcAft>
                <a:spcPts val="0"/>
              </a:spcAft>
              <a:buClr>
                <a:schemeClr val="dk1"/>
              </a:buClr>
              <a:buSzPts val="1100"/>
              <a:buFont typeface="Arial"/>
              <a:buNone/>
            </a:pPr>
            <a:r>
              <a:rPr b="1" lang="en-US" sz="2400">
                <a:solidFill>
                  <a:srgbClr val="57598C"/>
                </a:solidFill>
              </a:rPr>
              <a:t>Focusing on the optimal health of each patient while incorporating preventative measures to help patients manage their comorbid conditions better. </a:t>
            </a:r>
            <a:br>
              <a:rPr b="1" lang="en-US" sz="2400">
                <a:solidFill>
                  <a:srgbClr val="57598C"/>
                </a:solidFill>
              </a:rPr>
            </a:br>
            <a:endParaRPr b="1" sz="2400">
              <a:solidFill>
                <a:srgbClr val="57598C"/>
              </a:solidFill>
            </a:endParaRPr>
          </a:p>
          <a:p>
            <a:pPr indent="0" lvl="0" marL="457200" rtl="0" algn="l">
              <a:lnSpc>
                <a:spcPct val="100000"/>
              </a:lnSpc>
              <a:spcBef>
                <a:spcPts val="1200"/>
              </a:spcBef>
              <a:spcAft>
                <a:spcPts val="0"/>
              </a:spcAft>
              <a:buNone/>
            </a:pPr>
            <a:r>
              <a:t/>
            </a:r>
            <a:endParaRPr sz="2400"/>
          </a:p>
        </p:txBody>
      </p:sp>
      <p:pic>
        <p:nvPicPr>
          <p:cNvPr id="221" name="Google Shape;221;p21"/>
          <p:cNvPicPr preferRelativeResize="0"/>
          <p:nvPr/>
        </p:nvPicPr>
        <p:blipFill rotWithShape="1">
          <a:blip r:embed="rId3">
            <a:alphaModFix/>
          </a:blip>
          <a:srcRect b="0" l="0" r="0" t="0"/>
          <a:stretch/>
        </p:blipFill>
        <p:spPr>
          <a:xfrm>
            <a:off x="5556752" y="714185"/>
            <a:ext cx="4922252" cy="5429641"/>
          </a:xfrm>
          <a:prstGeom prst="rect">
            <a:avLst/>
          </a:prstGeom>
          <a:noFill/>
          <a:ln>
            <a:noFill/>
          </a:ln>
        </p:spPr>
      </p:pic>
      <p:pic>
        <p:nvPicPr>
          <p:cNvPr id="222" name="Google Shape;222;p21"/>
          <p:cNvPicPr preferRelativeResize="0"/>
          <p:nvPr/>
        </p:nvPicPr>
        <p:blipFill>
          <a:blip r:embed="rId4">
            <a:alphaModFix/>
          </a:blip>
          <a:stretch>
            <a:fillRect/>
          </a:stretch>
        </p:blipFill>
        <p:spPr>
          <a:xfrm>
            <a:off x="10613425" y="127600"/>
            <a:ext cx="1274425" cy="16620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26256a4daba_0_0"/>
          <p:cNvSpPr txBox="1"/>
          <p:nvPr>
            <p:ph idx="1" type="body"/>
          </p:nvPr>
        </p:nvSpPr>
        <p:spPr>
          <a:xfrm>
            <a:off x="918521" y="648875"/>
            <a:ext cx="10052100" cy="2241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6380"/>
              <a:buNone/>
            </a:pPr>
            <a:r>
              <a:rPr b="0" lang="en-US">
                <a:latin typeface="Calibri"/>
                <a:ea typeface="Calibri"/>
                <a:cs typeface="Calibri"/>
                <a:sym typeface="Calibri"/>
              </a:rPr>
              <a:t>Patient and Family Engagement Facilitators</a:t>
            </a:r>
            <a:endParaRPr b="0">
              <a:latin typeface="Calibri"/>
              <a:ea typeface="Calibri"/>
              <a:cs typeface="Calibri"/>
              <a:sym typeface="Calibri"/>
            </a:endParaRPr>
          </a:p>
        </p:txBody>
      </p:sp>
      <p:sp>
        <p:nvSpPr>
          <p:cNvPr id="51" name="Google Shape;51;g26256a4daba_0_0"/>
          <p:cNvSpPr txBox="1"/>
          <p:nvPr/>
        </p:nvSpPr>
        <p:spPr>
          <a:xfrm>
            <a:off x="4679688" y="5225562"/>
            <a:ext cx="2832600" cy="909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Aisha Edmondson </a:t>
            </a:r>
            <a:endParaRPr b="1" sz="1600">
              <a:solidFill>
                <a:srgbClr val="FFFFFF"/>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Patient </a:t>
            </a:r>
            <a:r>
              <a:rPr b="1" lang="en-US" sz="1600">
                <a:solidFill>
                  <a:srgbClr val="FFFFFF"/>
                </a:solidFill>
                <a:latin typeface="Calibri"/>
                <a:ea typeface="Calibri"/>
                <a:cs typeface="Calibri"/>
                <a:sym typeface="Calibri"/>
              </a:rPr>
              <a:t>Family Engagement Lead</a:t>
            </a:r>
            <a:endParaRPr b="0" i="0" sz="1600" u="none" cap="none" strike="noStrike">
              <a:solidFill>
                <a:srgbClr val="FFFFFF"/>
              </a:solidFill>
              <a:latin typeface="Calibri"/>
              <a:ea typeface="Calibri"/>
              <a:cs typeface="Calibri"/>
              <a:sym typeface="Calibri"/>
            </a:endParaRPr>
          </a:p>
        </p:txBody>
      </p:sp>
      <p:pic>
        <p:nvPicPr>
          <p:cNvPr id="52" name="Google Shape;52;g26256a4daba_0_0"/>
          <p:cNvPicPr preferRelativeResize="0"/>
          <p:nvPr/>
        </p:nvPicPr>
        <p:blipFill rotWithShape="1">
          <a:blip r:embed="rId3">
            <a:alphaModFix/>
          </a:blip>
          <a:srcRect b="0" l="2989" r="2989" t="0"/>
          <a:stretch/>
        </p:blipFill>
        <p:spPr>
          <a:xfrm>
            <a:off x="4766250" y="2161625"/>
            <a:ext cx="2651400" cy="2473200"/>
          </a:xfrm>
          <a:prstGeom prst="ellipse">
            <a:avLst/>
          </a:prstGeom>
          <a:noFill/>
          <a:ln>
            <a:noFill/>
          </a:ln>
        </p:spPr>
      </p:pic>
      <p:pic>
        <p:nvPicPr>
          <p:cNvPr id="53" name="Google Shape;53;g26256a4daba_0_0"/>
          <p:cNvPicPr preferRelativeResize="0"/>
          <p:nvPr/>
        </p:nvPicPr>
        <p:blipFill rotWithShape="1">
          <a:blip r:embed="rId4">
            <a:alphaModFix/>
          </a:blip>
          <a:srcRect b="37484" l="0" r="0" t="0"/>
          <a:stretch/>
        </p:blipFill>
        <p:spPr>
          <a:xfrm>
            <a:off x="4745250" y="2066313"/>
            <a:ext cx="2701500" cy="29364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26256a4daba_0_124"/>
          <p:cNvSpPr txBox="1"/>
          <p:nvPr>
            <p:ph type="title"/>
          </p:nvPr>
        </p:nvSpPr>
        <p:spPr>
          <a:xfrm>
            <a:off x="866704" y="241244"/>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Game Key Points!</a:t>
            </a:r>
            <a:endParaRPr/>
          </a:p>
        </p:txBody>
      </p:sp>
      <p:sp>
        <p:nvSpPr>
          <p:cNvPr id="228" name="Google Shape;228;g26256a4daba_0_124"/>
          <p:cNvSpPr txBox="1"/>
          <p:nvPr>
            <p:ph idx="1" type="body"/>
          </p:nvPr>
        </p:nvSpPr>
        <p:spPr>
          <a:xfrm>
            <a:off x="918528" y="1023400"/>
            <a:ext cx="3639900" cy="44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a:t>
            </a:r>
            <a:endParaRPr/>
          </a:p>
        </p:txBody>
      </p:sp>
      <p:sp>
        <p:nvSpPr>
          <p:cNvPr id="229" name="Google Shape;229;g26256a4daba_0_124"/>
          <p:cNvSpPr txBox="1"/>
          <p:nvPr>
            <p:ph idx="3" type="body"/>
          </p:nvPr>
        </p:nvSpPr>
        <p:spPr>
          <a:xfrm>
            <a:off x="918525" y="1561050"/>
            <a:ext cx="3568800" cy="4503300"/>
          </a:xfrm>
          <a:prstGeom prst="rect">
            <a:avLst/>
          </a:prstGeom>
          <a:noFill/>
          <a:ln>
            <a:noFill/>
          </a:ln>
        </p:spPr>
        <p:txBody>
          <a:bodyPr anchorCtr="0" anchor="t" bIns="45700" lIns="91425" spcFirstLastPara="1" rIns="91425" wrap="square" tIns="45700">
            <a:noAutofit/>
          </a:bodyPr>
          <a:lstStyle/>
          <a:p>
            <a:pPr indent="-425450" lvl="0" marL="457200" rtl="0" algn="l">
              <a:lnSpc>
                <a:spcPct val="115000"/>
              </a:lnSpc>
              <a:spcBef>
                <a:spcPts val="0"/>
              </a:spcBef>
              <a:spcAft>
                <a:spcPts val="0"/>
              </a:spcAft>
              <a:buSzPts val="3100"/>
              <a:buChar char="•"/>
            </a:pPr>
            <a:r>
              <a:rPr lang="en-US" sz="1950"/>
              <a:t>Fun, interactive approach to bring awareness on ways to maintain a healthy lifestyle</a:t>
            </a:r>
            <a:endParaRPr sz="1950"/>
          </a:p>
          <a:p>
            <a:pPr indent="-425450" lvl="0" marL="457200" rtl="0" algn="l">
              <a:lnSpc>
                <a:spcPct val="115000"/>
              </a:lnSpc>
              <a:spcBef>
                <a:spcPts val="0"/>
              </a:spcBef>
              <a:spcAft>
                <a:spcPts val="0"/>
              </a:spcAft>
              <a:buSzPts val="3100"/>
              <a:buChar char="•"/>
            </a:pPr>
            <a:r>
              <a:rPr lang="en-US" sz="1950"/>
              <a:t>Engages and promotes health literacy</a:t>
            </a:r>
            <a:endParaRPr sz="1950"/>
          </a:p>
          <a:p>
            <a:pPr indent="-425450" lvl="0" marL="457200" rtl="0" algn="l">
              <a:lnSpc>
                <a:spcPct val="115000"/>
              </a:lnSpc>
              <a:spcBef>
                <a:spcPts val="0"/>
              </a:spcBef>
              <a:spcAft>
                <a:spcPts val="0"/>
              </a:spcAft>
              <a:buSzPts val="3100"/>
              <a:buChar char="•"/>
            </a:pPr>
            <a:r>
              <a:rPr lang="en-US" sz="1950"/>
              <a:t>Inclusive of all areas of health including access care, weight management, prevention measures, etc.</a:t>
            </a:r>
            <a:endParaRPr sz="1950"/>
          </a:p>
          <a:p>
            <a:pPr indent="-425450" lvl="0" marL="457200" rtl="0" algn="l">
              <a:lnSpc>
                <a:spcPct val="115000"/>
              </a:lnSpc>
              <a:spcBef>
                <a:spcPts val="0"/>
              </a:spcBef>
              <a:spcAft>
                <a:spcPts val="0"/>
              </a:spcAft>
              <a:buSzPts val="3100"/>
              <a:buChar char="•"/>
            </a:pPr>
            <a:r>
              <a:rPr lang="en-US" sz="1950"/>
              <a:t>Increase in clinic morale for ALL and help in other metrics</a:t>
            </a:r>
            <a:endParaRPr sz="1600">
              <a:latin typeface="Arial"/>
              <a:ea typeface="Arial"/>
              <a:cs typeface="Arial"/>
              <a:sym typeface="Arial"/>
            </a:endParaRPr>
          </a:p>
        </p:txBody>
      </p:sp>
      <p:pic>
        <p:nvPicPr>
          <p:cNvPr id="230" name="Google Shape;230;g26256a4daba_0_124"/>
          <p:cNvPicPr preferRelativeResize="0"/>
          <p:nvPr/>
        </p:nvPicPr>
        <p:blipFill>
          <a:blip r:embed="rId3">
            <a:alphaModFix/>
          </a:blip>
          <a:stretch>
            <a:fillRect/>
          </a:stretch>
        </p:blipFill>
        <p:spPr>
          <a:xfrm>
            <a:off x="10664300" y="124913"/>
            <a:ext cx="1189525" cy="1551275"/>
          </a:xfrm>
          <a:prstGeom prst="rect">
            <a:avLst/>
          </a:prstGeom>
          <a:noFill/>
          <a:ln>
            <a:noFill/>
          </a:ln>
        </p:spPr>
      </p:pic>
      <p:sp>
        <p:nvSpPr>
          <p:cNvPr id="231" name="Google Shape;231;g26256a4daba_0_124"/>
          <p:cNvSpPr txBox="1"/>
          <p:nvPr>
            <p:ph idx="3" type="body"/>
          </p:nvPr>
        </p:nvSpPr>
        <p:spPr>
          <a:xfrm>
            <a:off x="6138102" y="1676200"/>
            <a:ext cx="3568800" cy="3927900"/>
          </a:xfrm>
          <a:prstGeom prst="rect">
            <a:avLst/>
          </a:prstGeom>
          <a:noFill/>
          <a:ln>
            <a:noFill/>
          </a:ln>
        </p:spPr>
        <p:txBody>
          <a:bodyPr anchorCtr="0" anchor="t" bIns="45700" lIns="91425" spcFirstLastPara="1" rIns="91425" wrap="square" tIns="45700">
            <a:noAutofit/>
          </a:bodyPr>
          <a:lstStyle/>
          <a:p>
            <a:pPr indent="-450850" lvl="0" marL="457200" rtl="0" algn="l">
              <a:lnSpc>
                <a:spcPct val="115000"/>
              </a:lnSpc>
              <a:spcBef>
                <a:spcPts val="0"/>
              </a:spcBef>
              <a:spcAft>
                <a:spcPts val="0"/>
              </a:spcAft>
              <a:buSzPts val="3500"/>
              <a:buFont typeface="Calibri"/>
              <a:buChar char="•"/>
            </a:pPr>
            <a:r>
              <a:rPr lang="en-US"/>
              <a:t>Can be played both virtually and live</a:t>
            </a:r>
            <a:endParaRPr/>
          </a:p>
          <a:p>
            <a:pPr indent="-450850" lvl="0" marL="457200" rtl="0" algn="l">
              <a:lnSpc>
                <a:spcPct val="115000"/>
              </a:lnSpc>
              <a:spcBef>
                <a:spcPts val="0"/>
              </a:spcBef>
              <a:spcAft>
                <a:spcPts val="0"/>
              </a:spcAft>
              <a:buSzPts val="3500"/>
              <a:buFont typeface="Calibri"/>
              <a:buChar char="•"/>
            </a:pPr>
            <a:r>
              <a:rPr lang="en-US"/>
              <a:t>Bingo Cards, Key Sheet, and PowerPoint is provided</a:t>
            </a:r>
            <a:endParaRPr/>
          </a:p>
          <a:p>
            <a:pPr indent="-450850" lvl="0" marL="457200" rtl="0" algn="l">
              <a:lnSpc>
                <a:spcPct val="115000"/>
              </a:lnSpc>
              <a:spcBef>
                <a:spcPts val="0"/>
              </a:spcBef>
              <a:spcAft>
                <a:spcPts val="0"/>
              </a:spcAft>
              <a:buSzPts val="3500"/>
              <a:buFont typeface="Calibri"/>
              <a:buChar char="•"/>
            </a:pPr>
            <a:r>
              <a:rPr lang="en-US"/>
              <a:t>Include the Healthy Living Champion and/or IDT to help  facilitate</a:t>
            </a:r>
            <a:endParaRPr/>
          </a:p>
          <a:p>
            <a:pPr indent="-450850" lvl="0" marL="457200" rtl="0" algn="l">
              <a:lnSpc>
                <a:spcPct val="115000"/>
              </a:lnSpc>
              <a:spcBef>
                <a:spcPts val="0"/>
              </a:spcBef>
              <a:spcAft>
                <a:spcPts val="0"/>
              </a:spcAft>
              <a:buSzPts val="3500"/>
              <a:buFont typeface="Calibri"/>
              <a:buChar char="•"/>
            </a:pPr>
            <a:r>
              <a:rPr lang="en-US"/>
              <a:t>Can be played in Home and ICHD</a:t>
            </a:r>
            <a:endParaRPr sz="3000"/>
          </a:p>
        </p:txBody>
      </p:sp>
      <p:sp>
        <p:nvSpPr>
          <p:cNvPr id="232" name="Google Shape;232;g26256a4daba_0_124"/>
          <p:cNvSpPr txBox="1"/>
          <p:nvPr>
            <p:ph idx="1" type="body"/>
          </p:nvPr>
        </p:nvSpPr>
        <p:spPr>
          <a:xfrm>
            <a:off x="6365651" y="1040013"/>
            <a:ext cx="3113700" cy="44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6256a4daba_0_89"/>
          <p:cNvSpPr txBox="1"/>
          <p:nvPr>
            <p:ph type="title"/>
          </p:nvPr>
        </p:nvSpPr>
        <p:spPr>
          <a:xfrm>
            <a:off x="918529" y="241219"/>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Resource Highlights</a:t>
            </a:r>
            <a:endParaRPr/>
          </a:p>
        </p:txBody>
      </p:sp>
      <p:sp>
        <p:nvSpPr>
          <p:cNvPr id="238" name="Google Shape;238;g26256a4daba_0_89"/>
          <p:cNvSpPr txBox="1"/>
          <p:nvPr>
            <p:ph idx="1" type="body"/>
          </p:nvPr>
        </p:nvSpPr>
        <p:spPr>
          <a:xfrm>
            <a:off x="918530" y="677497"/>
            <a:ext cx="9694800" cy="44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BINGO</a:t>
            </a:r>
            <a:endParaRPr/>
          </a:p>
        </p:txBody>
      </p:sp>
      <p:pic>
        <p:nvPicPr>
          <p:cNvPr id="239" name="Google Shape;239;g26256a4daba_0_89"/>
          <p:cNvPicPr preferRelativeResize="0"/>
          <p:nvPr/>
        </p:nvPicPr>
        <p:blipFill>
          <a:blip r:embed="rId3">
            <a:alphaModFix/>
          </a:blip>
          <a:stretch>
            <a:fillRect/>
          </a:stretch>
        </p:blipFill>
        <p:spPr>
          <a:xfrm>
            <a:off x="152400" y="1275997"/>
            <a:ext cx="4228259" cy="5429603"/>
          </a:xfrm>
          <a:prstGeom prst="rect">
            <a:avLst/>
          </a:prstGeom>
          <a:noFill/>
          <a:ln>
            <a:noFill/>
          </a:ln>
        </p:spPr>
      </p:pic>
      <p:pic>
        <p:nvPicPr>
          <p:cNvPr id="240" name="Google Shape;240;g26256a4daba_0_89"/>
          <p:cNvPicPr preferRelativeResize="0"/>
          <p:nvPr/>
        </p:nvPicPr>
        <p:blipFill>
          <a:blip r:embed="rId4">
            <a:alphaModFix/>
          </a:blip>
          <a:stretch>
            <a:fillRect/>
          </a:stretch>
        </p:blipFill>
        <p:spPr>
          <a:xfrm>
            <a:off x="4380659" y="1275997"/>
            <a:ext cx="3917488" cy="5429603"/>
          </a:xfrm>
          <a:prstGeom prst="rect">
            <a:avLst/>
          </a:prstGeom>
          <a:noFill/>
          <a:ln>
            <a:noFill/>
          </a:ln>
        </p:spPr>
      </p:pic>
      <p:pic>
        <p:nvPicPr>
          <p:cNvPr id="241" name="Google Shape;241;g26256a4daba_0_89"/>
          <p:cNvPicPr preferRelativeResize="0"/>
          <p:nvPr/>
        </p:nvPicPr>
        <p:blipFill>
          <a:blip r:embed="rId5">
            <a:alphaModFix/>
          </a:blip>
          <a:stretch>
            <a:fillRect/>
          </a:stretch>
        </p:blipFill>
        <p:spPr>
          <a:xfrm>
            <a:off x="8379100" y="1418675"/>
            <a:ext cx="3674899" cy="5093375"/>
          </a:xfrm>
          <a:prstGeom prst="rect">
            <a:avLst/>
          </a:prstGeom>
          <a:noFill/>
          <a:ln>
            <a:noFill/>
          </a:ln>
        </p:spPr>
      </p:pic>
      <p:pic>
        <p:nvPicPr>
          <p:cNvPr id="242" name="Google Shape;242;g26256a4daba_0_89"/>
          <p:cNvPicPr preferRelativeResize="0"/>
          <p:nvPr/>
        </p:nvPicPr>
        <p:blipFill>
          <a:blip r:embed="rId6">
            <a:alphaModFix/>
          </a:blip>
          <a:stretch>
            <a:fillRect/>
          </a:stretch>
        </p:blipFill>
        <p:spPr>
          <a:xfrm>
            <a:off x="10613425" y="127600"/>
            <a:ext cx="1169300" cy="1524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g26256a4daba_0_96"/>
          <p:cNvPicPr preferRelativeResize="0"/>
          <p:nvPr/>
        </p:nvPicPr>
        <p:blipFill rotWithShape="1">
          <a:blip r:embed="rId3">
            <a:alphaModFix/>
          </a:blip>
          <a:srcRect b="0" l="0" r="0" t="0"/>
          <a:stretch/>
        </p:blipFill>
        <p:spPr>
          <a:xfrm>
            <a:off x="10836376" y="240501"/>
            <a:ext cx="1056880" cy="1219106"/>
          </a:xfrm>
          <a:prstGeom prst="rect">
            <a:avLst/>
          </a:prstGeom>
          <a:noFill/>
          <a:ln>
            <a:noFill/>
          </a:ln>
        </p:spPr>
      </p:pic>
      <p:pic>
        <p:nvPicPr>
          <p:cNvPr id="248" name="Google Shape;248;g26256a4daba_0_96"/>
          <p:cNvPicPr preferRelativeResize="0"/>
          <p:nvPr/>
        </p:nvPicPr>
        <p:blipFill>
          <a:blip r:embed="rId4">
            <a:alphaModFix/>
          </a:blip>
          <a:stretch>
            <a:fillRect/>
          </a:stretch>
        </p:blipFill>
        <p:spPr>
          <a:xfrm>
            <a:off x="0" y="0"/>
            <a:ext cx="12192000" cy="6839575"/>
          </a:xfrm>
          <a:prstGeom prst="rect">
            <a:avLst/>
          </a:prstGeom>
          <a:noFill/>
          <a:ln>
            <a:noFill/>
          </a:ln>
        </p:spPr>
      </p:pic>
      <p:pic>
        <p:nvPicPr>
          <p:cNvPr id="249" name="Google Shape;249;g26256a4daba_0_96"/>
          <p:cNvPicPr preferRelativeResize="0"/>
          <p:nvPr/>
        </p:nvPicPr>
        <p:blipFill>
          <a:blip r:embed="rId5">
            <a:alphaModFix/>
          </a:blip>
          <a:stretch>
            <a:fillRect/>
          </a:stretch>
        </p:blipFill>
        <p:spPr>
          <a:xfrm>
            <a:off x="11005542" y="127600"/>
            <a:ext cx="1021383" cy="1332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6256a4daba_0_103"/>
          <p:cNvSpPr txBox="1"/>
          <p:nvPr>
            <p:ph idx="3" type="body"/>
          </p:nvPr>
        </p:nvSpPr>
        <p:spPr>
          <a:xfrm>
            <a:off x="448700" y="230325"/>
            <a:ext cx="10286100" cy="19776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000"/>
              </a:spcBef>
              <a:spcAft>
                <a:spcPts val="0"/>
              </a:spcAft>
              <a:buClr>
                <a:schemeClr val="dk1"/>
              </a:buClr>
              <a:buSzPts val="1100"/>
              <a:buFont typeface="Arial"/>
              <a:buNone/>
            </a:pPr>
            <a:r>
              <a:rPr lang="en-US" sz="3400">
                <a:latin typeface="Arial"/>
                <a:ea typeface="Arial"/>
                <a:cs typeface="Arial"/>
                <a:sym typeface="Arial"/>
              </a:rPr>
              <a:t>Your choices about what to eat and drink while on dialysis can make a difference in how you feel and can make treatments work better.</a:t>
            </a:r>
            <a:endParaRPr sz="3400">
              <a:latin typeface="Arial"/>
              <a:ea typeface="Arial"/>
              <a:cs typeface="Arial"/>
              <a:sym typeface="Arial"/>
            </a:endParaRPr>
          </a:p>
          <a:p>
            <a:pPr indent="0" lvl="0" marL="0" rtl="0" algn="l">
              <a:lnSpc>
                <a:spcPct val="100000"/>
              </a:lnSpc>
              <a:spcBef>
                <a:spcPts val="0"/>
              </a:spcBef>
              <a:spcAft>
                <a:spcPts val="0"/>
              </a:spcAft>
              <a:buNone/>
            </a:pPr>
            <a:r>
              <a:t/>
            </a:r>
            <a:endParaRPr sz="2400"/>
          </a:p>
        </p:txBody>
      </p:sp>
      <p:pic>
        <p:nvPicPr>
          <p:cNvPr id="255" name="Google Shape;255;g26256a4daba_0_103"/>
          <p:cNvPicPr preferRelativeResize="0"/>
          <p:nvPr/>
        </p:nvPicPr>
        <p:blipFill>
          <a:blip r:embed="rId3">
            <a:alphaModFix/>
          </a:blip>
          <a:stretch>
            <a:fillRect/>
          </a:stretch>
        </p:blipFill>
        <p:spPr>
          <a:xfrm>
            <a:off x="3039875" y="2549900"/>
            <a:ext cx="6847825" cy="3151475"/>
          </a:xfrm>
          <a:prstGeom prst="rect">
            <a:avLst/>
          </a:prstGeom>
          <a:noFill/>
          <a:ln>
            <a:noFill/>
          </a:ln>
        </p:spPr>
      </p:pic>
      <p:pic>
        <p:nvPicPr>
          <p:cNvPr id="256" name="Google Shape;256;g26256a4daba_0_103"/>
          <p:cNvPicPr preferRelativeResize="0"/>
          <p:nvPr/>
        </p:nvPicPr>
        <p:blipFill>
          <a:blip r:embed="rId4">
            <a:alphaModFix/>
          </a:blip>
          <a:stretch>
            <a:fillRect/>
          </a:stretch>
        </p:blipFill>
        <p:spPr>
          <a:xfrm>
            <a:off x="213450" y="4527578"/>
            <a:ext cx="1809750" cy="1905000"/>
          </a:xfrm>
          <a:prstGeom prst="rect">
            <a:avLst/>
          </a:prstGeom>
          <a:noFill/>
          <a:ln>
            <a:noFill/>
          </a:ln>
        </p:spPr>
      </p:pic>
      <p:pic>
        <p:nvPicPr>
          <p:cNvPr id="257" name="Google Shape;257;g26256a4daba_0_103"/>
          <p:cNvPicPr preferRelativeResize="0"/>
          <p:nvPr/>
        </p:nvPicPr>
        <p:blipFill>
          <a:blip r:embed="rId5">
            <a:alphaModFix/>
          </a:blip>
          <a:stretch>
            <a:fillRect/>
          </a:stretch>
        </p:blipFill>
        <p:spPr>
          <a:xfrm>
            <a:off x="10613425" y="127600"/>
            <a:ext cx="1169300" cy="1524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2626dd86613_0_3"/>
          <p:cNvPicPr preferRelativeResize="0"/>
          <p:nvPr/>
        </p:nvPicPr>
        <p:blipFill>
          <a:blip r:embed="rId3">
            <a:alphaModFix/>
          </a:blip>
          <a:stretch>
            <a:fillRect/>
          </a:stretch>
        </p:blipFill>
        <p:spPr>
          <a:xfrm>
            <a:off x="3175450" y="49850"/>
            <a:ext cx="5066475" cy="6425600"/>
          </a:xfrm>
          <a:prstGeom prst="rect">
            <a:avLst/>
          </a:prstGeom>
          <a:noFill/>
          <a:ln cap="sq"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263" name="Google Shape;263;g2626dd86613_0_3"/>
          <p:cNvPicPr preferRelativeResize="0"/>
          <p:nvPr/>
        </p:nvPicPr>
        <p:blipFill>
          <a:blip r:embed="rId4">
            <a:alphaModFix/>
          </a:blip>
          <a:stretch>
            <a:fillRect/>
          </a:stretch>
        </p:blipFill>
        <p:spPr>
          <a:xfrm>
            <a:off x="10613425" y="127600"/>
            <a:ext cx="1169300" cy="1524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6256a4daba_0_110"/>
          <p:cNvSpPr txBox="1"/>
          <p:nvPr>
            <p:ph idx="3" type="body"/>
          </p:nvPr>
        </p:nvSpPr>
        <p:spPr>
          <a:xfrm>
            <a:off x="825175" y="411575"/>
            <a:ext cx="9899400" cy="19389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000"/>
              </a:spcBef>
              <a:spcAft>
                <a:spcPts val="0"/>
              </a:spcAft>
              <a:buClr>
                <a:schemeClr val="dk1"/>
              </a:buClr>
              <a:buSzPts val="1100"/>
              <a:buFont typeface="Arial"/>
              <a:buNone/>
            </a:pPr>
            <a:r>
              <a:rPr lang="en-US" sz="3600">
                <a:latin typeface="Arial"/>
                <a:ea typeface="Arial"/>
                <a:cs typeface="Arial"/>
                <a:sym typeface="Arial"/>
              </a:rPr>
              <a:t>Your choices about what to eat and drink while on dialysis can make a difference in how you feel and can make treatments work better.</a:t>
            </a:r>
            <a:endParaRPr sz="3600">
              <a:latin typeface="Arial"/>
              <a:ea typeface="Arial"/>
              <a:cs typeface="Arial"/>
              <a:sym typeface="Arial"/>
            </a:endParaRPr>
          </a:p>
          <a:p>
            <a:pPr indent="0" lvl="0" marL="457200" rtl="0" algn="l">
              <a:lnSpc>
                <a:spcPct val="100000"/>
              </a:lnSpc>
              <a:spcBef>
                <a:spcPts val="0"/>
              </a:spcBef>
              <a:spcAft>
                <a:spcPts val="0"/>
              </a:spcAft>
              <a:buNone/>
            </a:pPr>
            <a:r>
              <a:t/>
            </a:r>
            <a:endParaRPr sz="2400"/>
          </a:p>
        </p:txBody>
      </p:sp>
      <p:pic>
        <p:nvPicPr>
          <p:cNvPr id="269" name="Google Shape;269;g26256a4daba_0_110"/>
          <p:cNvPicPr preferRelativeResize="0"/>
          <p:nvPr/>
        </p:nvPicPr>
        <p:blipFill>
          <a:blip r:embed="rId3">
            <a:alphaModFix/>
          </a:blip>
          <a:stretch>
            <a:fillRect/>
          </a:stretch>
        </p:blipFill>
        <p:spPr>
          <a:xfrm>
            <a:off x="4488200" y="2931625"/>
            <a:ext cx="3122750" cy="3122750"/>
          </a:xfrm>
          <a:prstGeom prst="rect">
            <a:avLst/>
          </a:prstGeom>
          <a:noFill/>
          <a:ln>
            <a:noFill/>
          </a:ln>
        </p:spPr>
      </p:pic>
      <p:pic>
        <p:nvPicPr>
          <p:cNvPr id="270" name="Google Shape;270;g26256a4daba_0_110"/>
          <p:cNvPicPr preferRelativeResize="0"/>
          <p:nvPr/>
        </p:nvPicPr>
        <p:blipFill>
          <a:blip r:embed="rId4">
            <a:alphaModFix/>
          </a:blip>
          <a:stretch>
            <a:fillRect/>
          </a:stretch>
        </p:blipFill>
        <p:spPr>
          <a:xfrm>
            <a:off x="498375" y="4324225"/>
            <a:ext cx="1809750" cy="1905000"/>
          </a:xfrm>
          <a:prstGeom prst="rect">
            <a:avLst/>
          </a:prstGeom>
          <a:noFill/>
          <a:ln>
            <a:noFill/>
          </a:ln>
        </p:spPr>
      </p:pic>
      <p:pic>
        <p:nvPicPr>
          <p:cNvPr id="271" name="Google Shape;271;g26256a4daba_0_110"/>
          <p:cNvPicPr preferRelativeResize="0"/>
          <p:nvPr/>
        </p:nvPicPr>
        <p:blipFill>
          <a:blip r:embed="rId5">
            <a:alphaModFix/>
          </a:blip>
          <a:stretch>
            <a:fillRect/>
          </a:stretch>
        </p:blipFill>
        <p:spPr>
          <a:xfrm>
            <a:off x="10613425" y="127600"/>
            <a:ext cx="1169300" cy="1524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6256a4daba_0_117"/>
          <p:cNvSpPr txBox="1"/>
          <p:nvPr>
            <p:ph type="title"/>
          </p:nvPr>
        </p:nvSpPr>
        <p:spPr>
          <a:xfrm>
            <a:off x="918529" y="241219"/>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150">
                <a:solidFill>
                  <a:srgbClr val="00529B"/>
                </a:solidFill>
              </a:rPr>
              <a:t>Possible Barriers</a:t>
            </a:r>
            <a:endParaRPr/>
          </a:p>
        </p:txBody>
      </p:sp>
      <p:sp>
        <p:nvSpPr>
          <p:cNvPr id="277" name="Google Shape;277;g26256a4daba_0_117"/>
          <p:cNvSpPr txBox="1"/>
          <p:nvPr>
            <p:ph idx="1" type="body"/>
          </p:nvPr>
        </p:nvSpPr>
        <p:spPr>
          <a:xfrm>
            <a:off x="918530" y="677497"/>
            <a:ext cx="9694800" cy="446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69CFF7"/>
                </a:solidFill>
              </a:rPr>
              <a:t>Ways to Mitigate</a:t>
            </a:r>
            <a:endParaRPr>
              <a:solidFill>
                <a:srgbClr val="69CFF7"/>
              </a:solidFill>
            </a:endParaRPr>
          </a:p>
          <a:p>
            <a:pPr indent="0" lvl="0" marL="0" rtl="0" algn="l">
              <a:lnSpc>
                <a:spcPct val="100000"/>
              </a:lnSpc>
              <a:spcBef>
                <a:spcPts val="0"/>
              </a:spcBef>
              <a:spcAft>
                <a:spcPts val="0"/>
              </a:spcAft>
              <a:buSzPts val="1400"/>
              <a:buNone/>
            </a:pPr>
            <a:r>
              <a:t/>
            </a:r>
            <a:endParaRPr/>
          </a:p>
        </p:txBody>
      </p:sp>
      <p:sp>
        <p:nvSpPr>
          <p:cNvPr id="278" name="Google Shape;278;g26256a4daba_0_117"/>
          <p:cNvSpPr txBox="1"/>
          <p:nvPr>
            <p:ph idx="3" type="body"/>
          </p:nvPr>
        </p:nvSpPr>
        <p:spPr>
          <a:xfrm>
            <a:off x="835353" y="1760857"/>
            <a:ext cx="10521300" cy="3927900"/>
          </a:xfrm>
          <a:prstGeom prst="rect">
            <a:avLst/>
          </a:prstGeom>
          <a:noFill/>
          <a:ln>
            <a:noFill/>
          </a:ln>
        </p:spPr>
        <p:txBody>
          <a:bodyPr anchorCtr="0" anchor="t" bIns="45700" lIns="91425" spcFirstLastPara="1" rIns="91425" wrap="square" tIns="45700">
            <a:noAutofit/>
          </a:bodyPr>
          <a:lstStyle/>
          <a:p>
            <a:pPr indent="-412750" lvl="0" marL="457200" rtl="0" algn="l">
              <a:lnSpc>
                <a:spcPct val="115000"/>
              </a:lnSpc>
              <a:spcBef>
                <a:spcPts val="0"/>
              </a:spcBef>
              <a:spcAft>
                <a:spcPts val="0"/>
              </a:spcAft>
              <a:buSzPts val="2900"/>
              <a:buChar char="•"/>
            </a:pPr>
            <a:r>
              <a:rPr lang="en-US" sz="2800"/>
              <a:t>Time – downtime, advertise and schedule, play online</a:t>
            </a:r>
            <a:endParaRPr sz="2800"/>
          </a:p>
          <a:p>
            <a:pPr indent="-412750" lvl="0" marL="457200" rtl="0" algn="l">
              <a:lnSpc>
                <a:spcPct val="115000"/>
              </a:lnSpc>
              <a:spcBef>
                <a:spcPts val="0"/>
              </a:spcBef>
              <a:spcAft>
                <a:spcPts val="0"/>
              </a:spcAft>
              <a:buSzPts val="2900"/>
              <a:buChar char="•"/>
            </a:pPr>
            <a:r>
              <a:rPr lang="en-US" sz="2800"/>
              <a:t>Language – bilingual staff, Interpreter devices</a:t>
            </a:r>
            <a:endParaRPr sz="2800"/>
          </a:p>
          <a:p>
            <a:pPr indent="-412750" lvl="0" marL="457200" rtl="0" algn="l">
              <a:lnSpc>
                <a:spcPct val="115000"/>
              </a:lnSpc>
              <a:spcBef>
                <a:spcPts val="0"/>
              </a:spcBef>
              <a:spcAft>
                <a:spcPts val="0"/>
              </a:spcAft>
              <a:buSzPts val="2900"/>
              <a:buChar char="•"/>
            </a:pPr>
            <a:r>
              <a:rPr lang="en-US" sz="2800"/>
              <a:t>Engagement – Bragging Rights, Incentivize</a:t>
            </a:r>
            <a:endParaRPr sz="2800"/>
          </a:p>
          <a:p>
            <a:pPr indent="-412750" lvl="0" marL="457200" rtl="0" algn="l">
              <a:lnSpc>
                <a:spcPct val="115000"/>
              </a:lnSpc>
              <a:spcBef>
                <a:spcPts val="0"/>
              </a:spcBef>
              <a:spcAft>
                <a:spcPts val="0"/>
              </a:spcAft>
              <a:buSzPts val="2900"/>
              <a:buChar char="•"/>
            </a:pPr>
            <a:r>
              <a:rPr lang="en-US" sz="2800"/>
              <a:t>Staffing – utilize all (RN’s, Techs, IDT, PFR)</a:t>
            </a:r>
            <a:endParaRPr sz="2800"/>
          </a:p>
          <a:p>
            <a:pPr indent="-412750" lvl="0" marL="457200" rtl="0" algn="l">
              <a:lnSpc>
                <a:spcPct val="115000"/>
              </a:lnSpc>
              <a:spcBef>
                <a:spcPts val="0"/>
              </a:spcBef>
              <a:spcAft>
                <a:spcPts val="0"/>
              </a:spcAft>
              <a:buSzPts val="2900"/>
              <a:buChar char="•"/>
            </a:pPr>
            <a:r>
              <a:rPr lang="en-US" sz="2800"/>
              <a:t>Clinic Floor/Set-up – Project using clinic resources (TV’s, Intercoms, staff) </a:t>
            </a:r>
            <a:endParaRPr sz="2400"/>
          </a:p>
        </p:txBody>
      </p:sp>
      <p:pic>
        <p:nvPicPr>
          <p:cNvPr id="279" name="Google Shape;279;g26256a4daba_0_117"/>
          <p:cNvPicPr preferRelativeResize="0"/>
          <p:nvPr/>
        </p:nvPicPr>
        <p:blipFill>
          <a:blip r:embed="rId3">
            <a:alphaModFix/>
          </a:blip>
          <a:stretch>
            <a:fillRect/>
          </a:stretch>
        </p:blipFill>
        <p:spPr>
          <a:xfrm>
            <a:off x="10613425" y="127600"/>
            <a:ext cx="1169300" cy="1524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6256a4daba_0_131"/>
          <p:cNvSpPr txBox="1"/>
          <p:nvPr/>
        </p:nvSpPr>
        <p:spPr>
          <a:xfrm>
            <a:off x="8002750" y="5225550"/>
            <a:ext cx="3354900" cy="909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Aisha Edmondson</a:t>
            </a:r>
            <a:endParaRPr b="1" i="0" sz="1600" u="none" cap="none" strike="noStrike">
              <a:solidFill>
                <a:srgbClr val="FFFFFF"/>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Patient and Family Engagement </a:t>
            </a:r>
            <a:endParaRPr b="1" i="0" sz="1600" u="none" cap="none" strike="noStrike">
              <a:solidFill>
                <a:srgbClr val="FFFFFF"/>
              </a:solidFill>
              <a:latin typeface="Calibri"/>
              <a:ea typeface="Calibri"/>
              <a:cs typeface="Calibri"/>
              <a:sym typeface="Calibri"/>
            </a:endParaRPr>
          </a:p>
        </p:txBody>
      </p:sp>
      <p:sp>
        <p:nvSpPr>
          <p:cNvPr id="285" name="Google Shape;285;g26256a4daba_0_131"/>
          <p:cNvSpPr txBox="1"/>
          <p:nvPr/>
        </p:nvSpPr>
        <p:spPr>
          <a:xfrm>
            <a:off x="918525" y="1868075"/>
            <a:ext cx="6387900" cy="281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380"/>
              <a:buFont typeface="Arial"/>
              <a:buNone/>
            </a:pPr>
            <a:r>
              <a:rPr b="1" i="0" lang="en-US" sz="4400" u="none" cap="none" strike="noStrike">
                <a:solidFill>
                  <a:schemeClr val="lt1"/>
                </a:solidFill>
                <a:latin typeface="Calibri"/>
                <a:ea typeface="Calibri"/>
                <a:cs typeface="Calibri"/>
                <a:sym typeface="Calibri"/>
              </a:rPr>
              <a:t>Next </a:t>
            </a:r>
            <a:br>
              <a:rPr b="1" i="0" lang="en-US" sz="4400" u="none" cap="none" strike="noStrike">
                <a:solidFill>
                  <a:schemeClr val="lt1"/>
                </a:solidFill>
                <a:latin typeface="Calibri"/>
                <a:ea typeface="Calibri"/>
                <a:cs typeface="Calibri"/>
                <a:sym typeface="Calibri"/>
              </a:rPr>
            </a:br>
            <a:r>
              <a:rPr b="1" i="0" lang="en-US" sz="4400" u="none" cap="none" strike="noStrike">
                <a:solidFill>
                  <a:schemeClr val="lt1"/>
                </a:solidFill>
                <a:latin typeface="Calibri"/>
                <a:ea typeface="Calibri"/>
                <a:cs typeface="Calibri"/>
                <a:sym typeface="Calibri"/>
              </a:rPr>
              <a:t>Steps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6380"/>
              <a:buFont typeface="Arial"/>
              <a:buNone/>
            </a:pPr>
            <a:r>
              <a:t/>
            </a:r>
            <a:endParaRPr b="1" i="0" sz="4400" u="none" cap="none" strike="noStrike">
              <a:solidFill>
                <a:schemeClr val="lt1"/>
              </a:solidFill>
              <a:latin typeface="Calibri"/>
              <a:ea typeface="Calibri"/>
              <a:cs typeface="Calibri"/>
              <a:sym typeface="Calibri"/>
            </a:endParaRPr>
          </a:p>
        </p:txBody>
      </p:sp>
      <p:sp>
        <p:nvSpPr>
          <p:cNvPr id="286" name="Google Shape;286;g26256a4daba_0_131"/>
          <p:cNvSpPr txBox="1"/>
          <p:nvPr/>
        </p:nvSpPr>
        <p:spPr>
          <a:xfrm>
            <a:off x="8304075" y="2020475"/>
            <a:ext cx="3189900" cy="281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638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6380"/>
              <a:buFont typeface="Arial"/>
              <a:buNone/>
            </a:pPr>
            <a:r>
              <a:t/>
            </a:r>
            <a:endParaRPr b="1" i="0" sz="4400" u="none" cap="none" strike="noStrike">
              <a:solidFill>
                <a:schemeClr val="lt1"/>
              </a:solidFill>
              <a:latin typeface="Calibri"/>
              <a:ea typeface="Calibri"/>
              <a:cs typeface="Calibri"/>
              <a:sym typeface="Calibri"/>
            </a:endParaRPr>
          </a:p>
        </p:txBody>
      </p:sp>
      <p:pic>
        <p:nvPicPr>
          <p:cNvPr id="287" name="Google Shape;287;g26256a4daba_0_131"/>
          <p:cNvPicPr preferRelativeResize="0"/>
          <p:nvPr/>
        </p:nvPicPr>
        <p:blipFill rotWithShape="1">
          <a:blip r:embed="rId3">
            <a:alphaModFix/>
          </a:blip>
          <a:srcRect b="37484" l="0" r="0" t="0"/>
          <a:stretch/>
        </p:blipFill>
        <p:spPr>
          <a:xfrm>
            <a:off x="8329450" y="1807488"/>
            <a:ext cx="2701500" cy="2936400"/>
          </a:xfrm>
          <a:prstGeom prst="ellipse">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6256a4daba_0_173"/>
          <p:cNvSpPr txBox="1"/>
          <p:nvPr>
            <p:ph type="title"/>
          </p:nvPr>
        </p:nvSpPr>
        <p:spPr>
          <a:xfrm>
            <a:off x="918529" y="241219"/>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Next Steps </a:t>
            </a:r>
            <a:endParaRPr/>
          </a:p>
        </p:txBody>
      </p:sp>
      <p:sp>
        <p:nvSpPr>
          <p:cNvPr id="293" name="Google Shape;293;g26256a4daba_0_173"/>
          <p:cNvSpPr txBox="1"/>
          <p:nvPr>
            <p:ph idx="3" type="body"/>
          </p:nvPr>
        </p:nvSpPr>
        <p:spPr>
          <a:xfrm>
            <a:off x="918525" y="1286325"/>
            <a:ext cx="10521300" cy="4885800"/>
          </a:xfrm>
          <a:prstGeom prst="rect">
            <a:avLst/>
          </a:prstGeom>
          <a:noFill/>
          <a:ln>
            <a:noFill/>
          </a:ln>
        </p:spPr>
        <p:txBody>
          <a:bodyPr anchorCtr="0" anchor="t" bIns="45700" lIns="91425" spcFirstLastPara="1" rIns="91425" wrap="square" tIns="45700">
            <a:noAutofit/>
          </a:bodyPr>
          <a:lstStyle/>
          <a:p>
            <a:pPr indent="-387350" lvl="0" marL="457200" rtl="0" algn="l">
              <a:lnSpc>
                <a:spcPct val="100000"/>
              </a:lnSpc>
              <a:spcBef>
                <a:spcPts val="0"/>
              </a:spcBef>
              <a:spcAft>
                <a:spcPts val="0"/>
              </a:spcAft>
              <a:buSzPts val="2500"/>
              <a:buChar char="•"/>
            </a:pPr>
            <a:r>
              <a:rPr b="1" lang="en-US"/>
              <a:t>Follow</a:t>
            </a:r>
            <a:r>
              <a:rPr lang="en-US"/>
              <a:t> us on social media!</a:t>
            </a:r>
            <a:endParaRPr/>
          </a:p>
          <a:p>
            <a:pPr indent="-387350" lvl="0" marL="457200" rtl="0" algn="l">
              <a:lnSpc>
                <a:spcPct val="100000"/>
              </a:lnSpc>
              <a:spcBef>
                <a:spcPts val="0"/>
              </a:spcBef>
              <a:spcAft>
                <a:spcPts val="0"/>
              </a:spcAft>
              <a:buSzPts val="2500"/>
              <a:buChar char="•"/>
            </a:pPr>
            <a:r>
              <a:rPr b="1" lang="en-US"/>
              <a:t>Join </a:t>
            </a:r>
            <a:r>
              <a:rPr lang="en-US"/>
              <a:t>the PFR Alliance Facebook Group </a:t>
            </a:r>
            <a:r>
              <a:rPr lang="en-US" u="sng">
                <a:solidFill>
                  <a:schemeClr val="hlink"/>
                </a:solidFill>
                <a:hlinkClick r:id="rId3"/>
              </a:rPr>
              <a:t>https://www.facebook.com/groups/ipropfralliance</a:t>
            </a:r>
            <a:r>
              <a:rPr lang="en-US"/>
              <a:t> </a:t>
            </a:r>
            <a:endParaRPr/>
          </a:p>
          <a:p>
            <a:pPr indent="-387350" lvl="0" marL="457200" rtl="0" algn="l">
              <a:lnSpc>
                <a:spcPct val="100000"/>
              </a:lnSpc>
              <a:spcBef>
                <a:spcPts val="0"/>
              </a:spcBef>
              <a:spcAft>
                <a:spcPts val="0"/>
              </a:spcAft>
              <a:buSzPts val="2500"/>
              <a:buChar char="•"/>
            </a:pPr>
            <a:r>
              <a:rPr b="1" lang="en-US"/>
              <a:t>Create</a:t>
            </a:r>
            <a:r>
              <a:rPr lang="en-US"/>
              <a:t> your IPRO Learn Account </a:t>
            </a:r>
            <a:r>
              <a:rPr lang="en-US" u="sng">
                <a:solidFill>
                  <a:schemeClr val="hlink"/>
                </a:solidFill>
                <a:hlinkClick r:id="rId4"/>
              </a:rPr>
              <a:t>https://esrd.iprolearn.org/login/index.php/ </a:t>
            </a:r>
            <a:endParaRPr/>
          </a:p>
          <a:p>
            <a:pPr indent="-387350" lvl="0" marL="457200" rtl="0" algn="l">
              <a:lnSpc>
                <a:spcPct val="100000"/>
              </a:lnSpc>
              <a:spcBef>
                <a:spcPts val="0"/>
              </a:spcBef>
              <a:spcAft>
                <a:spcPts val="0"/>
              </a:spcAft>
              <a:buSzPts val="2500"/>
              <a:buChar char="•"/>
            </a:pPr>
            <a:r>
              <a:rPr b="1" lang="en-US"/>
              <a:t>Participate</a:t>
            </a:r>
            <a:r>
              <a:rPr lang="en-US"/>
              <a:t> in a call with Network staff and CMS to share your experience as a PFR, address issues impacting your facility and peers, and offer recommendations on how to improve patient care - volunteers needed each month!</a:t>
            </a:r>
            <a:endParaRPr/>
          </a:p>
          <a:p>
            <a:pPr indent="-387350" lvl="0" marL="457200" rtl="0" algn="l">
              <a:lnSpc>
                <a:spcPct val="100000"/>
              </a:lnSpc>
              <a:spcBef>
                <a:spcPts val="0"/>
              </a:spcBef>
              <a:spcAft>
                <a:spcPts val="0"/>
              </a:spcAft>
              <a:buSzPts val="2500"/>
              <a:buChar char="•"/>
            </a:pPr>
            <a:r>
              <a:rPr b="1" lang="en-US"/>
              <a:t>Become</a:t>
            </a:r>
            <a:r>
              <a:rPr lang="en-US"/>
              <a:t> a Peer Mentor: </a:t>
            </a:r>
            <a:endParaRPr/>
          </a:p>
          <a:p>
            <a:pPr indent="0" lvl="0" marL="457200" rtl="0" algn="l">
              <a:lnSpc>
                <a:spcPct val="100000"/>
              </a:lnSpc>
              <a:spcBef>
                <a:spcPts val="0"/>
              </a:spcBef>
              <a:spcAft>
                <a:spcPts val="0"/>
              </a:spcAft>
              <a:buNone/>
            </a:pPr>
            <a:r>
              <a:rPr lang="en-US"/>
              <a:t>○ Understand the steps </a:t>
            </a:r>
            <a:r>
              <a:rPr lang="en-US" u="sng">
                <a:solidFill>
                  <a:schemeClr val="hlink"/>
                </a:solidFill>
                <a:hlinkClick r:id="rId5"/>
              </a:rPr>
              <a:t>https://esrd.ipro.org/patients-family/pfe/peer-mentoring/</a:t>
            </a:r>
            <a:endParaRPr/>
          </a:p>
          <a:p>
            <a:pPr indent="0" lvl="0" marL="457200" rtl="0" algn="l">
              <a:lnSpc>
                <a:spcPct val="100000"/>
              </a:lnSpc>
              <a:spcBef>
                <a:spcPts val="0"/>
              </a:spcBef>
              <a:spcAft>
                <a:spcPts val="0"/>
              </a:spcAft>
              <a:buNone/>
            </a:pPr>
            <a:r>
              <a:rPr lang="en-US"/>
              <a:t>○ Sign up to become a peer mentor!</a:t>
            </a:r>
            <a:endParaRPr/>
          </a:p>
          <a:p>
            <a:pPr indent="0" lvl="0" marL="457200" rtl="0" algn="l">
              <a:lnSpc>
                <a:spcPct val="100000"/>
              </a:lnSpc>
              <a:spcBef>
                <a:spcPts val="0"/>
              </a:spcBef>
              <a:spcAft>
                <a:spcPts val="0"/>
              </a:spcAft>
              <a:buNone/>
            </a:pPr>
            <a:r>
              <a:rPr lang="en-US"/>
              <a:t>○ Have questions? </a:t>
            </a:r>
            <a:endParaRPr/>
          </a:p>
          <a:p>
            <a:pPr indent="-387350" lvl="0" marL="457200" rtl="0" algn="l">
              <a:lnSpc>
                <a:spcPct val="100000"/>
              </a:lnSpc>
              <a:spcBef>
                <a:spcPts val="0"/>
              </a:spcBef>
              <a:spcAft>
                <a:spcPts val="0"/>
              </a:spcAft>
              <a:buSzPts val="2500"/>
              <a:buChar char="•"/>
            </a:pPr>
            <a:r>
              <a:rPr b="1" lang="en-US"/>
              <a:t> Review</a:t>
            </a:r>
            <a:r>
              <a:rPr lang="en-US"/>
              <a:t> the Frequently Asked Questions resource </a:t>
            </a:r>
            <a:r>
              <a:rPr lang="en-US" u="sng">
                <a:solidFill>
                  <a:schemeClr val="hlink"/>
                </a:solidFill>
                <a:hlinkClick r:id="rId6"/>
              </a:rPr>
              <a:t>https://esrdncc.org/globalassets/peer-mentoring-operational-toolkit/14pmlmsfaq508 .pdf </a:t>
            </a:r>
            <a:endParaRPr/>
          </a:p>
          <a:p>
            <a:pPr indent="-387350" lvl="0" marL="457200" rtl="0" algn="l">
              <a:lnSpc>
                <a:spcPct val="100000"/>
              </a:lnSpc>
              <a:spcBef>
                <a:spcPts val="0"/>
              </a:spcBef>
              <a:spcAft>
                <a:spcPts val="0"/>
              </a:spcAft>
              <a:buSzPts val="2500"/>
              <a:buChar char="•"/>
            </a:pPr>
            <a:r>
              <a:rPr lang="en-US"/>
              <a:t> </a:t>
            </a:r>
            <a:r>
              <a:rPr b="1" lang="en-US"/>
              <a:t>Contact</a:t>
            </a:r>
            <a:r>
              <a:rPr lang="en-US"/>
              <a:t> Aisha Edmondson at (216)755-3056 or Stephanie Cole (919) 928-6042</a:t>
            </a:r>
            <a:endParaRPr sz="2200"/>
          </a:p>
        </p:txBody>
      </p:sp>
      <p:pic>
        <p:nvPicPr>
          <p:cNvPr id="294" name="Google Shape;294;g26256a4daba_0_173"/>
          <p:cNvPicPr preferRelativeResize="0"/>
          <p:nvPr/>
        </p:nvPicPr>
        <p:blipFill rotWithShape="1">
          <a:blip r:embed="rId7">
            <a:alphaModFix/>
          </a:blip>
          <a:srcRect b="0" l="0" r="0" t="0"/>
          <a:stretch/>
        </p:blipFill>
        <p:spPr>
          <a:xfrm>
            <a:off x="10836375" y="164256"/>
            <a:ext cx="1056881" cy="137159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Next PRF Meeting - Mark Your Calendar!</a:t>
            </a:r>
            <a:endParaRPr/>
          </a:p>
        </p:txBody>
      </p:sp>
      <p:sp>
        <p:nvSpPr>
          <p:cNvPr id="300" name="Google Shape;300;p31"/>
          <p:cNvSpPr txBox="1"/>
          <p:nvPr>
            <p:ph idx="1" type="body"/>
          </p:nvPr>
        </p:nvSpPr>
        <p:spPr>
          <a:xfrm>
            <a:off x="918530" y="677497"/>
            <a:ext cx="9694892" cy="446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Thursday, January 4th 2023 at 5:30pm ET</a:t>
            </a:r>
            <a:endParaRPr/>
          </a:p>
        </p:txBody>
      </p:sp>
      <p:sp>
        <p:nvSpPr>
          <p:cNvPr id="301" name="Google Shape;301;p31"/>
          <p:cNvSpPr txBox="1"/>
          <p:nvPr>
            <p:ph idx="3" type="body"/>
          </p:nvPr>
        </p:nvSpPr>
        <p:spPr>
          <a:xfrm>
            <a:off x="918528" y="1286332"/>
            <a:ext cx="10521199" cy="3927899"/>
          </a:xfrm>
          <a:prstGeom prst="rect">
            <a:avLst/>
          </a:prstGeom>
          <a:noFill/>
          <a:ln>
            <a:noFill/>
          </a:ln>
        </p:spPr>
        <p:txBody>
          <a:bodyPr anchorCtr="0" anchor="t" bIns="45700" lIns="91425" spcFirstLastPara="1" rIns="91425" wrap="square" tIns="45700">
            <a:noAutofit/>
          </a:bodyPr>
          <a:lstStyle/>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Upcoming Topics: How </a:t>
            </a:r>
            <a:r>
              <a:rPr lang="en-US" sz="2400"/>
              <a:t>O</a:t>
            </a:r>
            <a:r>
              <a:rPr lang="en-US" sz="2400">
                <a:latin typeface="Calibri"/>
                <a:ea typeface="Calibri"/>
                <a:cs typeface="Calibri"/>
                <a:sym typeface="Calibri"/>
              </a:rPr>
              <a:t>ld is to Old for </a:t>
            </a:r>
            <a:endParaRPr sz="2400"/>
          </a:p>
          <a:p>
            <a:pPr indent="0" lvl="0" marL="457200" rtl="0" algn="l">
              <a:lnSpc>
                <a:spcPct val="100000"/>
              </a:lnSpc>
              <a:spcBef>
                <a:spcPts val="0"/>
              </a:spcBef>
              <a:spcAft>
                <a:spcPts val="0"/>
              </a:spcAft>
              <a:buNone/>
            </a:pPr>
            <a:r>
              <a:rPr lang="en-US" sz="2400"/>
              <a:t>Home Dialysis?</a:t>
            </a:r>
            <a:endParaRPr sz="2400"/>
          </a:p>
          <a:p>
            <a:pPr indent="0" lvl="0" marL="457200" rtl="0" algn="l">
              <a:lnSpc>
                <a:spcPct val="100000"/>
              </a:lnSpc>
              <a:spcBef>
                <a:spcPts val="0"/>
              </a:spcBef>
              <a:spcAft>
                <a:spcPts val="0"/>
              </a:spcAft>
              <a:buNone/>
            </a:pPr>
            <a:r>
              <a:rPr lang="en-US" sz="2400"/>
              <a:t>Emergency Preparedness</a:t>
            </a:r>
            <a:endParaRPr sz="2400"/>
          </a:p>
          <a:p>
            <a:pPr indent="-228600" lvl="0" marL="457200" rtl="0" algn="l">
              <a:lnSpc>
                <a:spcPct val="100000"/>
              </a:lnSpc>
              <a:spcBef>
                <a:spcPts val="0"/>
              </a:spcBef>
              <a:spcAft>
                <a:spcPts val="0"/>
              </a:spcAft>
              <a:buSzPts val="2900"/>
              <a:buNone/>
            </a:pPr>
            <a:r>
              <a:t/>
            </a:r>
            <a:endParaRPr sz="2400">
              <a:latin typeface="Calibri"/>
              <a:ea typeface="Calibri"/>
              <a:cs typeface="Calibri"/>
              <a:sym typeface="Calibri"/>
            </a:endParaRPr>
          </a:p>
          <a:p>
            <a:pPr indent="-381000" lvl="0" marL="457200" rtl="0" algn="l">
              <a:lnSpc>
                <a:spcPct val="100000"/>
              </a:lnSpc>
              <a:spcBef>
                <a:spcPts val="0"/>
              </a:spcBef>
              <a:spcAft>
                <a:spcPts val="0"/>
              </a:spcAft>
              <a:buSzPts val="2400"/>
              <a:buChar char="•"/>
            </a:pPr>
            <a:r>
              <a:rPr lang="en-US" sz="2400">
                <a:latin typeface="Calibri"/>
                <a:ea typeface="Calibri"/>
                <a:cs typeface="Calibri"/>
                <a:sym typeface="Calibri"/>
              </a:rPr>
              <a:t>Things to Think About: </a:t>
            </a:r>
            <a:r>
              <a:rPr lang="en-US" sz="2400"/>
              <a:t>What information </a:t>
            </a:r>
            <a:endParaRPr sz="2400"/>
          </a:p>
          <a:p>
            <a:pPr indent="0" lvl="0" marL="457200" rtl="0" algn="l">
              <a:lnSpc>
                <a:spcPct val="100000"/>
              </a:lnSpc>
              <a:spcBef>
                <a:spcPts val="0"/>
              </a:spcBef>
              <a:spcAft>
                <a:spcPts val="0"/>
              </a:spcAft>
              <a:buNone/>
            </a:pPr>
            <a:r>
              <a:rPr lang="en-US" sz="2400"/>
              <a:t>would you </a:t>
            </a:r>
            <a:r>
              <a:rPr lang="en-US" sz="2400"/>
              <a:t>like</a:t>
            </a:r>
            <a:r>
              <a:rPr lang="en-US" sz="2400"/>
              <a:t> to discuss and how can we </a:t>
            </a:r>
            <a:endParaRPr sz="2400"/>
          </a:p>
          <a:p>
            <a:pPr indent="0" lvl="0" marL="457200" rtl="0" algn="l">
              <a:lnSpc>
                <a:spcPct val="100000"/>
              </a:lnSpc>
              <a:spcBef>
                <a:spcPts val="0"/>
              </a:spcBef>
              <a:spcAft>
                <a:spcPts val="0"/>
              </a:spcAft>
              <a:buNone/>
            </a:pPr>
            <a:r>
              <a:rPr lang="en-US" sz="2400"/>
              <a:t>make it fun and interactive!!</a:t>
            </a:r>
            <a:endParaRPr sz="2400"/>
          </a:p>
        </p:txBody>
      </p:sp>
      <p:pic>
        <p:nvPicPr>
          <p:cNvPr id="302" name="Google Shape;302;p31"/>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pic>
        <p:nvPicPr>
          <p:cNvPr id="303" name="Google Shape;303;p31"/>
          <p:cNvPicPr preferRelativeResize="0"/>
          <p:nvPr/>
        </p:nvPicPr>
        <p:blipFill rotWithShape="1">
          <a:blip r:embed="rId4">
            <a:alphaModFix/>
          </a:blip>
          <a:srcRect b="0" l="0" r="0" t="0"/>
          <a:stretch/>
        </p:blipFill>
        <p:spPr>
          <a:xfrm>
            <a:off x="6767454" y="1152198"/>
            <a:ext cx="3845967" cy="5125915"/>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2"/>
          <p:cNvSpPr txBox="1"/>
          <p:nvPr>
            <p:ph idx="1" type="body"/>
          </p:nvPr>
        </p:nvSpPr>
        <p:spPr>
          <a:xfrm>
            <a:off x="918521" y="648875"/>
            <a:ext cx="10052100" cy="2241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6380"/>
              <a:buNone/>
            </a:pPr>
            <a:r>
              <a:rPr b="0" lang="en-US">
                <a:latin typeface="Calibri"/>
                <a:ea typeface="Calibri"/>
                <a:cs typeface="Calibri"/>
                <a:sym typeface="Calibri"/>
              </a:rPr>
              <a:t>Patient and Family Engagement Facilitators</a:t>
            </a:r>
            <a:endParaRPr b="0">
              <a:latin typeface="Calibri"/>
              <a:ea typeface="Calibri"/>
              <a:cs typeface="Calibri"/>
              <a:sym typeface="Calibri"/>
            </a:endParaRPr>
          </a:p>
        </p:txBody>
      </p:sp>
      <p:sp>
        <p:nvSpPr>
          <p:cNvPr id="59" name="Google Shape;59;p2"/>
          <p:cNvSpPr txBox="1"/>
          <p:nvPr/>
        </p:nvSpPr>
        <p:spPr>
          <a:xfrm>
            <a:off x="4679688" y="5225562"/>
            <a:ext cx="2832600" cy="909288"/>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Brooke Andrews, MSW</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Patient Services Speaker</a:t>
            </a:r>
            <a:endParaRPr b="0" i="0" sz="1600" u="none" cap="none" strike="noStrike">
              <a:solidFill>
                <a:srgbClr val="FFFFFF"/>
              </a:solidFill>
              <a:latin typeface="Calibri"/>
              <a:ea typeface="Calibri"/>
              <a:cs typeface="Calibri"/>
              <a:sym typeface="Calibri"/>
            </a:endParaRPr>
          </a:p>
        </p:txBody>
      </p:sp>
      <p:sp>
        <p:nvSpPr>
          <p:cNvPr id="60" name="Google Shape;60;p2"/>
          <p:cNvSpPr txBox="1"/>
          <p:nvPr/>
        </p:nvSpPr>
        <p:spPr>
          <a:xfrm>
            <a:off x="966280" y="5225550"/>
            <a:ext cx="3222945" cy="98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600" u="none" cap="none" strike="noStrike">
                <a:solidFill>
                  <a:schemeClr val="lt1"/>
                </a:solidFill>
                <a:latin typeface="Calibri"/>
                <a:ea typeface="Calibri"/>
                <a:cs typeface="Calibri"/>
                <a:sym typeface="Calibri"/>
              </a:rPr>
              <a:t>Stephanie Cole, BA, PSM, QP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1" i="0" lang="en-US" sz="1600" u="none" cap="none" strike="noStrike">
                <a:solidFill>
                  <a:schemeClr val="lt1"/>
                </a:solidFill>
                <a:latin typeface="Calibri"/>
                <a:ea typeface="Calibri"/>
                <a:cs typeface="Calibri"/>
                <a:sym typeface="Calibri"/>
              </a:rPr>
              <a:t>Community Outreach Specialist</a:t>
            </a:r>
            <a:endParaRPr b="0" i="0" sz="1600" u="none" cap="none" strike="noStrike">
              <a:solidFill>
                <a:srgbClr val="000000"/>
              </a:solidFill>
              <a:latin typeface="Calibri"/>
              <a:ea typeface="Calibri"/>
              <a:cs typeface="Calibri"/>
              <a:sym typeface="Calibri"/>
            </a:endParaRPr>
          </a:p>
        </p:txBody>
      </p:sp>
      <p:sp>
        <p:nvSpPr>
          <p:cNvPr id="61" name="Google Shape;61;p2"/>
          <p:cNvSpPr txBox="1"/>
          <p:nvPr/>
        </p:nvSpPr>
        <p:spPr>
          <a:xfrm>
            <a:off x="8002750" y="5225550"/>
            <a:ext cx="3354900" cy="909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600"/>
              <a:buFont typeface="Arial"/>
              <a:buNone/>
            </a:pPr>
            <a:r>
              <a:rPr b="1" lang="en-US" sz="1600">
                <a:solidFill>
                  <a:srgbClr val="FFFFFF"/>
                </a:solidFill>
                <a:latin typeface="Calibri"/>
                <a:ea typeface="Calibri"/>
                <a:cs typeface="Calibri"/>
                <a:sym typeface="Calibri"/>
              </a:rPr>
              <a:t>Tiffany Reese-Arrington, CCHT</a:t>
            </a:r>
            <a:endParaRPr b="1" i="0" sz="1600" u="none" cap="none" strike="noStrike">
              <a:solidFill>
                <a:srgbClr val="FFFFFF"/>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Quality Improvement Speaker</a:t>
            </a:r>
            <a:endParaRPr b="1" i="0" sz="1600" u="none" cap="none" strike="noStrike">
              <a:solidFill>
                <a:srgbClr val="FFFFFF"/>
              </a:solidFill>
              <a:latin typeface="Calibri"/>
              <a:ea typeface="Calibri"/>
              <a:cs typeface="Calibri"/>
              <a:sym typeface="Calibri"/>
            </a:endParaRPr>
          </a:p>
        </p:txBody>
      </p:sp>
      <p:pic>
        <p:nvPicPr>
          <p:cNvPr id="62" name="Google Shape;62;p2"/>
          <p:cNvPicPr preferRelativeResize="0"/>
          <p:nvPr/>
        </p:nvPicPr>
        <p:blipFill rotWithShape="1">
          <a:blip r:embed="rId3">
            <a:alphaModFix/>
          </a:blip>
          <a:srcRect b="18573" l="4287" r="1847" t="870"/>
          <a:stretch/>
        </p:blipFill>
        <p:spPr>
          <a:xfrm>
            <a:off x="1320449" y="2441702"/>
            <a:ext cx="2349300" cy="2622299"/>
          </a:xfrm>
          <a:prstGeom prst="ellipse">
            <a:avLst/>
          </a:prstGeom>
          <a:noFill/>
          <a:ln>
            <a:noFill/>
          </a:ln>
        </p:spPr>
      </p:pic>
      <p:pic>
        <p:nvPicPr>
          <p:cNvPr id="63" name="Google Shape;63;p2"/>
          <p:cNvPicPr preferRelativeResize="0"/>
          <p:nvPr/>
        </p:nvPicPr>
        <p:blipFill rotWithShape="1">
          <a:blip r:embed="rId4">
            <a:alphaModFix/>
          </a:blip>
          <a:srcRect b="583" l="0" r="0" t="583"/>
          <a:stretch/>
        </p:blipFill>
        <p:spPr>
          <a:xfrm>
            <a:off x="8494350" y="2314950"/>
            <a:ext cx="2500800" cy="2802600"/>
          </a:xfrm>
          <a:prstGeom prst="ellipse">
            <a:avLst/>
          </a:prstGeom>
          <a:noFill/>
          <a:ln>
            <a:noFill/>
          </a:ln>
        </p:spPr>
      </p:pic>
      <p:pic>
        <p:nvPicPr>
          <p:cNvPr id="64" name="Google Shape;64;p2"/>
          <p:cNvPicPr preferRelativeResize="0"/>
          <p:nvPr/>
        </p:nvPicPr>
        <p:blipFill rotWithShape="1">
          <a:blip r:embed="rId5">
            <a:alphaModFix/>
          </a:blip>
          <a:srcRect b="0" l="3496" r="3505" t="0"/>
          <a:stretch/>
        </p:blipFill>
        <p:spPr>
          <a:xfrm>
            <a:off x="4907400" y="2383675"/>
            <a:ext cx="2349300" cy="27339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2"/>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Community Awareness Campaigns</a:t>
            </a:r>
            <a:endParaRPr/>
          </a:p>
        </p:txBody>
      </p:sp>
      <p:sp>
        <p:nvSpPr>
          <p:cNvPr id="309" name="Google Shape;309;p32"/>
          <p:cNvSpPr txBox="1"/>
          <p:nvPr>
            <p:ph idx="1" type="body"/>
          </p:nvPr>
        </p:nvSpPr>
        <p:spPr>
          <a:xfrm>
            <a:off x="918530" y="677497"/>
            <a:ext cx="9694892" cy="446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December is National Handwashing Awareness Week  (December 5-11) </a:t>
            </a:r>
            <a:r>
              <a:rPr lang="en-US">
                <a:solidFill>
                  <a:srgbClr val="69CFF7"/>
                </a:solidFill>
              </a:rPr>
              <a:t>National Influenza Vaccination Week (December 4–8)</a:t>
            </a:r>
            <a:endParaRPr>
              <a:solidFill>
                <a:srgbClr val="69CFF7"/>
              </a:solidFill>
            </a:endParaRPr>
          </a:p>
          <a:p>
            <a:pPr indent="0" lvl="0" marL="0" rtl="0" algn="l">
              <a:lnSpc>
                <a:spcPct val="100000"/>
              </a:lnSpc>
              <a:spcBef>
                <a:spcPts val="0"/>
              </a:spcBef>
              <a:spcAft>
                <a:spcPts val="0"/>
              </a:spcAft>
              <a:buSzPts val="1400"/>
              <a:buNone/>
            </a:pPr>
            <a:r>
              <a:rPr lang="en-US" sz="2400">
                <a:solidFill>
                  <a:schemeClr val="dk1"/>
                </a:solidFill>
              </a:rPr>
              <a:t>Together, we can take steps to improve health in communities nationwide!</a:t>
            </a:r>
            <a:endParaRPr sz="3700">
              <a:solidFill>
                <a:schemeClr val="dk1"/>
              </a:solidFill>
            </a:endParaRPr>
          </a:p>
        </p:txBody>
      </p:sp>
      <p:sp>
        <p:nvSpPr>
          <p:cNvPr id="310" name="Google Shape;310;p32"/>
          <p:cNvSpPr txBox="1"/>
          <p:nvPr>
            <p:ph idx="3" type="body"/>
          </p:nvPr>
        </p:nvSpPr>
        <p:spPr>
          <a:xfrm>
            <a:off x="54375" y="2176577"/>
            <a:ext cx="10355700" cy="29352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0"/>
              </a:spcBef>
              <a:spcAft>
                <a:spcPts val="0"/>
              </a:spcAft>
              <a:buNone/>
            </a:pPr>
            <a:r>
              <a:t/>
            </a:r>
            <a:endParaRPr/>
          </a:p>
          <a:p>
            <a:pPr indent="0" lvl="0" marL="44450" rtl="0" algn="l">
              <a:lnSpc>
                <a:spcPct val="100000"/>
              </a:lnSpc>
              <a:spcBef>
                <a:spcPts val="0"/>
              </a:spcBef>
              <a:spcAft>
                <a:spcPts val="0"/>
              </a:spcAft>
              <a:buSzPts val="2900"/>
              <a:buNone/>
            </a:pPr>
            <a:r>
              <a:rPr lang="en-US" sz="2200">
                <a:highlight>
                  <a:srgbClr val="FFFFFF"/>
                </a:highlight>
              </a:rPr>
              <a:t>1. </a:t>
            </a:r>
            <a:r>
              <a:rPr lang="en-US" sz="2200"/>
              <a:t>Wash your hands when they are dirty and before eating</a:t>
            </a:r>
            <a:r>
              <a:rPr lang="en-US" sz="2200">
                <a:highlight>
                  <a:srgbClr val="FFFFFF"/>
                </a:highlight>
              </a:rPr>
              <a:t>. </a:t>
            </a:r>
            <a:endParaRPr sz="2200">
              <a:highlight>
                <a:srgbClr val="FFFFFF"/>
              </a:highlight>
            </a:endParaRPr>
          </a:p>
          <a:p>
            <a:pPr indent="0" lvl="0" marL="44450" rtl="0" algn="l">
              <a:lnSpc>
                <a:spcPct val="100000"/>
              </a:lnSpc>
              <a:spcBef>
                <a:spcPts val="0"/>
              </a:spcBef>
              <a:spcAft>
                <a:spcPts val="0"/>
              </a:spcAft>
              <a:buSzPts val="2900"/>
              <a:buNone/>
            </a:pPr>
            <a:r>
              <a:rPr lang="en-US" sz="2200">
                <a:highlight>
                  <a:srgbClr val="FFFFFF"/>
                </a:highlight>
              </a:rPr>
              <a:t>2. DO NOT cough into your hands. </a:t>
            </a:r>
            <a:endParaRPr sz="2200">
              <a:highlight>
                <a:srgbClr val="FFFFFF"/>
              </a:highlight>
            </a:endParaRPr>
          </a:p>
          <a:p>
            <a:pPr indent="0" lvl="0" marL="44450" rtl="0" algn="l">
              <a:lnSpc>
                <a:spcPct val="100000"/>
              </a:lnSpc>
              <a:spcBef>
                <a:spcPts val="0"/>
              </a:spcBef>
              <a:spcAft>
                <a:spcPts val="0"/>
              </a:spcAft>
              <a:buSzPts val="2900"/>
              <a:buNone/>
            </a:pPr>
            <a:r>
              <a:rPr lang="en-US" sz="2200">
                <a:highlight>
                  <a:srgbClr val="FFFFFF"/>
                </a:highlight>
              </a:rPr>
              <a:t>3. DO NOT sneeze into your hands. </a:t>
            </a:r>
            <a:endParaRPr sz="2200">
              <a:highlight>
                <a:srgbClr val="FFFFFF"/>
              </a:highlight>
            </a:endParaRPr>
          </a:p>
          <a:p>
            <a:pPr indent="0" lvl="0" marL="44450" rtl="0" algn="l">
              <a:lnSpc>
                <a:spcPct val="100000"/>
              </a:lnSpc>
              <a:spcBef>
                <a:spcPts val="0"/>
              </a:spcBef>
              <a:spcAft>
                <a:spcPts val="0"/>
              </a:spcAft>
              <a:buSzPts val="2900"/>
              <a:buNone/>
            </a:pPr>
            <a:r>
              <a:rPr lang="en-US" sz="2200">
                <a:highlight>
                  <a:srgbClr val="FFFFFF"/>
                </a:highlight>
              </a:rPr>
              <a:t>4. DO NOT put your fingers into your eyes, nose or mouth.</a:t>
            </a:r>
            <a:endParaRPr sz="3100"/>
          </a:p>
        </p:txBody>
      </p:sp>
      <p:pic>
        <p:nvPicPr>
          <p:cNvPr id="311" name="Google Shape;311;p32"/>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pic>
        <p:nvPicPr>
          <p:cNvPr id="312" name="Google Shape;312;p32"/>
          <p:cNvPicPr preferRelativeResize="0"/>
          <p:nvPr/>
        </p:nvPicPr>
        <p:blipFill>
          <a:blip r:embed="rId4">
            <a:alphaModFix/>
          </a:blip>
          <a:stretch>
            <a:fillRect/>
          </a:stretch>
        </p:blipFill>
        <p:spPr>
          <a:xfrm>
            <a:off x="7685250" y="1969300"/>
            <a:ext cx="4139200" cy="4284100"/>
          </a:xfrm>
          <a:prstGeom prst="rect">
            <a:avLst/>
          </a:prstGeom>
          <a:noFill/>
          <a:ln>
            <a:noFill/>
          </a:ln>
        </p:spPr>
      </p:pic>
      <p:pic>
        <p:nvPicPr>
          <p:cNvPr id="313" name="Google Shape;313;p32"/>
          <p:cNvPicPr preferRelativeResize="0"/>
          <p:nvPr/>
        </p:nvPicPr>
        <p:blipFill>
          <a:blip r:embed="rId5">
            <a:alphaModFix/>
          </a:blip>
          <a:stretch>
            <a:fillRect/>
          </a:stretch>
        </p:blipFill>
        <p:spPr>
          <a:xfrm>
            <a:off x="2720800" y="4016350"/>
            <a:ext cx="4295076" cy="2435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a125dacb3e_4_0"/>
          <p:cNvSpPr txBox="1"/>
          <p:nvPr>
            <p:ph idx="3" type="body"/>
          </p:nvPr>
        </p:nvSpPr>
        <p:spPr>
          <a:xfrm>
            <a:off x="677350" y="1017075"/>
            <a:ext cx="10446300" cy="671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3"/>
              </a:rPr>
              <a:t>https://www.facebook.com/IPRO.ESRDNetworkPgm</a:t>
            </a:r>
            <a:endParaRPr/>
          </a:p>
          <a:p>
            <a:pPr indent="0" lvl="0" marL="0" rtl="0" algn="l">
              <a:spcBef>
                <a:spcPts val="0"/>
              </a:spcBef>
              <a:spcAft>
                <a:spcPts val="0"/>
              </a:spcAft>
              <a:buNone/>
            </a:pPr>
            <a:r>
              <a:t/>
            </a:r>
            <a:endParaRPr/>
          </a:p>
        </p:txBody>
      </p:sp>
      <p:pic>
        <p:nvPicPr>
          <p:cNvPr id="319" name="Google Shape;319;g2a125dacb3e_4_0"/>
          <p:cNvPicPr preferRelativeResize="0"/>
          <p:nvPr/>
        </p:nvPicPr>
        <p:blipFill>
          <a:blip r:embed="rId4">
            <a:alphaModFix/>
          </a:blip>
          <a:stretch>
            <a:fillRect/>
          </a:stretch>
        </p:blipFill>
        <p:spPr>
          <a:xfrm>
            <a:off x="1542650" y="1981935"/>
            <a:ext cx="7924075" cy="1995850"/>
          </a:xfrm>
          <a:prstGeom prst="rect">
            <a:avLst/>
          </a:prstGeom>
          <a:noFill/>
          <a:ln>
            <a:noFill/>
          </a:ln>
        </p:spPr>
      </p:pic>
      <p:pic>
        <p:nvPicPr>
          <p:cNvPr id="320" name="Google Shape;320;g2a125dacb3e_4_0"/>
          <p:cNvPicPr preferRelativeResize="0"/>
          <p:nvPr/>
        </p:nvPicPr>
        <p:blipFill rotWithShape="1">
          <a:blip r:embed="rId5">
            <a:alphaModFix/>
          </a:blip>
          <a:srcRect b="0" l="0" r="0" t="0"/>
          <a:stretch/>
        </p:blipFill>
        <p:spPr>
          <a:xfrm>
            <a:off x="10836375" y="164256"/>
            <a:ext cx="1056881" cy="137159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3"/>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Social Media</a:t>
            </a:r>
            <a:endParaRPr/>
          </a:p>
        </p:txBody>
      </p:sp>
      <p:sp>
        <p:nvSpPr>
          <p:cNvPr id="326" name="Google Shape;326;p33"/>
          <p:cNvSpPr txBox="1"/>
          <p:nvPr>
            <p:ph idx="1" type="body"/>
          </p:nvPr>
        </p:nvSpPr>
        <p:spPr>
          <a:xfrm>
            <a:off x="918530" y="677497"/>
            <a:ext cx="9694892" cy="446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Follow Us!</a:t>
            </a:r>
            <a:endParaRPr/>
          </a:p>
        </p:txBody>
      </p:sp>
      <p:pic>
        <p:nvPicPr>
          <p:cNvPr id="327" name="Google Shape;327;p33"/>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sp>
        <p:nvSpPr>
          <p:cNvPr id="328" name="Google Shape;328;p33"/>
          <p:cNvSpPr/>
          <p:nvPr/>
        </p:nvSpPr>
        <p:spPr>
          <a:xfrm>
            <a:off x="2499050" y="1150025"/>
            <a:ext cx="9421200" cy="52086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1200"/>
              </a:spcBef>
              <a:spcAft>
                <a:spcPts val="0"/>
              </a:spcAft>
              <a:buClr>
                <a:schemeClr val="dk1"/>
              </a:buClr>
              <a:buSzPts val="2000"/>
              <a:buFont typeface="Arial"/>
              <a:buChar char="●"/>
            </a:pPr>
            <a:r>
              <a:rPr b="0" i="0" lang="en-US" sz="2400" u="sng" cap="none" strike="noStrike">
                <a:solidFill>
                  <a:schemeClr val="hlink"/>
                </a:solidFill>
                <a:latin typeface="Calibri"/>
                <a:ea typeface="Calibri"/>
                <a:cs typeface="Calibri"/>
                <a:sym typeface="Calibri"/>
                <a:hlinkClick r:id="rId4"/>
              </a:rPr>
              <a:t>IPRO ESRD Network Program’s Facebook Page</a:t>
            </a:r>
            <a:endParaRPr b="0" i="0" sz="24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Arial"/>
              <a:buChar char="●"/>
            </a:pPr>
            <a:r>
              <a:rPr b="0" i="0" lang="en-US" sz="2400" u="sng" cap="none" strike="noStrike">
                <a:solidFill>
                  <a:schemeClr val="hlink"/>
                </a:solidFill>
                <a:latin typeface="Calibri"/>
                <a:ea typeface="Calibri"/>
                <a:cs typeface="Calibri"/>
                <a:sym typeface="Calibri"/>
                <a:hlinkClick r:id="rId5"/>
              </a:rPr>
              <a:t>IPRO ESRD Patient Facility Representative (PFR) Alliance Group</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55600" lvl="0" marL="457200" marR="0" rtl="0" algn="l">
              <a:lnSpc>
                <a:spcPct val="100000"/>
              </a:lnSpc>
              <a:spcBef>
                <a:spcPts val="1200"/>
              </a:spcBef>
              <a:spcAft>
                <a:spcPts val="0"/>
              </a:spcAft>
              <a:buClr>
                <a:schemeClr val="dk1"/>
              </a:buClr>
              <a:buSzPts val="2000"/>
              <a:buFont typeface="Arial"/>
              <a:buChar char="●"/>
            </a:pPr>
            <a:r>
              <a:rPr b="0" i="0" lang="en-US" sz="2400" u="sng" cap="none" strike="noStrike">
                <a:solidFill>
                  <a:schemeClr val="hlink"/>
                </a:solidFill>
                <a:latin typeface="Calibri"/>
                <a:ea typeface="Calibri"/>
                <a:cs typeface="Calibri"/>
                <a:sym typeface="Calibri"/>
                <a:hlinkClick r:id="rId6"/>
              </a:rPr>
              <a:t>IPRO ESRD Network Program’s Twitter Page</a:t>
            </a:r>
            <a:endParaRPr b="0" i="0" sz="24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p>
            <a:pPr indent="-355600" lvl="0" marL="457200" marR="0" rtl="0" algn="l">
              <a:lnSpc>
                <a:spcPct val="100000"/>
              </a:lnSpc>
              <a:spcBef>
                <a:spcPts val="1200"/>
              </a:spcBef>
              <a:spcAft>
                <a:spcPts val="0"/>
              </a:spcAft>
              <a:buClr>
                <a:schemeClr val="dk1"/>
              </a:buClr>
              <a:buSzPts val="2000"/>
              <a:buFont typeface="Arial"/>
              <a:buChar char="●"/>
            </a:pPr>
            <a:r>
              <a:rPr b="0" i="0" lang="en-US" sz="2400" u="sng" cap="none" strike="noStrike">
                <a:solidFill>
                  <a:schemeClr val="hlink"/>
                </a:solidFill>
                <a:latin typeface="Calibri"/>
                <a:ea typeface="Calibri"/>
                <a:cs typeface="Calibri"/>
                <a:sym typeface="Calibri"/>
                <a:hlinkClick r:id="rId7"/>
              </a:rPr>
              <a:t>IPRO ESRD Network Program’s Linkedin Page</a:t>
            </a:r>
            <a:endParaRPr b="0" i="0" sz="24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457200" marR="0" rtl="0" algn="l">
              <a:lnSpc>
                <a:spcPct val="100000"/>
              </a:lnSpc>
              <a:spcBef>
                <a:spcPts val="12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55600" lvl="0" marL="457200" marR="0" rtl="0" algn="l">
              <a:lnSpc>
                <a:spcPct val="100000"/>
              </a:lnSpc>
              <a:spcBef>
                <a:spcPts val="1200"/>
              </a:spcBef>
              <a:spcAft>
                <a:spcPts val="0"/>
              </a:spcAft>
              <a:buClr>
                <a:schemeClr val="dk1"/>
              </a:buClr>
              <a:buSzPts val="2000"/>
              <a:buFont typeface="Arial"/>
              <a:buChar char="●"/>
            </a:pPr>
            <a:r>
              <a:rPr b="0" i="0" lang="en-US" sz="2400" u="sng" cap="none" strike="noStrike">
                <a:solidFill>
                  <a:schemeClr val="hlink"/>
                </a:solidFill>
                <a:latin typeface="Calibri"/>
                <a:ea typeface="Calibri"/>
                <a:cs typeface="Calibri"/>
                <a:sym typeface="Calibri"/>
                <a:hlinkClick r:id="rId8"/>
              </a:rPr>
              <a:t>IPRO ESRD Network Program’s Instagram</a:t>
            </a:r>
            <a:r>
              <a:rPr b="0" i="0" lang="en-US" sz="2400" u="none" cap="none" strike="noStrike">
                <a:solidFill>
                  <a:schemeClr val="dk1"/>
                </a:solidFill>
                <a:latin typeface="Calibri"/>
                <a:ea typeface="Calibri"/>
                <a:cs typeface="Calibri"/>
                <a:sym typeface="Calibri"/>
              </a:rPr>
              <a: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pic>
        <p:nvPicPr>
          <p:cNvPr id="329" name="Google Shape;329;p33"/>
          <p:cNvPicPr preferRelativeResize="0"/>
          <p:nvPr/>
        </p:nvPicPr>
        <p:blipFill rotWithShape="1">
          <a:blip r:embed="rId9">
            <a:alphaModFix/>
          </a:blip>
          <a:srcRect b="0" l="0" r="0" t="0"/>
          <a:stretch/>
        </p:blipFill>
        <p:spPr>
          <a:xfrm>
            <a:off x="1138425" y="1431275"/>
            <a:ext cx="1193976" cy="1193976"/>
          </a:xfrm>
          <a:prstGeom prst="rect">
            <a:avLst/>
          </a:prstGeom>
          <a:noFill/>
          <a:ln>
            <a:noFill/>
          </a:ln>
        </p:spPr>
      </p:pic>
      <p:pic>
        <p:nvPicPr>
          <p:cNvPr id="330" name="Google Shape;330;p33"/>
          <p:cNvPicPr preferRelativeResize="0"/>
          <p:nvPr/>
        </p:nvPicPr>
        <p:blipFill rotWithShape="1">
          <a:blip r:embed="rId10">
            <a:alphaModFix/>
          </a:blip>
          <a:srcRect b="11945" l="10924" r="11745" t="12014"/>
          <a:stretch/>
        </p:blipFill>
        <p:spPr>
          <a:xfrm>
            <a:off x="1172075" y="2707225"/>
            <a:ext cx="1173975" cy="1154335"/>
          </a:xfrm>
          <a:prstGeom prst="rect">
            <a:avLst/>
          </a:prstGeom>
          <a:noFill/>
          <a:ln>
            <a:noFill/>
          </a:ln>
        </p:spPr>
      </p:pic>
      <p:pic>
        <p:nvPicPr>
          <p:cNvPr id="331" name="Google Shape;331;p33"/>
          <p:cNvPicPr preferRelativeResize="0"/>
          <p:nvPr/>
        </p:nvPicPr>
        <p:blipFill rotWithShape="1">
          <a:blip r:embed="rId11">
            <a:alphaModFix/>
          </a:blip>
          <a:srcRect b="0" l="0" r="0" t="0"/>
          <a:stretch/>
        </p:blipFill>
        <p:spPr>
          <a:xfrm>
            <a:off x="1182074" y="4032275"/>
            <a:ext cx="1106675" cy="1106700"/>
          </a:xfrm>
          <a:prstGeom prst="rect">
            <a:avLst/>
          </a:prstGeom>
          <a:noFill/>
          <a:ln>
            <a:noFill/>
          </a:ln>
        </p:spPr>
      </p:pic>
      <p:pic>
        <p:nvPicPr>
          <p:cNvPr id="332" name="Google Shape;332;p33"/>
          <p:cNvPicPr preferRelativeResize="0"/>
          <p:nvPr/>
        </p:nvPicPr>
        <p:blipFill rotWithShape="1">
          <a:blip r:embed="rId12">
            <a:alphaModFix/>
          </a:blip>
          <a:srcRect b="0" l="0" r="0" t="0"/>
          <a:stretch/>
        </p:blipFill>
        <p:spPr>
          <a:xfrm>
            <a:off x="1138423" y="5386675"/>
            <a:ext cx="1173975" cy="1173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C:\Users\aj0573\AppData\Local\Microsoft\Windows\Temporary Internet Files\Content.IE5\G3FMZ577\adesioni[1].jpg" id="337" name="Google Shape;337;p34"/>
          <p:cNvPicPr preferRelativeResize="0"/>
          <p:nvPr/>
        </p:nvPicPr>
        <p:blipFill rotWithShape="1">
          <a:blip r:embed="rId3">
            <a:alphaModFix/>
          </a:blip>
          <a:srcRect b="0" l="0" r="2922" t="4706"/>
          <a:stretch/>
        </p:blipFill>
        <p:spPr>
          <a:xfrm>
            <a:off x="1868588" y="2255494"/>
            <a:ext cx="7794776" cy="4456929"/>
          </a:xfrm>
          <a:prstGeom prst="rect">
            <a:avLst/>
          </a:prstGeom>
          <a:noFill/>
          <a:ln cap="flat" cmpd="sng" w="9525">
            <a:solidFill>
              <a:srgbClr val="FFFFFF"/>
            </a:solidFill>
            <a:prstDash val="solid"/>
            <a:round/>
            <a:headEnd len="sm" w="sm" type="none"/>
            <a:tailEnd len="sm" w="sm" type="none"/>
          </a:ln>
        </p:spPr>
      </p:pic>
      <p:sp>
        <p:nvSpPr>
          <p:cNvPr id="338" name="Google Shape;338;p34"/>
          <p:cNvSpPr txBox="1"/>
          <p:nvPr>
            <p:ph idx="1" type="body"/>
          </p:nvPr>
        </p:nvSpPr>
        <p:spPr>
          <a:xfrm>
            <a:off x="1138500" y="621649"/>
            <a:ext cx="9915000" cy="4615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0000"/>
              </a:buClr>
              <a:buSzPts val="4099"/>
              <a:buNone/>
            </a:pPr>
            <a:r>
              <a:rPr lang="en-US" sz="3600"/>
              <a:t>Questions?</a:t>
            </a:r>
            <a:endParaRPr sz="3600"/>
          </a:p>
          <a:p>
            <a:pPr indent="0" lvl="0" marL="0" rtl="0" algn="ctr">
              <a:lnSpc>
                <a:spcPct val="100000"/>
              </a:lnSpc>
              <a:spcBef>
                <a:spcPts val="0"/>
              </a:spcBef>
              <a:spcAft>
                <a:spcPts val="0"/>
              </a:spcAft>
              <a:buClr>
                <a:srgbClr val="000000"/>
              </a:buClr>
              <a:buSzPts val="4099"/>
              <a:buNone/>
            </a:pPr>
            <a:r>
              <a:rPr lang="en-US" sz="3600"/>
              <a:t>Comments?</a:t>
            </a:r>
            <a:endParaRPr sz="3600"/>
          </a:p>
        </p:txBody>
      </p:sp>
      <p:pic>
        <p:nvPicPr>
          <p:cNvPr id="339" name="Google Shape;339;p34"/>
          <p:cNvPicPr preferRelativeResize="0"/>
          <p:nvPr/>
        </p:nvPicPr>
        <p:blipFill rotWithShape="1">
          <a:blip r:embed="rId4">
            <a:alphaModFix/>
          </a:blip>
          <a:srcRect b="0" l="0" r="0" t="0"/>
          <a:stretch/>
        </p:blipFill>
        <p:spPr>
          <a:xfrm>
            <a:off x="10698200" y="6"/>
            <a:ext cx="1056881" cy="137159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918530" y="230244"/>
            <a:ext cx="6497154" cy="17492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4400"/>
              <a:t>Thank you for your ongoing commitment to the ESRD community!</a:t>
            </a:r>
            <a:endParaRPr/>
          </a:p>
        </p:txBody>
      </p:sp>
      <p:sp>
        <p:nvSpPr>
          <p:cNvPr id="345" name="Google Shape;345;p35"/>
          <p:cNvSpPr txBox="1"/>
          <p:nvPr/>
        </p:nvSpPr>
        <p:spPr>
          <a:xfrm>
            <a:off x="950976" y="2852928"/>
            <a:ext cx="51573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contact: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Aisha Edmondson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Project </a:t>
            </a:r>
            <a:r>
              <a:rPr b="1" lang="en-US">
                <a:solidFill>
                  <a:schemeClr val="lt1"/>
                </a:solidFill>
              </a:rPr>
              <a:t>Manager: Patient Family Engagement</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Tel: 216-755-3066| E-mail: aedmondson@ipro.org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1" i="0" lang="en-US" sz="1400" u="none" cap="none" strike="noStrike">
                <a:solidFill>
                  <a:schemeClr val="lt1"/>
                </a:solidFill>
                <a:latin typeface="Arial"/>
                <a:ea typeface="Arial"/>
                <a:cs typeface="Arial"/>
                <a:sym typeface="Arial"/>
              </a:rPr>
            </a:b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Stephanie Cole, BA, PSM, QP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Project Manager: Community Outreach Specialist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Tel: (919) 928-6042 | E-mail: scole@ipro.org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t>Today’s Agenda</a:t>
            </a:r>
            <a:endParaRPr/>
          </a:p>
        </p:txBody>
      </p:sp>
      <p:sp>
        <p:nvSpPr>
          <p:cNvPr id="70" name="Google Shape;70;p3"/>
          <p:cNvSpPr txBox="1"/>
          <p:nvPr>
            <p:ph idx="1" type="body"/>
          </p:nvPr>
        </p:nvSpPr>
        <p:spPr>
          <a:xfrm>
            <a:off x="918530" y="677497"/>
            <a:ext cx="9694892" cy="446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Topics for Review/Discussion</a:t>
            </a:r>
            <a:endParaRPr/>
          </a:p>
        </p:txBody>
      </p:sp>
      <p:pic>
        <p:nvPicPr>
          <p:cNvPr id="71" name="Google Shape;71;p3"/>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grpSp>
        <p:nvGrpSpPr>
          <p:cNvPr id="72" name="Google Shape;72;p3"/>
          <p:cNvGrpSpPr/>
          <p:nvPr/>
        </p:nvGrpSpPr>
        <p:grpSpPr>
          <a:xfrm>
            <a:off x="2012934" y="1482097"/>
            <a:ext cx="3143031" cy="4549372"/>
            <a:chOff x="316190" y="151314"/>
            <a:chExt cx="3143031" cy="4549372"/>
          </a:xfrm>
        </p:grpSpPr>
        <p:sp>
          <p:nvSpPr>
            <p:cNvPr id="73" name="Google Shape;73;p3"/>
            <p:cNvSpPr/>
            <p:nvPr/>
          </p:nvSpPr>
          <p:spPr>
            <a:xfrm rot="10800000">
              <a:off x="948572" y="151314"/>
              <a:ext cx="2510649" cy="1264763"/>
            </a:xfrm>
            <a:prstGeom prst="homePlate">
              <a:avLst>
                <a:gd fmla="val 50000" name="adj"/>
              </a:avLst>
            </a:prstGeom>
            <a:solidFill>
              <a:srgbClr val="00529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txBox="1"/>
            <p:nvPr/>
          </p:nvSpPr>
          <p:spPr>
            <a:xfrm>
              <a:off x="1264763" y="151314"/>
              <a:ext cx="2194458" cy="1264763"/>
            </a:xfrm>
            <a:prstGeom prst="rect">
              <a:avLst/>
            </a:prstGeom>
            <a:noFill/>
            <a:ln>
              <a:noFill/>
            </a:ln>
          </p:spPr>
          <p:txBody>
            <a:bodyPr anchorCtr="0" anchor="ctr" bIns="80000" lIns="557725" spcFirstLastPara="1" rIns="14935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Meeting Reminders</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316190" y="151314"/>
              <a:ext cx="1264763" cy="1264763"/>
            </a:xfrm>
            <a:prstGeom prst="ellipse">
              <a:avLst/>
            </a:prstGeom>
            <a:solidFill>
              <a:srgbClr val="6B9F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
            <p:cNvSpPr/>
            <p:nvPr/>
          </p:nvSpPr>
          <p:spPr>
            <a:xfrm rot="10800000">
              <a:off x="948572" y="1793618"/>
              <a:ext cx="2510649" cy="1264763"/>
            </a:xfrm>
            <a:prstGeom prst="homePlate">
              <a:avLst>
                <a:gd fmla="val 50000" name="adj"/>
              </a:avLst>
            </a:prstGeom>
            <a:solidFill>
              <a:srgbClr val="69CFF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
            <p:cNvSpPr txBox="1"/>
            <p:nvPr/>
          </p:nvSpPr>
          <p:spPr>
            <a:xfrm>
              <a:off x="1264763" y="1793618"/>
              <a:ext cx="2194458" cy="1264763"/>
            </a:xfrm>
            <a:prstGeom prst="rect">
              <a:avLst/>
            </a:prstGeom>
            <a:noFill/>
            <a:ln>
              <a:noFill/>
            </a:ln>
          </p:spPr>
          <p:txBody>
            <a:bodyPr anchorCtr="0" anchor="ctr" bIns="80000" lIns="557725" spcFirstLastPara="1" rIns="14935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PFR Check-In</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316190" y="1793618"/>
              <a:ext cx="1264763" cy="1264763"/>
            </a:xfrm>
            <a:prstGeom prst="ellipse">
              <a:avLst/>
            </a:prstGeom>
            <a:solidFill>
              <a:srgbClr val="B8E4F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rot="10800000">
              <a:off x="948572" y="3435923"/>
              <a:ext cx="2510649" cy="1264763"/>
            </a:xfrm>
            <a:prstGeom prst="homePlate">
              <a:avLst>
                <a:gd fmla="val 50000" name="adj"/>
              </a:avLst>
            </a:prstGeom>
            <a:solidFill>
              <a:srgbClr val="F0CC0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
            <p:cNvSpPr txBox="1"/>
            <p:nvPr/>
          </p:nvSpPr>
          <p:spPr>
            <a:xfrm>
              <a:off x="1264763" y="3435923"/>
              <a:ext cx="2194458" cy="1264763"/>
            </a:xfrm>
            <a:prstGeom prst="rect">
              <a:avLst/>
            </a:prstGeom>
            <a:noFill/>
            <a:ln>
              <a:noFill/>
            </a:ln>
          </p:spPr>
          <p:txBody>
            <a:bodyPr anchorCtr="0" anchor="ctr" bIns="80000" lIns="557725" spcFirstLastPara="1" rIns="149350" wrap="square" tIns="80000">
              <a:noAutofit/>
            </a:bodyPr>
            <a:lstStyle/>
            <a:p>
              <a:pPr indent="0" lvl="0" marL="0" marR="0" rtl="0" algn="ctr">
                <a:lnSpc>
                  <a:spcPct val="90000"/>
                </a:lnSpc>
                <a:spcBef>
                  <a:spcPts val="0"/>
                </a:spcBef>
                <a:spcAft>
                  <a:spcPts val="0"/>
                </a:spcAft>
                <a:buClr>
                  <a:srgbClr val="000000"/>
                </a:buClr>
                <a:buSzPts val="2100"/>
                <a:buFont typeface="Arial"/>
                <a:buNone/>
              </a:pPr>
              <a:r>
                <a:rPr b="0" i="0" lang="en-US" sz="2100" u="none" cap="none" strike="noStrike">
                  <a:solidFill>
                    <a:schemeClr val="lt1"/>
                  </a:solidFill>
                  <a:latin typeface="Calibri"/>
                  <a:ea typeface="Calibri"/>
                  <a:cs typeface="Calibri"/>
                  <a:sym typeface="Calibri"/>
                </a:rPr>
                <a:t>Quality Improvement Topic</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316190" y="3435923"/>
              <a:ext cx="1264763" cy="1264763"/>
            </a:xfrm>
            <a:prstGeom prst="ellipse">
              <a:avLst/>
            </a:prstGeom>
            <a:solidFill>
              <a:srgbClr val="F6EAA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 name="Google Shape;82;p3"/>
          <p:cNvGrpSpPr/>
          <p:nvPr/>
        </p:nvGrpSpPr>
        <p:grpSpPr>
          <a:xfrm>
            <a:off x="6486889" y="1483841"/>
            <a:ext cx="3143031" cy="2907068"/>
            <a:chOff x="316190" y="972466"/>
            <a:chExt cx="3143031" cy="2907068"/>
          </a:xfrm>
        </p:grpSpPr>
        <p:sp>
          <p:nvSpPr>
            <p:cNvPr id="83" name="Google Shape;83;p3"/>
            <p:cNvSpPr/>
            <p:nvPr/>
          </p:nvSpPr>
          <p:spPr>
            <a:xfrm rot="10800000">
              <a:off x="948572" y="972466"/>
              <a:ext cx="2510649" cy="1264763"/>
            </a:xfrm>
            <a:prstGeom prst="homePlate">
              <a:avLst>
                <a:gd fmla="val 50000" name="adj"/>
              </a:avLst>
            </a:prstGeom>
            <a:solidFill>
              <a:srgbClr val="F4793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
            <p:cNvSpPr txBox="1"/>
            <p:nvPr/>
          </p:nvSpPr>
          <p:spPr>
            <a:xfrm>
              <a:off x="1264763" y="972466"/>
              <a:ext cx="2194458" cy="1264763"/>
            </a:xfrm>
            <a:prstGeom prst="rect">
              <a:avLst/>
            </a:prstGeom>
            <a:noFill/>
            <a:ln>
              <a:noFill/>
            </a:ln>
          </p:spPr>
          <p:txBody>
            <a:bodyPr anchorCtr="0" anchor="ctr" bIns="95250" lIns="557725" spcFirstLastPara="1" rIns="17780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Calibri"/>
                  <a:ea typeface="Calibri"/>
                  <a:cs typeface="Calibri"/>
                  <a:sym typeface="Calibri"/>
                </a:rPr>
                <a:t>Patient Services Topic</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316190" y="972466"/>
              <a:ext cx="1264763" cy="1264763"/>
            </a:xfrm>
            <a:prstGeom prst="ellipse">
              <a:avLst/>
            </a:prstGeom>
            <a:solidFill>
              <a:srgbClr val="FDD2B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
            <p:cNvSpPr/>
            <p:nvPr/>
          </p:nvSpPr>
          <p:spPr>
            <a:xfrm rot="10800000">
              <a:off x="948572" y="2614771"/>
              <a:ext cx="2510649" cy="1264763"/>
            </a:xfrm>
            <a:prstGeom prst="homePlate">
              <a:avLst>
                <a:gd fmla="val 50000" name="adj"/>
              </a:avLst>
            </a:prstGeom>
            <a:solidFill>
              <a:srgbClr val="2BBEB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
            <p:cNvSpPr txBox="1"/>
            <p:nvPr/>
          </p:nvSpPr>
          <p:spPr>
            <a:xfrm>
              <a:off x="1264763" y="2614771"/>
              <a:ext cx="2194458" cy="1264763"/>
            </a:xfrm>
            <a:prstGeom prst="rect">
              <a:avLst/>
            </a:prstGeom>
            <a:noFill/>
            <a:ln>
              <a:noFill/>
            </a:ln>
          </p:spPr>
          <p:txBody>
            <a:bodyPr anchorCtr="0" anchor="ctr" bIns="95250" lIns="557725" spcFirstLastPara="1" rIns="177800" wrap="square" tIns="95250">
              <a:noAutofit/>
            </a:bodyPr>
            <a:lstStyle/>
            <a:p>
              <a:pPr indent="0" lvl="0" marL="0" marR="0" rtl="0" algn="ctr">
                <a:lnSpc>
                  <a:spcPct val="90000"/>
                </a:lnSpc>
                <a:spcBef>
                  <a:spcPts val="0"/>
                </a:spcBef>
                <a:spcAft>
                  <a:spcPts val="0"/>
                </a:spcAft>
                <a:buClr>
                  <a:srgbClr val="000000"/>
                </a:buClr>
                <a:buSzPts val="2500"/>
                <a:buFont typeface="Arial"/>
                <a:buNone/>
              </a:pPr>
              <a:r>
                <a:rPr b="0" i="0" lang="en-US" sz="2500" u="none" cap="none" strike="noStrike">
                  <a:solidFill>
                    <a:schemeClr val="lt1"/>
                  </a:solidFill>
                  <a:latin typeface="Calibri"/>
                  <a:ea typeface="Calibri"/>
                  <a:cs typeface="Calibri"/>
                  <a:sym typeface="Calibri"/>
                </a:rPr>
                <a:t>Closing Remarks</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316190" y="2614771"/>
              <a:ext cx="1264763" cy="1264763"/>
            </a:xfrm>
            <a:prstGeom prst="ellipse">
              <a:avLst/>
            </a:prstGeom>
            <a:solidFill>
              <a:srgbClr val="89D2D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t>Meeting Reminders</a:t>
            </a:r>
            <a:endParaRPr/>
          </a:p>
        </p:txBody>
      </p:sp>
      <p:sp>
        <p:nvSpPr>
          <p:cNvPr id="94" name="Google Shape;94;p4"/>
          <p:cNvSpPr txBox="1"/>
          <p:nvPr>
            <p:ph idx="3" type="body"/>
          </p:nvPr>
        </p:nvSpPr>
        <p:spPr>
          <a:xfrm>
            <a:off x="918528" y="1286332"/>
            <a:ext cx="10122365" cy="3927899"/>
          </a:xfrm>
          <a:prstGeom prst="rect">
            <a:avLst/>
          </a:prstGeom>
          <a:noFill/>
          <a:ln>
            <a:noFill/>
          </a:ln>
        </p:spPr>
        <p:txBody>
          <a:bodyPr anchorCtr="0" anchor="t" bIns="45700" lIns="91425" spcFirstLastPara="1" rIns="91425" wrap="square" tIns="45700">
            <a:noAutofit/>
          </a:bodyPr>
          <a:lstStyle/>
          <a:p>
            <a:pPr indent="-412750" lvl="0" marL="457200" rtl="0" algn="l">
              <a:lnSpc>
                <a:spcPct val="100000"/>
              </a:lnSpc>
              <a:spcBef>
                <a:spcPts val="0"/>
              </a:spcBef>
              <a:spcAft>
                <a:spcPts val="0"/>
              </a:spcAft>
              <a:buSzPts val="2400"/>
              <a:buChar char="•"/>
            </a:pPr>
            <a:r>
              <a:rPr lang="en-US" sz="2400">
                <a:latin typeface="Calibri"/>
                <a:ea typeface="Calibri"/>
                <a:cs typeface="Calibri"/>
                <a:sym typeface="Calibri"/>
              </a:rPr>
              <a:t>All phone lines are muted upon entry to eliminate background noise/distractions</a:t>
            </a:r>
            <a:endParaRPr/>
          </a:p>
          <a:p>
            <a:pPr indent="-260350" lvl="0" marL="457200" rtl="0" algn="l">
              <a:lnSpc>
                <a:spcPct val="100000"/>
              </a:lnSpc>
              <a:spcBef>
                <a:spcPts val="0"/>
              </a:spcBef>
              <a:spcAft>
                <a:spcPts val="0"/>
              </a:spcAft>
              <a:buSzPts val="2400"/>
              <a:buNone/>
            </a:pPr>
            <a:r>
              <a:t/>
            </a:r>
            <a:endParaRPr sz="2400">
              <a:latin typeface="Calibri"/>
              <a:ea typeface="Calibri"/>
              <a:cs typeface="Calibri"/>
              <a:sym typeface="Calibri"/>
            </a:endParaRPr>
          </a:p>
          <a:p>
            <a:pPr indent="-412750" lvl="0" marL="457200" rtl="0" algn="l">
              <a:lnSpc>
                <a:spcPct val="100000"/>
              </a:lnSpc>
              <a:spcBef>
                <a:spcPts val="0"/>
              </a:spcBef>
              <a:spcAft>
                <a:spcPts val="0"/>
              </a:spcAft>
              <a:buSzPts val="2400"/>
              <a:buChar char="•"/>
            </a:pPr>
            <a:r>
              <a:rPr lang="en-US" sz="2400">
                <a:latin typeface="Calibri"/>
                <a:ea typeface="Calibri"/>
                <a:cs typeface="Calibri"/>
                <a:sym typeface="Calibri"/>
              </a:rPr>
              <a:t>We will be monitoring Chat throughout the meeting for questions or comments</a:t>
            </a:r>
            <a:endParaRPr/>
          </a:p>
          <a:p>
            <a:pPr indent="-260350" lvl="0" marL="457200" rtl="0" algn="l">
              <a:lnSpc>
                <a:spcPct val="100000"/>
              </a:lnSpc>
              <a:spcBef>
                <a:spcPts val="0"/>
              </a:spcBef>
              <a:spcAft>
                <a:spcPts val="0"/>
              </a:spcAft>
              <a:buSzPts val="2400"/>
              <a:buNone/>
            </a:pPr>
            <a:r>
              <a:t/>
            </a:r>
            <a:endParaRPr sz="2400">
              <a:latin typeface="Calibri"/>
              <a:ea typeface="Calibri"/>
              <a:cs typeface="Calibri"/>
              <a:sym typeface="Calibri"/>
            </a:endParaRPr>
          </a:p>
          <a:p>
            <a:pPr indent="-412750" lvl="0" marL="457200" rtl="0" algn="l">
              <a:lnSpc>
                <a:spcPct val="100000"/>
              </a:lnSpc>
              <a:spcBef>
                <a:spcPts val="0"/>
              </a:spcBef>
              <a:spcAft>
                <a:spcPts val="0"/>
              </a:spcAft>
              <a:buSzPts val="2400"/>
              <a:buChar char="•"/>
            </a:pPr>
            <a:r>
              <a:rPr lang="en-US" sz="2400">
                <a:latin typeface="Calibri"/>
                <a:ea typeface="Calibri"/>
                <a:cs typeface="Calibri"/>
                <a:sym typeface="Calibri"/>
              </a:rPr>
              <a:t>All slides will be shared within a week of completion of the meeting</a:t>
            </a:r>
            <a:endParaRPr/>
          </a:p>
          <a:p>
            <a:pPr indent="-228600" lvl="1" marL="914400" rtl="0" algn="l">
              <a:lnSpc>
                <a:spcPct val="100000"/>
              </a:lnSpc>
              <a:spcBef>
                <a:spcPts val="0"/>
              </a:spcBef>
              <a:spcAft>
                <a:spcPts val="1200"/>
              </a:spcAft>
              <a:buSzPts val="3190"/>
              <a:buFont typeface="Calibri"/>
              <a:buNone/>
            </a:pPr>
            <a:r>
              <a:t/>
            </a:r>
            <a:endParaRPr sz="2400">
              <a:latin typeface="Calibri"/>
              <a:ea typeface="Calibri"/>
              <a:cs typeface="Calibri"/>
              <a:sym typeface="Calibri"/>
            </a:endParaRPr>
          </a:p>
        </p:txBody>
      </p:sp>
      <p:pic>
        <p:nvPicPr>
          <p:cNvPr id="95" name="Google Shape;95;p4"/>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pic>
        <p:nvPicPr>
          <p:cNvPr id="96" name="Google Shape;96;p4"/>
          <p:cNvPicPr preferRelativeResize="0"/>
          <p:nvPr/>
        </p:nvPicPr>
        <p:blipFill rotWithShape="1">
          <a:blip r:embed="rId4">
            <a:alphaModFix/>
          </a:blip>
          <a:srcRect b="0" l="0" r="0" t="0"/>
          <a:stretch/>
        </p:blipFill>
        <p:spPr>
          <a:xfrm>
            <a:off x="3942237" y="4349705"/>
            <a:ext cx="4307526" cy="2229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a0e7db27fc_0_5"/>
          <p:cNvSpPr txBox="1"/>
          <p:nvPr>
            <p:ph type="title"/>
          </p:nvPr>
        </p:nvSpPr>
        <p:spPr>
          <a:xfrm>
            <a:off x="918529" y="547452"/>
            <a:ext cx="9694800" cy="608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Please Welcome Our New Members!</a:t>
            </a:r>
            <a:endParaRPr/>
          </a:p>
        </p:txBody>
      </p:sp>
      <p:sp>
        <p:nvSpPr>
          <p:cNvPr id="102" name="Google Shape;102;g2a0e7db27fc_0_5"/>
          <p:cNvSpPr txBox="1"/>
          <p:nvPr>
            <p:ph idx="3" type="body"/>
          </p:nvPr>
        </p:nvSpPr>
        <p:spPr>
          <a:xfrm>
            <a:off x="918525" y="1237375"/>
            <a:ext cx="4565700" cy="509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lang="en-US"/>
              <a:t>Debra Wighaman</a:t>
            </a:r>
            <a:endParaRPr/>
          </a:p>
          <a:p>
            <a:pPr indent="-355600" lvl="0" marL="457200" rtl="0" algn="l">
              <a:spcBef>
                <a:spcPts val="0"/>
              </a:spcBef>
              <a:spcAft>
                <a:spcPts val="0"/>
              </a:spcAft>
              <a:buSzPts val="2000"/>
              <a:buChar char="•"/>
            </a:pPr>
            <a:r>
              <a:rPr lang="en-US"/>
              <a:t>Denise Truitt</a:t>
            </a:r>
            <a:endParaRPr/>
          </a:p>
          <a:p>
            <a:pPr indent="-355600" lvl="0" marL="457200" rtl="0" algn="l">
              <a:spcBef>
                <a:spcPts val="0"/>
              </a:spcBef>
              <a:spcAft>
                <a:spcPts val="0"/>
              </a:spcAft>
              <a:buSzPts val="2000"/>
              <a:buChar char="•"/>
            </a:pPr>
            <a:r>
              <a:rPr lang="en-US"/>
              <a:t>David Hawthorne</a:t>
            </a:r>
            <a:endParaRPr/>
          </a:p>
          <a:p>
            <a:pPr indent="-355600" lvl="0" marL="457200" rtl="0" algn="l">
              <a:spcBef>
                <a:spcPts val="0"/>
              </a:spcBef>
              <a:spcAft>
                <a:spcPts val="0"/>
              </a:spcAft>
              <a:buSzPts val="2000"/>
              <a:buChar char="•"/>
            </a:pPr>
            <a:r>
              <a:rPr lang="en-US"/>
              <a:t>Charmaine Blount</a:t>
            </a:r>
            <a:endParaRPr/>
          </a:p>
          <a:p>
            <a:pPr indent="-355600" lvl="0" marL="457200" rtl="0" algn="l">
              <a:spcBef>
                <a:spcPts val="0"/>
              </a:spcBef>
              <a:spcAft>
                <a:spcPts val="0"/>
              </a:spcAft>
              <a:buSzPts val="2000"/>
              <a:buChar char="•"/>
            </a:pPr>
            <a:r>
              <a:rPr lang="en-US"/>
              <a:t>Annette Gatewood</a:t>
            </a:r>
            <a:endParaRPr/>
          </a:p>
          <a:p>
            <a:pPr indent="-355600" lvl="0" marL="457200" rtl="0" algn="l">
              <a:spcBef>
                <a:spcPts val="0"/>
              </a:spcBef>
              <a:spcAft>
                <a:spcPts val="0"/>
              </a:spcAft>
              <a:buSzPts val="2000"/>
              <a:buChar char="•"/>
            </a:pPr>
            <a:r>
              <a:rPr lang="en-US"/>
              <a:t>Tina James</a:t>
            </a:r>
            <a:endParaRPr/>
          </a:p>
          <a:p>
            <a:pPr indent="-355600" lvl="0" marL="457200" rtl="0" algn="l">
              <a:spcBef>
                <a:spcPts val="0"/>
              </a:spcBef>
              <a:spcAft>
                <a:spcPts val="0"/>
              </a:spcAft>
              <a:buSzPts val="2000"/>
              <a:buChar char="•"/>
            </a:pPr>
            <a:r>
              <a:rPr lang="en-US"/>
              <a:t>Eric Hall</a:t>
            </a:r>
            <a:endParaRPr/>
          </a:p>
          <a:p>
            <a:pPr indent="-355600" lvl="0" marL="457200" rtl="0" algn="l">
              <a:spcBef>
                <a:spcPts val="0"/>
              </a:spcBef>
              <a:spcAft>
                <a:spcPts val="0"/>
              </a:spcAft>
              <a:buSzPts val="2000"/>
              <a:buChar char="•"/>
            </a:pPr>
            <a:r>
              <a:rPr lang="en-US"/>
              <a:t>Shirlee Wing</a:t>
            </a:r>
            <a:endParaRPr/>
          </a:p>
          <a:p>
            <a:pPr indent="-355600" lvl="0" marL="457200" rtl="0" algn="l">
              <a:spcBef>
                <a:spcPts val="0"/>
              </a:spcBef>
              <a:spcAft>
                <a:spcPts val="0"/>
              </a:spcAft>
              <a:buSzPts val="2000"/>
              <a:buChar char="•"/>
            </a:pPr>
            <a:r>
              <a:rPr lang="en-US"/>
              <a:t>Todd Rock</a:t>
            </a:r>
            <a:endParaRPr/>
          </a:p>
          <a:p>
            <a:pPr indent="-355600" lvl="0" marL="457200" rtl="0" algn="l">
              <a:spcBef>
                <a:spcPts val="0"/>
              </a:spcBef>
              <a:spcAft>
                <a:spcPts val="0"/>
              </a:spcAft>
              <a:buSzPts val="2000"/>
              <a:buChar char="•"/>
            </a:pPr>
            <a:r>
              <a:rPr lang="en-US"/>
              <a:t>Retha Powell</a:t>
            </a:r>
            <a:endParaRPr/>
          </a:p>
          <a:p>
            <a:pPr indent="-355600" lvl="0" marL="457200" rtl="0" algn="l">
              <a:spcBef>
                <a:spcPts val="0"/>
              </a:spcBef>
              <a:spcAft>
                <a:spcPts val="0"/>
              </a:spcAft>
              <a:buSzPts val="2000"/>
              <a:buChar char="•"/>
            </a:pPr>
            <a:r>
              <a:rPr lang="en-US"/>
              <a:t>Jamie Chapman</a:t>
            </a:r>
            <a:endParaRPr/>
          </a:p>
          <a:p>
            <a:pPr indent="-355600" lvl="0" marL="457200" rtl="0" algn="l">
              <a:spcBef>
                <a:spcPts val="0"/>
              </a:spcBef>
              <a:spcAft>
                <a:spcPts val="0"/>
              </a:spcAft>
              <a:buSzPts val="2000"/>
              <a:buChar char="•"/>
            </a:pPr>
            <a:r>
              <a:rPr lang="en-US"/>
              <a:t>Mary Didion</a:t>
            </a:r>
            <a:endParaRPr/>
          </a:p>
          <a:p>
            <a:pPr indent="-355600" lvl="0" marL="457200" rtl="0" algn="l">
              <a:spcBef>
                <a:spcPts val="0"/>
              </a:spcBef>
              <a:spcAft>
                <a:spcPts val="0"/>
              </a:spcAft>
              <a:buSzPts val="2000"/>
              <a:buChar char="•"/>
            </a:pPr>
            <a:r>
              <a:rPr lang="en-US"/>
              <a:t>Samantha Fordham</a:t>
            </a:r>
            <a:endParaRPr/>
          </a:p>
          <a:p>
            <a:pPr indent="-355600" lvl="0" marL="457200" rtl="0" algn="l">
              <a:spcBef>
                <a:spcPts val="0"/>
              </a:spcBef>
              <a:spcAft>
                <a:spcPts val="0"/>
              </a:spcAft>
              <a:buSzPts val="2000"/>
              <a:buChar char="•"/>
            </a:pPr>
            <a:r>
              <a:rPr lang="en-US"/>
              <a:t>Aunya Johnson</a:t>
            </a:r>
            <a:endParaRPr/>
          </a:p>
          <a:p>
            <a:pPr indent="0" lvl="0" marL="457200" rtl="0" algn="l">
              <a:spcBef>
                <a:spcPts val="0"/>
              </a:spcBef>
              <a:spcAft>
                <a:spcPts val="0"/>
              </a:spcAft>
              <a:buNone/>
            </a:pPr>
            <a:r>
              <a:t/>
            </a:r>
            <a:endParaRPr/>
          </a:p>
        </p:txBody>
      </p:sp>
      <p:sp>
        <p:nvSpPr>
          <p:cNvPr id="103" name="Google Shape;103;g2a0e7db27fc_0_5"/>
          <p:cNvSpPr txBox="1"/>
          <p:nvPr>
            <p:ph idx="3" type="body"/>
          </p:nvPr>
        </p:nvSpPr>
        <p:spPr>
          <a:xfrm>
            <a:off x="6177725" y="1237375"/>
            <a:ext cx="4565700" cy="5096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355600" lvl="0" marL="457200" rtl="0" algn="l">
              <a:spcBef>
                <a:spcPts val="0"/>
              </a:spcBef>
              <a:spcAft>
                <a:spcPts val="0"/>
              </a:spcAft>
              <a:buSzPts val="2000"/>
              <a:buChar char="•"/>
            </a:pPr>
            <a:r>
              <a:rPr lang="en-US"/>
              <a:t>Tomeka Jones</a:t>
            </a:r>
            <a:endParaRPr/>
          </a:p>
          <a:p>
            <a:pPr indent="-355600" lvl="0" marL="457200" rtl="0" algn="l">
              <a:spcBef>
                <a:spcPts val="0"/>
              </a:spcBef>
              <a:spcAft>
                <a:spcPts val="0"/>
              </a:spcAft>
              <a:buSzPts val="2000"/>
              <a:buChar char="•"/>
            </a:pPr>
            <a:r>
              <a:rPr lang="en-US"/>
              <a:t>Vera Guarino</a:t>
            </a:r>
            <a:endParaRPr/>
          </a:p>
          <a:p>
            <a:pPr indent="-355600" lvl="0" marL="457200" rtl="0" algn="l">
              <a:spcBef>
                <a:spcPts val="0"/>
              </a:spcBef>
              <a:spcAft>
                <a:spcPts val="0"/>
              </a:spcAft>
              <a:buSzPts val="2000"/>
              <a:buChar char="•"/>
            </a:pPr>
            <a:r>
              <a:rPr lang="en-US"/>
              <a:t>Pascual Meletiche</a:t>
            </a:r>
            <a:endParaRPr/>
          </a:p>
          <a:p>
            <a:pPr indent="-355600" lvl="0" marL="457200" rtl="0" algn="l">
              <a:spcBef>
                <a:spcPts val="0"/>
              </a:spcBef>
              <a:spcAft>
                <a:spcPts val="0"/>
              </a:spcAft>
              <a:buSzPts val="2000"/>
              <a:buChar char="•"/>
            </a:pPr>
            <a:r>
              <a:rPr lang="en-US"/>
              <a:t>Philip Corker</a:t>
            </a:r>
            <a:endParaRPr/>
          </a:p>
          <a:p>
            <a:pPr indent="-355600" lvl="0" marL="457200" rtl="0" algn="l">
              <a:spcBef>
                <a:spcPts val="0"/>
              </a:spcBef>
              <a:spcAft>
                <a:spcPts val="0"/>
              </a:spcAft>
              <a:buSzPts val="2000"/>
              <a:buChar char="•"/>
            </a:pPr>
            <a:r>
              <a:rPr lang="en-US"/>
              <a:t>Angela Davis</a:t>
            </a:r>
            <a:endParaRPr/>
          </a:p>
          <a:p>
            <a:pPr indent="-355600" lvl="0" marL="457200" rtl="0" algn="l">
              <a:spcBef>
                <a:spcPts val="0"/>
              </a:spcBef>
              <a:spcAft>
                <a:spcPts val="0"/>
              </a:spcAft>
              <a:buSzPts val="2000"/>
              <a:buChar char="•"/>
            </a:pPr>
            <a:r>
              <a:rPr lang="en-US"/>
              <a:t>Christopher Riddle</a:t>
            </a:r>
            <a:endParaRPr/>
          </a:p>
          <a:p>
            <a:pPr indent="-355600" lvl="0" marL="457200" rtl="0" algn="l">
              <a:spcBef>
                <a:spcPts val="0"/>
              </a:spcBef>
              <a:spcAft>
                <a:spcPts val="0"/>
              </a:spcAft>
              <a:buSzPts val="2000"/>
              <a:buChar char="•"/>
            </a:pPr>
            <a:r>
              <a:rPr lang="en-US"/>
              <a:t>Paula Esper</a:t>
            </a:r>
            <a:endParaRPr/>
          </a:p>
          <a:p>
            <a:pPr indent="-355600" lvl="0" marL="457200" rtl="0" algn="l">
              <a:spcBef>
                <a:spcPts val="0"/>
              </a:spcBef>
              <a:spcAft>
                <a:spcPts val="0"/>
              </a:spcAft>
              <a:buSzPts val="2000"/>
              <a:buChar char="•"/>
            </a:pPr>
            <a:r>
              <a:rPr lang="en-US"/>
              <a:t>Janet Costa</a:t>
            </a:r>
            <a:endParaRPr/>
          </a:p>
          <a:p>
            <a:pPr indent="-355600" lvl="0" marL="457200" rtl="0" algn="l">
              <a:spcBef>
                <a:spcPts val="0"/>
              </a:spcBef>
              <a:spcAft>
                <a:spcPts val="0"/>
              </a:spcAft>
              <a:buSzPts val="2000"/>
              <a:buChar char="•"/>
            </a:pPr>
            <a:r>
              <a:rPr lang="en-US" sz="1900"/>
              <a:t>Patricia Hawkins</a:t>
            </a:r>
            <a:endParaRPr sz="1900"/>
          </a:p>
          <a:p>
            <a:pPr indent="-355600" lvl="0" marL="457200" rtl="0" algn="l">
              <a:spcBef>
                <a:spcPts val="0"/>
              </a:spcBef>
              <a:spcAft>
                <a:spcPts val="0"/>
              </a:spcAft>
              <a:buSzPts val="2000"/>
              <a:buChar char="•"/>
            </a:pPr>
            <a:r>
              <a:rPr lang="en-US"/>
              <a:t>P</a:t>
            </a:r>
            <a:r>
              <a:rPr lang="en-US" sz="1900"/>
              <a:t>aula Fortenberry</a:t>
            </a:r>
            <a:endParaRPr sz="1900"/>
          </a:p>
          <a:p>
            <a:pPr indent="-349250" lvl="0" marL="457200" rtl="0" algn="l">
              <a:spcBef>
                <a:spcPts val="0"/>
              </a:spcBef>
              <a:spcAft>
                <a:spcPts val="0"/>
              </a:spcAft>
              <a:buSzPts val="1900"/>
              <a:buChar char="•"/>
            </a:pPr>
            <a:r>
              <a:rPr lang="en-US" sz="1900"/>
              <a:t>Tasha Augustin</a:t>
            </a:r>
            <a:endParaRPr sz="1900"/>
          </a:p>
          <a:p>
            <a:pPr indent="-349250" lvl="0" marL="457200" rtl="0" algn="l">
              <a:spcBef>
                <a:spcPts val="0"/>
              </a:spcBef>
              <a:spcAft>
                <a:spcPts val="0"/>
              </a:spcAft>
              <a:buSzPts val="1900"/>
              <a:buChar char="•"/>
            </a:pPr>
            <a:r>
              <a:rPr lang="en-US" sz="1900"/>
              <a:t>Mark Hammond</a:t>
            </a:r>
            <a:endParaRPr sz="1900"/>
          </a:p>
          <a:p>
            <a:pPr indent="-349250" lvl="0" marL="457200" rtl="0" algn="l">
              <a:spcBef>
                <a:spcPts val="0"/>
              </a:spcBef>
              <a:spcAft>
                <a:spcPts val="0"/>
              </a:spcAft>
              <a:buSzPts val="1900"/>
              <a:buChar char="•"/>
            </a:pPr>
            <a:r>
              <a:rPr lang="en-US" sz="1900"/>
              <a:t>Christopher Wright</a:t>
            </a:r>
            <a:endParaRPr sz="1900"/>
          </a:p>
          <a:p>
            <a:pPr indent="-349250" lvl="0" marL="457200" rtl="0" algn="l">
              <a:spcBef>
                <a:spcPts val="0"/>
              </a:spcBef>
              <a:spcAft>
                <a:spcPts val="0"/>
              </a:spcAft>
              <a:buSzPts val="1900"/>
              <a:buChar char="•"/>
            </a:pPr>
            <a:r>
              <a:rPr lang="en-US" sz="1900"/>
              <a:t>Mary Martin</a:t>
            </a:r>
            <a:endParaRPr sz="1900"/>
          </a:p>
          <a:p>
            <a:pPr indent="-349250" lvl="0" marL="457200" rtl="0" algn="l">
              <a:spcBef>
                <a:spcPts val="0"/>
              </a:spcBef>
              <a:spcAft>
                <a:spcPts val="0"/>
              </a:spcAft>
              <a:buSzPts val="1900"/>
              <a:buChar char="•"/>
            </a:pPr>
            <a:r>
              <a:rPr lang="en-US" sz="1900"/>
              <a:t>Elizabeth Carter</a:t>
            </a:r>
            <a:endParaRPr sz="1900"/>
          </a:p>
          <a:p>
            <a:pPr indent="0" lvl="0" marL="457200" rtl="0" algn="l">
              <a:spcBef>
                <a:spcPts val="0"/>
              </a:spcBef>
              <a:spcAft>
                <a:spcPts val="0"/>
              </a:spcAft>
              <a:buNone/>
            </a:pPr>
            <a:r>
              <a:t/>
            </a:r>
            <a:endParaRPr sz="1900"/>
          </a:p>
        </p:txBody>
      </p:sp>
      <p:pic>
        <p:nvPicPr>
          <p:cNvPr id="104" name="Google Shape;104;g2a0e7db27fc_0_5"/>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5"/>
          <p:cNvPicPr preferRelativeResize="0"/>
          <p:nvPr/>
        </p:nvPicPr>
        <p:blipFill rotWithShape="1">
          <a:blip r:embed="rId3">
            <a:alphaModFix/>
          </a:blip>
          <a:srcRect b="-5506" l="0" r="0" t="-5506"/>
          <a:stretch/>
        </p:blipFill>
        <p:spPr>
          <a:xfrm>
            <a:off x="5450750" y="1412663"/>
            <a:ext cx="5501849" cy="5066124"/>
          </a:xfrm>
          <a:prstGeom prst="rect">
            <a:avLst/>
          </a:prstGeom>
          <a:noFill/>
          <a:ln>
            <a:noFill/>
          </a:ln>
        </p:spPr>
      </p:pic>
      <p:sp>
        <p:nvSpPr>
          <p:cNvPr id="110" name="Google Shape;110;p5"/>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t>IPRO ESRD Network Program</a:t>
            </a:r>
            <a:endParaRPr/>
          </a:p>
        </p:txBody>
      </p:sp>
      <p:sp>
        <p:nvSpPr>
          <p:cNvPr id="111" name="Google Shape;111;p5"/>
          <p:cNvSpPr txBox="1"/>
          <p:nvPr>
            <p:ph idx="3" type="body"/>
          </p:nvPr>
        </p:nvSpPr>
        <p:spPr>
          <a:xfrm>
            <a:off x="918529" y="1286332"/>
            <a:ext cx="7486169" cy="3927899"/>
          </a:xfrm>
          <a:prstGeom prst="rect">
            <a:avLst/>
          </a:prstGeom>
          <a:noFill/>
          <a:ln>
            <a:noFill/>
          </a:ln>
        </p:spPr>
        <p:txBody>
          <a:bodyPr anchorCtr="0" anchor="t" bIns="45700" lIns="91425" spcFirstLastPara="1" rIns="91425" wrap="square" tIns="45700">
            <a:noAutofit/>
          </a:bodyPr>
          <a:lstStyle/>
          <a:p>
            <a:pPr indent="-342900" lvl="0" marL="444500" rtl="0" algn="l">
              <a:lnSpc>
                <a:spcPct val="100000"/>
              </a:lnSpc>
              <a:spcBef>
                <a:spcPts val="0"/>
              </a:spcBef>
              <a:spcAft>
                <a:spcPts val="0"/>
              </a:spcAft>
              <a:buSzPts val="2400"/>
              <a:buChar char="•"/>
            </a:pPr>
            <a:r>
              <a:rPr b="0" i="0" lang="en-US" sz="2400" u="none" cap="none" strike="noStrike">
                <a:solidFill>
                  <a:srgbClr val="000000"/>
                </a:solidFill>
                <a:latin typeface="Calibri"/>
                <a:ea typeface="Calibri"/>
                <a:cs typeface="Calibri"/>
                <a:sym typeface="Calibri"/>
              </a:rPr>
              <a:t>The IPRO </a:t>
            </a:r>
            <a:r>
              <a:rPr lang="en-US" sz="2400">
                <a:solidFill>
                  <a:schemeClr val="dk1"/>
                </a:solidFill>
                <a:latin typeface="Calibri"/>
                <a:ea typeface="Calibri"/>
                <a:cs typeface="Calibri"/>
                <a:sym typeface="Calibri"/>
              </a:rPr>
              <a:t>End-Stage Renal Disease Network Program</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includes four ESRD</a:t>
            </a:r>
            <a:r>
              <a:rPr b="0" i="0" lang="en-US" sz="2400" u="none" cap="none" strike="noStrike">
                <a:solidFill>
                  <a:srgbClr val="000000"/>
                </a:solidFill>
                <a:latin typeface="Calibri"/>
                <a:ea typeface="Calibri"/>
                <a:cs typeface="Calibri"/>
                <a:sym typeface="Calibri"/>
              </a:rPr>
              <a:t> Networks:</a:t>
            </a:r>
            <a:endParaRPr/>
          </a:p>
          <a:p>
            <a:pPr indent="-355600" lvl="1" marL="914400" marR="0" rtl="0" algn="l">
              <a:lnSpc>
                <a:spcPct val="100000"/>
              </a:lnSpc>
              <a:spcBef>
                <a:spcPts val="0"/>
              </a:spcBef>
              <a:spcAft>
                <a:spcPts val="0"/>
              </a:spcAft>
              <a:buClr>
                <a:srgbClr val="000000"/>
              </a:buClr>
              <a:buSzPts val="2000"/>
              <a:buFont typeface="Arial"/>
              <a:buChar char="○"/>
            </a:pPr>
            <a:r>
              <a:rPr b="0" i="0" lang="en-US" sz="2400" u="none" cap="none" strike="noStrike">
                <a:solidFill>
                  <a:srgbClr val="000000"/>
                </a:solidFill>
                <a:latin typeface="Calibri"/>
                <a:ea typeface="Calibri"/>
                <a:cs typeface="Calibri"/>
                <a:sym typeface="Calibri"/>
              </a:rPr>
              <a:t>Network 1: </a:t>
            </a:r>
            <a:r>
              <a:rPr lang="en-US" sz="2400">
                <a:latin typeface="Calibri"/>
                <a:ea typeface="Calibri"/>
                <a:cs typeface="Calibri"/>
                <a:sym typeface="Calibri"/>
              </a:rPr>
              <a:t>ESRD Network of New England</a:t>
            </a:r>
            <a:endParaRPr b="0" i="0" sz="24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Arial"/>
              <a:buChar char="○"/>
            </a:pPr>
            <a:r>
              <a:rPr b="0" i="0" lang="en-US" sz="2400" u="none" cap="none" strike="noStrike">
                <a:solidFill>
                  <a:srgbClr val="000000"/>
                </a:solidFill>
                <a:latin typeface="Calibri"/>
                <a:ea typeface="Calibri"/>
                <a:cs typeface="Calibri"/>
                <a:sym typeface="Calibri"/>
              </a:rPr>
              <a:t>Network 2: </a:t>
            </a:r>
            <a:r>
              <a:rPr lang="en-US" sz="2400">
                <a:solidFill>
                  <a:schemeClr val="dk1"/>
                </a:solidFill>
                <a:latin typeface="Calibri"/>
                <a:ea typeface="Calibri"/>
                <a:cs typeface="Calibri"/>
                <a:sym typeface="Calibri"/>
              </a:rPr>
              <a:t>ESRD Network of New York</a:t>
            </a:r>
            <a:endParaRPr sz="2400">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Arial"/>
              <a:buChar char="○"/>
            </a:pPr>
            <a:r>
              <a:rPr b="0" i="0" lang="en-US" sz="2400" u="none" cap="none" strike="noStrike">
                <a:solidFill>
                  <a:srgbClr val="000000"/>
                </a:solidFill>
                <a:latin typeface="Calibri"/>
                <a:ea typeface="Calibri"/>
                <a:cs typeface="Calibri"/>
                <a:sym typeface="Calibri"/>
              </a:rPr>
              <a:t>Network 6: </a:t>
            </a:r>
            <a:r>
              <a:rPr lang="en-US" sz="2400">
                <a:solidFill>
                  <a:schemeClr val="dk1"/>
                </a:solidFill>
                <a:latin typeface="Calibri"/>
                <a:ea typeface="Calibri"/>
                <a:cs typeface="Calibri"/>
                <a:sym typeface="Calibri"/>
              </a:rPr>
              <a:t>ESRD Network of the South Atlantic</a:t>
            </a:r>
            <a:endParaRPr b="0" i="0" sz="2400" u="none" cap="none" strike="noStrike">
              <a:solidFill>
                <a:srgbClr val="000000"/>
              </a:solidFill>
              <a:latin typeface="Calibri"/>
              <a:ea typeface="Calibri"/>
              <a:cs typeface="Calibri"/>
              <a:sym typeface="Calibri"/>
            </a:endParaRPr>
          </a:p>
          <a:p>
            <a:pPr indent="-355600" lvl="1" marL="914400" marR="0" rtl="0" algn="l">
              <a:lnSpc>
                <a:spcPct val="100000"/>
              </a:lnSpc>
              <a:spcBef>
                <a:spcPts val="0"/>
              </a:spcBef>
              <a:spcAft>
                <a:spcPts val="0"/>
              </a:spcAft>
              <a:buClr>
                <a:srgbClr val="000000"/>
              </a:buClr>
              <a:buSzPts val="2000"/>
              <a:buFont typeface="Arial"/>
              <a:buChar char="○"/>
            </a:pPr>
            <a:r>
              <a:rPr b="0" i="0" lang="en-US" sz="2400" u="none" cap="none" strike="noStrike">
                <a:solidFill>
                  <a:srgbClr val="000000"/>
                </a:solidFill>
                <a:latin typeface="Calibri"/>
                <a:ea typeface="Calibri"/>
                <a:cs typeface="Calibri"/>
                <a:sym typeface="Calibri"/>
              </a:rPr>
              <a:t>Network 9: </a:t>
            </a:r>
            <a:r>
              <a:rPr lang="en-US" sz="2400">
                <a:solidFill>
                  <a:schemeClr val="dk1"/>
                </a:solidFill>
                <a:latin typeface="Calibri"/>
                <a:ea typeface="Calibri"/>
                <a:cs typeface="Calibri"/>
                <a:sym typeface="Calibri"/>
              </a:rPr>
              <a:t>ESRD Network of the Ohio River Valley</a:t>
            </a:r>
            <a:endParaRPr b="0" i="0" sz="2400" u="none" cap="none" strike="noStrike">
              <a:solidFill>
                <a:srgbClr val="000000"/>
              </a:solidFill>
              <a:latin typeface="Calibri"/>
              <a:ea typeface="Calibri"/>
              <a:cs typeface="Calibri"/>
              <a:sym typeface="Calibri"/>
            </a:endParaRPr>
          </a:p>
          <a:p>
            <a:pPr indent="0" lvl="0" marL="457200" rtl="0" algn="l">
              <a:lnSpc>
                <a:spcPct val="100000"/>
              </a:lnSpc>
              <a:spcBef>
                <a:spcPts val="0"/>
              </a:spcBef>
              <a:spcAft>
                <a:spcPts val="0"/>
              </a:spcAft>
              <a:buSzPts val="2900"/>
              <a:buNone/>
            </a:pPr>
            <a:r>
              <a:t/>
            </a:r>
            <a:endParaRPr sz="2400">
              <a:solidFill>
                <a:schemeClr val="dk1"/>
              </a:solidFill>
              <a:latin typeface="Calibri"/>
              <a:ea typeface="Calibri"/>
              <a:cs typeface="Calibri"/>
              <a:sym typeface="Calibri"/>
            </a:endParaRPr>
          </a:p>
          <a:p>
            <a:pPr indent="-355600" lvl="0" marL="457200" rtl="0" algn="l">
              <a:lnSpc>
                <a:spcPct val="10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mission of the IPRO End-Stage Renal Disease Network Program is to promote healthcare for all ESRD patients that is safe, efficient,patient-centered, timely, and equitable.</a:t>
            </a:r>
            <a:endParaRPr sz="2400">
              <a:latin typeface="Calibri"/>
              <a:ea typeface="Calibri"/>
              <a:cs typeface="Calibri"/>
              <a:sym typeface="Calibri"/>
            </a:endParaRPr>
          </a:p>
        </p:txBody>
      </p:sp>
      <p:pic>
        <p:nvPicPr>
          <p:cNvPr id="112" name="Google Shape;112;p5"/>
          <p:cNvPicPr preferRelativeResize="0"/>
          <p:nvPr/>
        </p:nvPicPr>
        <p:blipFill rotWithShape="1">
          <a:blip r:embed="rId4">
            <a:alphaModFix/>
          </a:blip>
          <a:srcRect b="0" l="0" r="0" t="0"/>
          <a:stretch/>
        </p:blipFill>
        <p:spPr>
          <a:xfrm>
            <a:off x="10836375" y="164256"/>
            <a:ext cx="1056881" cy="13715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6"/>
          <p:cNvSpPr txBox="1"/>
          <p:nvPr>
            <p:ph type="title"/>
          </p:nvPr>
        </p:nvSpPr>
        <p:spPr>
          <a:xfrm>
            <a:off x="918529" y="241219"/>
            <a:ext cx="9694892" cy="60883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Network Check-In</a:t>
            </a:r>
            <a:endParaRPr/>
          </a:p>
        </p:txBody>
      </p:sp>
      <p:sp>
        <p:nvSpPr>
          <p:cNvPr id="118" name="Google Shape;118;p6"/>
          <p:cNvSpPr txBox="1"/>
          <p:nvPr>
            <p:ph idx="1" type="body"/>
          </p:nvPr>
        </p:nvSpPr>
        <p:spPr>
          <a:xfrm>
            <a:off x="918530" y="677497"/>
            <a:ext cx="9694892" cy="4460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Polling Question</a:t>
            </a:r>
            <a:endParaRPr/>
          </a:p>
        </p:txBody>
      </p:sp>
      <p:sp>
        <p:nvSpPr>
          <p:cNvPr id="119" name="Google Shape;119;p6"/>
          <p:cNvSpPr txBox="1"/>
          <p:nvPr>
            <p:ph idx="3" type="body"/>
          </p:nvPr>
        </p:nvSpPr>
        <p:spPr>
          <a:xfrm>
            <a:off x="918528" y="1286332"/>
            <a:ext cx="10521199" cy="3927899"/>
          </a:xfrm>
          <a:prstGeom prst="rect">
            <a:avLst/>
          </a:prstGeom>
          <a:noFill/>
          <a:ln>
            <a:noFill/>
          </a:ln>
        </p:spPr>
        <p:txBody>
          <a:bodyPr anchorCtr="0" anchor="t" bIns="45700" lIns="91425" spcFirstLastPara="1" rIns="91425" wrap="square" tIns="45700">
            <a:noAutofit/>
          </a:bodyPr>
          <a:lstStyle/>
          <a:p>
            <a:pPr indent="0" lvl="0" marL="44450" rtl="0" algn="l">
              <a:lnSpc>
                <a:spcPct val="100000"/>
              </a:lnSpc>
              <a:spcBef>
                <a:spcPts val="0"/>
              </a:spcBef>
              <a:spcAft>
                <a:spcPts val="0"/>
              </a:spcAft>
              <a:buSzPts val="2900"/>
              <a:buNone/>
            </a:pPr>
            <a:r>
              <a:rPr b="1" lang="en-US" sz="2400">
                <a:latin typeface="Calibri"/>
                <a:ea typeface="Calibri"/>
                <a:cs typeface="Calibri"/>
                <a:sym typeface="Calibri"/>
              </a:rPr>
              <a:t>Which Network are you from?</a:t>
            </a:r>
            <a:endParaRPr b="1" sz="2400">
              <a:latin typeface="Calibri"/>
              <a:ea typeface="Calibri"/>
              <a:cs typeface="Calibri"/>
              <a:sym typeface="Calibri"/>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Network 1 (Connecticut, Massachusetts, Maine, New Hampshire, Rhode Island, Vermont)</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Network 2 (New York)</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Network 6 (North Carolina, South Carolina, Georgia)</a:t>
            </a:r>
            <a:endParaRPr/>
          </a:p>
          <a:p>
            <a:pPr indent="-412750" lvl="0" marL="457200" rtl="0" algn="l">
              <a:lnSpc>
                <a:spcPct val="100000"/>
              </a:lnSpc>
              <a:spcBef>
                <a:spcPts val="0"/>
              </a:spcBef>
              <a:spcAft>
                <a:spcPts val="0"/>
              </a:spcAft>
              <a:buSzPts val="2900"/>
              <a:buChar char="•"/>
            </a:pPr>
            <a:r>
              <a:rPr lang="en-US" sz="2400">
                <a:latin typeface="Calibri"/>
                <a:ea typeface="Calibri"/>
                <a:cs typeface="Calibri"/>
                <a:sym typeface="Calibri"/>
              </a:rPr>
              <a:t>Network 9 (Indiana, Kentucky, Ohio)</a:t>
            </a:r>
            <a:endParaRPr/>
          </a:p>
        </p:txBody>
      </p:sp>
      <p:pic>
        <p:nvPicPr>
          <p:cNvPr id="120" name="Google Shape;120;p6"/>
          <p:cNvPicPr preferRelativeResize="0"/>
          <p:nvPr/>
        </p:nvPicPr>
        <p:blipFill rotWithShape="1">
          <a:blip r:embed="rId3">
            <a:alphaModFix/>
          </a:blip>
          <a:srcRect b="0" l="0" r="0" t="0"/>
          <a:stretch/>
        </p:blipFill>
        <p:spPr>
          <a:xfrm>
            <a:off x="10836375" y="164256"/>
            <a:ext cx="1056881" cy="1371596"/>
          </a:xfrm>
          <a:prstGeom prst="rect">
            <a:avLst/>
          </a:prstGeom>
          <a:noFill/>
          <a:ln>
            <a:noFill/>
          </a:ln>
        </p:spPr>
      </p:pic>
      <p:pic>
        <p:nvPicPr>
          <p:cNvPr id="121" name="Google Shape;121;p6"/>
          <p:cNvPicPr preferRelativeResize="0"/>
          <p:nvPr/>
        </p:nvPicPr>
        <p:blipFill rotWithShape="1">
          <a:blip r:embed="rId4">
            <a:alphaModFix/>
          </a:blip>
          <a:srcRect b="0" l="0" r="0" t="0"/>
          <a:stretch/>
        </p:blipFill>
        <p:spPr>
          <a:xfrm>
            <a:off x="3662425" y="3754700"/>
            <a:ext cx="4867150" cy="2743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a3a84de191_1_0"/>
          <p:cNvSpPr txBox="1"/>
          <p:nvPr>
            <p:ph type="title"/>
          </p:nvPr>
        </p:nvSpPr>
        <p:spPr>
          <a:xfrm>
            <a:off x="918529" y="241219"/>
            <a:ext cx="9694800" cy="6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4099"/>
              <a:buNone/>
            </a:pPr>
            <a:r>
              <a:rPr lang="en-US" sz="3200"/>
              <a:t>The Network’s Role</a:t>
            </a:r>
            <a:endParaRPr/>
          </a:p>
        </p:txBody>
      </p:sp>
      <p:sp>
        <p:nvSpPr>
          <p:cNvPr id="127" name="Google Shape;127;g2a3a84de191_1_0"/>
          <p:cNvSpPr txBox="1"/>
          <p:nvPr>
            <p:ph idx="1" type="body"/>
          </p:nvPr>
        </p:nvSpPr>
        <p:spPr>
          <a:xfrm>
            <a:off x="918530" y="677497"/>
            <a:ext cx="9694800" cy="44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What the Network’s staff CAN and CANNOT do</a:t>
            </a:r>
            <a:endParaRPr/>
          </a:p>
        </p:txBody>
      </p:sp>
      <p:sp>
        <p:nvSpPr>
          <p:cNvPr id="128" name="Google Shape;128;g2a3a84de191_1_0"/>
          <p:cNvSpPr txBox="1"/>
          <p:nvPr>
            <p:ph idx="3" type="body"/>
          </p:nvPr>
        </p:nvSpPr>
        <p:spPr>
          <a:xfrm>
            <a:off x="918525" y="1286325"/>
            <a:ext cx="10974600" cy="526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1700"/>
              <a:t>Network staff CAN…														</a:t>
            </a:r>
            <a:endParaRPr b="1" sz="1700"/>
          </a:p>
          <a:p>
            <a:pPr indent="-336550" lvl="0" marL="457200" rtl="0" algn="l">
              <a:lnSpc>
                <a:spcPct val="100000"/>
              </a:lnSpc>
              <a:spcBef>
                <a:spcPts val="0"/>
              </a:spcBef>
              <a:spcAft>
                <a:spcPts val="0"/>
              </a:spcAft>
              <a:buSzPts val="1700"/>
              <a:buChar char="•"/>
            </a:pPr>
            <a:r>
              <a:rPr lang="en-US" sz="1700"/>
              <a:t>Advocate for patients’ rights, depending on the situation.</a:t>
            </a:r>
            <a:endParaRPr sz="1700"/>
          </a:p>
          <a:p>
            <a:pPr indent="-336550" lvl="0" marL="457200" rtl="0" algn="l">
              <a:lnSpc>
                <a:spcPct val="100000"/>
              </a:lnSpc>
              <a:spcBef>
                <a:spcPts val="0"/>
              </a:spcBef>
              <a:spcAft>
                <a:spcPts val="0"/>
              </a:spcAft>
              <a:buSzPts val="1700"/>
              <a:buChar char="•"/>
            </a:pPr>
            <a:r>
              <a:rPr lang="en-US" sz="1700"/>
              <a:t>Provide information and educational resources.</a:t>
            </a:r>
            <a:endParaRPr sz="1700"/>
          </a:p>
          <a:p>
            <a:pPr indent="-336550" lvl="0" marL="457200" rtl="0" algn="l">
              <a:lnSpc>
                <a:spcPct val="100000"/>
              </a:lnSpc>
              <a:spcBef>
                <a:spcPts val="0"/>
              </a:spcBef>
              <a:spcAft>
                <a:spcPts val="0"/>
              </a:spcAft>
              <a:buSzPts val="1700"/>
              <a:buChar char="•"/>
            </a:pPr>
            <a:r>
              <a:rPr lang="en-US" sz="1700"/>
              <a:t>Investigate concerns about issues related to quality of care.</a:t>
            </a:r>
            <a:endParaRPr sz="1700"/>
          </a:p>
          <a:p>
            <a:pPr indent="-336550" lvl="0" marL="457200" rtl="0" algn="l">
              <a:lnSpc>
                <a:spcPct val="100000"/>
              </a:lnSpc>
              <a:spcBef>
                <a:spcPts val="0"/>
              </a:spcBef>
              <a:spcAft>
                <a:spcPts val="0"/>
              </a:spcAft>
              <a:buSzPts val="1700"/>
              <a:buChar char="•"/>
            </a:pPr>
            <a:r>
              <a:rPr lang="en-US" sz="1700"/>
              <a:t>Help patients understand their rights and help them navigate </a:t>
            </a:r>
            <a:endParaRPr sz="1700"/>
          </a:p>
          <a:p>
            <a:pPr indent="457200" lvl="0" marL="0" rtl="0" algn="l">
              <a:lnSpc>
                <a:spcPct val="100000"/>
              </a:lnSpc>
              <a:spcBef>
                <a:spcPts val="0"/>
              </a:spcBef>
              <a:spcAft>
                <a:spcPts val="0"/>
              </a:spcAft>
              <a:buNone/>
            </a:pPr>
            <a:r>
              <a:rPr lang="en-US" sz="1700"/>
              <a:t>the ESRD care delivery system.</a:t>
            </a:r>
            <a:endParaRPr sz="1700"/>
          </a:p>
          <a:p>
            <a:pPr indent="0" lvl="0" marL="0" rtl="0" algn="l">
              <a:lnSpc>
                <a:spcPct val="100000"/>
              </a:lnSpc>
              <a:spcBef>
                <a:spcPts val="0"/>
              </a:spcBef>
              <a:spcAft>
                <a:spcPts val="0"/>
              </a:spcAft>
              <a:buNone/>
            </a:pPr>
            <a:r>
              <a:t/>
            </a:r>
            <a:endParaRPr sz="1700"/>
          </a:p>
          <a:p>
            <a:pPr indent="0" lvl="0" marL="0" rtl="0" algn="l">
              <a:lnSpc>
                <a:spcPct val="100000"/>
              </a:lnSpc>
              <a:spcBef>
                <a:spcPts val="0"/>
              </a:spcBef>
              <a:spcAft>
                <a:spcPts val="0"/>
              </a:spcAft>
              <a:buNone/>
            </a:pPr>
            <a:r>
              <a:rPr b="1" lang="en-US" sz="1700"/>
              <a:t>Network staff CANNOT...</a:t>
            </a:r>
            <a:endParaRPr b="1" sz="1700"/>
          </a:p>
          <a:p>
            <a:pPr indent="-336550" lvl="0" marL="457200" rtl="0" algn="l">
              <a:lnSpc>
                <a:spcPct val="100000"/>
              </a:lnSpc>
              <a:spcBef>
                <a:spcPts val="0"/>
              </a:spcBef>
              <a:spcAft>
                <a:spcPts val="0"/>
              </a:spcAft>
              <a:buSzPts val="1700"/>
              <a:buChar char="•"/>
            </a:pPr>
            <a:r>
              <a:rPr lang="en-US" sz="1700"/>
              <a:t>Force a facility to accept a patient.</a:t>
            </a:r>
            <a:endParaRPr sz="1700"/>
          </a:p>
          <a:p>
            <a:pPr indent="-336550" lvl="0" marL="457200" rtl="0" algn="l">
              <a:lnSpc>
                <a:spcPct val="100000"/>
              </a:lnSpc>
              <a:spcBef>
                <a:spcPts val="0"/>
              </a:spcBef>
              <a:spcAft>
                <a:spcPts val="0"/>
              </a:spcAft>
              <a:buSzPts val="1700"/>
              <a:buChar char="•"/>
            </a:pPr>
            <a:r>
              <a:rPr lang="en-US" sz="1700"/>
              <a:t>Close a dialysis facility.</a:t>
            </a:r>
            <a:endParaRPr sz="1700"/>
          </a:p>
          <a:p>
            <a:pPr indent="-336550" lvl="0" marL="457200" rtl="0" algn="l">
              <a:lnSpc>
                <a:spcPct val="100000"/>
              </a:lnSpc>
              <a:spcBef>
                <a:spcPts val="0"/>
              </a:spcBef>
              <a:spcAft>
                <a:spcPts val="0"/>
              </a:spcAft>
              <a:buSzPts val="1700"/>
              <a:buChar char="•"/>
            </a:pPr>
            <a:r>
              <a:rPr lang="en-US" sz="1700"/>
              <a:t>Go onsite to investigate a facility’s clinical procedures, witness interactions </a:t>
            </a:r>
            <a:endParaRPr sz="1700"/>
          </a:p>
          <a:p>
            <a:pPr indent="0" lvl="0" marL="457200" rtl="0" algn="l">
              <a:lnSpc>
                <a:spcPct val="100000"/>
              </a:lnSpc>
              <a:spcBef>
                <a:spcPts val="0"/>
              </a:spcBef>
              <a:spcAft>
                <a:spcPts val="0"/>
              </a:spcAft>
              <a:buNone/>
            </a:pPr>
            <a:r>
              <a:rPr lang="en-US" sz="1700"/>
              <a:t>between staff and patients, or view a videotape of incidents (HIPAA violation).</a:t>
            </a:r>
            <a:endParaRPr sz="1700"/>
          </a:p>
          <a:p>
            <a:pPr indent="-336550" lvl="0" marL="457200" rtl="0" algn="l">
              <a:lnSpc>
                <a:spcPct val="100000"/>
              </a:lnSpc>
              <a:spcBef>
                <a:spcPts val="0"/>
              </a:spcBef>
              <a:spcAft>
                <a:spcPts val="0"/>
              </a:spcAft>
              <a:buSzPts val="1700"/>
              <a:buChar char="•"/>
            </a:pPr>
            <a:r>
              <a:rPr lang="en-US" sz="1700"/>
              <a:t>Add a patient to the transplant list.</a:t>
            </a:r>
            <a:endParaRPr sz="1700"/>
          </a:p>
          <a:p>
            <a:pPr indent="-336550" lvl="0" marL="457200" rtl="0" algn="l">
              <a:lnSpc>
                <a:spcPct val="100000"/>
              </a:lnSpc>
              <a:spcBef>
                <a:spcPts val="0"/>
              </a:spcBef>
              <a:spcAft>
                <a:spcPts val="0"/>
              </a:spcAft>
              <a:buSzPts val="1700"/>
              <a:buChar char="•"/>
            </a:pPr>
            <a:r>
              <a:rPr lang="en-US" sz="1700"/>
              <a:t>Recommend a lawyer and assist with a lawsuit.</a:t>
            </a:r>
            <a:endParaRPr sz="1700"/>
          </a:p>
          <a:p>
            <a:pPr indent="-336550" lvl="0" marL="457200" rtl="0" algn="l">
              <a:lnSpc>
                <a:spcPct val="100000"/>
              </a:lnSpc>
              <a:spcBef>
                <a:spcPts val="0"/>
              </a:spcBef>
              <a:spcAft>
                <a:spcPts val="0"/>
              </a:spcAft>
              <a:buSzPts val="1700"/>
              <a:buChar char="•"/>
            </a:pPr>
            <a:r>
              <a:rPr lang="en-US" sz="1700"/>
              <a:t>Get staff members fired or arrange for staff to have their pay docked.</a:t>
            </a:r>
            <a:endParaRPr sz="1700"/>
          </a:p>
          <a:p>
            <a:pPr indent="-336550" lvl="0" marL="457200" rtl="0" algn="l">
              <a:lnSpc>
                <a:spcPct val="100000"/>
              </a:lnSpc>
              <a:spcBef>
                <a:spcPts val="0"/>
              </a:spcBef>
              <a:spcAft>
                <a:spcPts val="0"/>
              </a:spcAft>
              <a:buSzPts val="1700"/>
              <a:buChar char="•"/>
            </a:pPr>
            <a:r>
              <a:rPr lang="en-US" sz="1700"/>
              <a:t>Force a facility to change its admissions policy regarding catheters.</a:t>
            </a:r>
            <a:endParaRPr sz="1700"/>
          </a:p>
          <a:p>
            <a:pPr indent="-336550" lvl="0" marL="457200" rtl="0" algn="l">
              <a:lnSpc>
                <a:spcPct val="100000"/>
              </a:lnSpc>
              <a:spcBef>
                <a:spcPts val="0"/>
              </a:spcBef>
              <a:spcAft>
                <a:spcPts val="0"/>
              </a:spcAft>
              <a:buSzPts val="1700"/>
              <a:buChar char="•"/>
            </a:pPr>
            <a:r>
              <a:rPr lang="en-US" sz="1700"/>
              <a:t>Verify Medicare coverage or give out Medicare cards.</a:t>
            </a:r>
            <a:endParaRPr sz="1700"/>
          </a:p>
          <a:p>
            <a:pPr indent="-336550" lvl="0" marL="457200" rtl="0" algn="l">
              <a:lnSpc>
                <a:spcPct val="100000"/>
              </a:lnSpc>
              <a:spcBef>
                <a:spcPts val="0"/>
              </a:spcBef>
              <a:spcAft>
                <a:spcPts val="0"/>
              </a:spcAft>
              <a:buSzPts val="1700"/>
              <a:buChar char="•"/>
            </a:pPr>
            <a:r>
              <a:rPr lang="en-US" sz="1700"/>
              <a:t>Interfere with facility surveys.</a:t>
            </a:r>
            <a:endParaRPr sz="1700"/>
          </a:p>
          <a:p>
            <a:pPr indent="-336550" lvl="0" marL="457200" rtl="0" algn="l">
              <a:lnSpc>
                <a:spcPct val="100000"/>
              </a:lnSpc>
              <a:spcBef>
                <a:spcPts val="0"/>
              </a:spcBef>
              <a:spcAft>
                <a:spcPts val="0"/>
              </a:spcAft>
              <a:buSzPts val="1700"/>
              <a:buChar char="•"/>
            </a:pPr>
            <a:r>
              <a:rPr lang="en-US" sz="1700"/>
              <a:t>Hide a patient’s involuntary discharge (IVD) history.</a:t>
            </a:r>
            <a:endParaRPr sz="17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None/>
            </a:pPr>
            <a:r>
              <a:t/>
            </a:r>
            <a:endParaRPr/>
          </a:p>
        </p:txBody>
      </p:sp>
      <p:pic>
        <p:nvPicPr>
          <p:cNvPr id="129" name="Google Shape;129;g2a3a84de191_1_0"/>
          <p:cNvPicPr preferRelativeResize="0"/>
          <p:nvPr/>
        </p:nvPicPr>
        <p:blipFill rotWithShape="1">
          <a:blip r:embed="rId3">
            <a:alphaModFix/>
          </a:blip>
          <a:srcRect b="0" l="0" r="0" t="0"/>
          <a:stretch/>
        </p:blipFill>
        <p:spPr>
          <a:xfrm>
            <a:off x="10836376" y="164257"/>
            <a:ext cx="1056879" cy="1371594"/>
          </a:xfrm>
          <a:prstGeom prst="rect">
            <a:avLst/>
          </a:prstGeom>
          <a:noFill/>
          <a:ln>
            <a:noFill/>
          </a:ln>
        </p:spPr>
      </p:pic>
      <p:pic>
        <p:nvPicPr>
          <p:cNvPr id="130" name="Google Shape;130;g2a3a84de191_1_0"/>
          <p:cNvPicPr preferRelativeResize="0"/>
          <p:nvPr/>
        </p:nvPicPr>
        <p:blipFill>
          <a:blip r:embed="rId4">
            <a:alphaModFix/>
          </a:blip>
          <a:stretch>
            <a:fillRect/>
          </a:stretch>
        </p:blipFill>
        <p:spPr>
          <a:xfrm>
            <a:off x="8338925" y="1566325"/>
            <a:ext cx="3554324" cy="4706800"/>
          </a:xfrm>
          <a:prstGeom prst="rect">
            <a:avLst/>
          </a:prstGeom>
          <a:noFill/>
          <a:ln>
            <a:noFill/>
          </a:ln>
        </p:spPr>
      </p:pic>
      <p:pic>
        <p:nvPicPr>
          <p:cNvPr id="131" name="Google Shape;131;g2a3a84de191_1_0"/>
          <p:cNvPicPr preferRelativeResize="0"/>
          <p:nvPr/>
        </p:nvPicPr>
        <p:blipFill rotWithShape="1">
          <a:blip r:embed="rId5">
            <a:alphaModFix/>
          </a:blip>
          <a:srcRect b="0" l="0" r="0" t="0"/>
          <a:stretch/>
        </p:blipFill>
        <p:spPr>
          <a:xfrm>
            <a:off x="10836375" y="164256"/>
            <a:ext cx="1056881" cy="13715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Danielle Daley</dc:creator>
</cp:coreProperties>
</file>