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56" r:id="rId1"/>
  </p:sldMasterIdLst>
  <p:notesMasterIdLst>
    <p:notesMasterId r:id="rId41"/>
  </p:notesMasterIdLst>
  <p:sldIdLst>
    <p:sldId id="256" r:id="rId2"/>
    <p:sldId id="265" r:id="rId3"/>
    <p:sldId id="262" r:id="rId4"/>
    <p:sldId id="267" r:id="rId5"/>
    <p:sldId id="270" r:id="rId6"/>
    <p:sldId id="268" r:id="rId7"/>
    <p:sldId id="271" r:id="rId8"/>
    <p:sldId id="272" r:id="rId9"/>
    <p:sldId id="273" r:id="rId10"/>
    <p:sldId id="274" r:id="rId11"/>
    <p:sldId id="275" r:id="rId12"/>
    <p:sldId id="277" r:id="rId13"/>
    <p:sldId id="278" r:id="rId14"/>
    <p:sldId id="279" r:id="rId15"/>
    <p:sldId id="280" r:id="rId16"/>
    <p:sldId id="276" r:id="rId17"/>
    <p:sldId id="281" r:id="rId18"/>
    <p:sldId id="284" r:id="rId19"/>
    <p:sldId id="285" r:id="rId20"/>
    <p:sldId id="283" r:id="rId21"/>
    <p:sldId id="282" r:id="rId22"/>
    <p:sldId id="286" r:id="rId23"/>
    <p:sldId id="289" r:id="rId24"/>
    <p:sldId id="288" r:id="rId25"/>
    <p:sldId id="287" r:id="rId26"/>
    <p:sldId id="292" r:id="rId27"/>
    <p:sldId id="291" r:id="rId28"/>
    <p:sldId id="290" r:id="rId29"/>
    <p:sldId id="293" r:id="rId30"/>
    <p:sldId id="294" r:id="rId31"/>
    <p:sldId id="295" r:id="rId32"/>
    <p:sldId id="296" r:id="rId33"/>
    <p:sldId id="297" r:id="rId34"/>
    <p:sldId id="298" r:id="rId35"/>
    <p:sldId id="299" r:id="rId36"/>
    <p:sldId id="301" r:id="rId37"/>
    <p:sldId id="300" r:id="rId38"/>
    <p:sldId id="269" r:id="rId39"/>
    <p:sldId id="263"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B"/>
    <a:srgbClr val="69CFF7"/>
    <a:srgbClr val="F0CC04"/>
    <a:srgbClr val="F479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43"/>
    <p:restoredTop sz="86395"/>
  </p:normalViewPr>
  <p:slideViewPr>
    <p:cSldViewPr snapToGrid="0">
      <p:cViewPr varScale="1">
        <p:scale>
          <a:sx n="110" d="100"/>
          <a:sy n="110" d="100"/>
        </p:scale>
        <p:origin x="1040" y="16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5095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224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0859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9311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502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73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4113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0876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3327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930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6460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8153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6384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2760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3397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7392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4884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5309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0317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162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363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1164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3802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3456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1316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715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1222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013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2824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2593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594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4323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7303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7369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6733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9700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bg>
      <p:bgPr>
        <a:solidFill>
          <a:schemeClr val="bg1"/>
        </a:solidFill>
        <a:effectLst/>
      </p:bgPr>
    </p:bg>
    <p:spTree>
      <p:nvGrpSpPr>
        <p:cNvPr id="1" name="Shape 7"/>
        <p:cNvGrpSpPr/>
        <p:nvPr/>
      </p:nvGrpSpPr>
      <p:grpSpPr>
        <a:xfrm>
          <a:off x="0" y="0"/>
          <a:ext cx="0" cy="0"/>
          <a:chOff x="0" y="0"/>
          <a:chExt cx="0" cy="0"/>
        </a:xfrm>
      </p:grpSpPr>
      <p:pic>
        <p:nvPicPr>
          <p:cNvPr id="4" name="Picture 3">
            <a:extLst>
              <a:ext uri="{FF2B5EF4-FFF2-40B4-BE49-F238E27FC236}">
                <a16:creationId xmlns:a16="http://schemas.microsoft.com/office/drawing/2014/main" id="{176E8899-4143-DEAA-246C-A134F2B6B99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23968" y="541807"/>
            <a:ext cx="3581400" cy="1054100"/>
          </a:xfrm>
          <a:prstGeom prst="rect">
            <a:avLst/>
          </a:prstGeom>
        </p:spPr>
      </p:pic>
      <p:sp>
        <p:nvSpPr>
          <p:cNvPr id="11" name="Title 10">
            <a:extLst>
              <a:ext uri="{FF2B5EF4-FFF2-40B4-BE49-F238E27FC236}">
                <a16:creationId xmlns:a16="http://schemas.microsoft.com/office/drawing/2014/main" id="{D8DD188C-DA7F-B4CA-B93A-E7E60C55B2B7}"/>
              </a:ext>
            </a:extLst>
          </p:cNvPr>
          <p:cNvSpPr>
            <a:spLocks noGrp="1"/>
          </p:cNvSpPr>
          <p:nvPr>
            <p:ph type="title"/>
          </p:nvPr>
        </p:nvSpPr>
        <p:spPr>
          <a:xfrm>
            <a:off x="935181" y="2766219"/>
            <a:ext cx="9902152" cy="1526382"/>
          </a:xfrm>
          <a:prstGeom prst="rect">
            <a:avLst/>
          </a:prstGeom>
          <a:noFill/>
          <a:ln>
            <a:noFill/>
          </a:ln>
        </p:spPr>
        <p:txBody>
          <a:bodyPr spcFirstLastPara="1" wrap="square" lIns="91425" tIns="45700" rIns="91425" bIns="45700" anchor="t" anchorCtr="0">
            <a:noAutofit/>
          </a:bodyPr>
          <a:lstStyle>
            <a:lvl1pPr marL="0" indent="0" algn="l">
              <a:defRPr lang="en-US" sz="4200">
                <a:solidFill>
                  <a:srgbClr val="00529B"/>
                </a:solidFill>
                <a:latin typeface="Calibri" panose="020F0502020204030204" pitchFamily="34" charset="0"/>
                <a:ea typeface="Calibri" panose="020F0502020204030204" pitchFamily="34" charset="0"/>
                <a:cs typeface="Calibri" panose="020F0502020204030204" pitchFamily="34" charset="0"/>
              </a:defRPr>
            </a:lvl1pPr>
          </a:lstStyle>
          <a:p>
            <a:pPr marL="457200" lvl="0" indent="-228600">
              <a:buClr>
                <a:srgbClr val="4C9CD7"/>
              </a:buClr>
              <a:buSzPts val="6090"/>
              <a:buNone/>
            </a:pPr>
            <a:r>
              <a:rPr lang="en-US" dirty="0"/>
              <a:t>Click to edit Master title style</a:t>
            </a:r>
          </a:p>
        </p:txBody>
      </p:sp>
      <p:sp>
        <p:nvSpPr>
          <p:cNvPr id="10" name="Google Shape;10;p2"/>
          <p:cNvSpPr txBox="1">
            <a:spLocks noGrp="1"/>
          </p:cNvSpPr>
          <p:nvPr>
            <p:ph type="body" idx="2"/>
          </p:nvPr>
        </p:nvSpPr>
        <p:spPr>
          <a:xfrm>
            <a:off x="935181" y="4460293"/>
            <a:ext cx="9902152" cy="48347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57598C"/>
              </a:buClr>
              <a:buSzPts val="4060"/>
              <a:buFont typeface="Arial"/>
              <a:buNone/>
              <a:defRPr sz="2800" b="0" i="0" u="none" strike="noStrike" cap="none">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marR="0" lvl="1" indent="-228600" algn="l" rtl="0">
              <a:lnSpc>
                <a:spcPct val="100000"/>
              </a:lnSpc>
              <a:spcBef>
                <a:spcPts val="2900"/>
              </a:spcBef>
              <a:spcAft>
                <a:spcPts val="0"/>
              </a:spcAft>
              <a:buClr>
                <a:srgbClr val="000000"/>
              </a:buClr>
              <a:buSzPts val="3190"/>
              <a:buFont typeface="Helvetica Neue"/>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00000"/>
              </a:lnSpc>
              <a:spcBef>
                <a:spcPts val="2900"/>
              </a:spcBef>
              <a:spcAft>
                <a:spcPts val="0"/>
              </a:spcAft>
              <a:buClr>
                <a:srgbClr val="000000"/>
              </a:buClr>
              <a:buSzPts val="3190"/>
              <a:buFont typeface="Helvetica Neue"/>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00000"/>
              </a:lnSpc>
              <a:spcBef>
                <a:spcPts val="2900"/>
              </a:spcBef>
              <a:spcAft>
                <a:spcPts val="0"/>
              </a:spcAft>
              <a:buClr>
                <a:srgbClr val="000000"/>
              </a:buClr>
              <a:buSzPts val="3190"/>
              <a:buFont typeface="Helvetica Neue"/>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00000"/>
              </a:lnSpc>
              <a:spcBef>
                <a:spcPts val="2900"/>
              </a:spcBef>
              <a:spcAft>
                <a:spcPts val="0"/>
              </a:spcAft>
              <a:buClr>
                <a:srgbClr val="000000"/>
              </a:buClr>
              <a:buSzPts val="3190"/>
              <a:buFont typeface="Helvetica Neue"/>
              <a:buNone/>
              <a:defRPr sz="2200" b="0" i="0" u="none" strike="noStrike" cap="none">
                <a:solidFill>
                  <a:srgbClr val="000000"/>
                </a:solidFill>
                <a:latin typeface="Helvetica Neue"/>
                <a:ea typeface="Helvetica Neue"/>
                <a:cs typeface="Helvetica Neue"/>
                <a:sym typeface="Helvetica Neue"/>
              </a:defRPr>
            </a:lvl5pPr>
            <a:lvl6pPr marL="2743200" marR="0" lvl="5" indent="-431164"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6pPr>
            <a:lvl7pPr marL="3200400" marR="0" lvl="6" indent="-431164"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7pPr>
            <a:lvl8pPr marL="3657600" marR="0" lvl="7" indent="-431164"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8pPr>
            <a:lvl9pPr marL="4114800" marR="0" lvl="8" indent="-431165"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9pPr>
          </a:lstStyle>
          <a:p>
            <a:endParaRPr dirty="0"/>
          </a:p>
        </p:txBody>
      </p:sp>
      <p:sp>
        <p:nvSpPr>
          <p:cNvPr id="5" name="Google Shape;6;p1">
            <a:extLst>
              <a:ext uri="{FF2B5EF4-FFF2-40B4-BE49-F238E27FC236}">
                <a16:creationId xmlns:a16="http://schemas.microsoft.com/office/drawing/2014/main" id="{FE207044-6665-7D24-68ED-66A15F6B9393}"/>
              </a:ext>
            </a:extLst>
          </p:cNvPr>
          <p:cNvSpPr txBox="1">
            <a:spLocks noGrp="1"/>
          </p:cNvSpPr>
          <p:nvPr>
            <p:ph type="sldNum" idx="12"/>
          </p:nvPr>
        </p:nvSpPr>
        <p:spPr>
          <a:xfrm>
            <a:off x="11630681" y="6239965"/>
            <a:ext cx="243654" cy="241411"/>
          </a:xfrm>
          <a:prstGeom prst="rect">
            <a:avLst/>
          </a:prstGeom>
          <a:noFill/>
          <a:ln>
            <a:noFill/>
          </a:ln>
        </p:spPr>
        <p:txBody>
          <a:bodyPr spcFirstLastPara="1" wrap="square" lIns="35700" tIns="35700" rIns="35700" bIns="35700"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
        <p:nvSpPr>
          <p:cNvPr id="6" name="TextBox 5">
            <a:extLst>
              <a:ext uri="{FF2B5EF4-FFF2-40B4-BE49-F238E27FC236}">
                <a16:creationId xmlns:a16="http://schemas.microsoft.com/office/drawing/2014/main" id="{BCA0B9DA-494A-C102-73BB-FCE63D0CE98D}"/>
              </a:ext>
            </a:extLst>
          </p:cNvPr>
          <p:cNvSpPr txBox="1"/>
          <p:nvPr userDrawn="1"/>
        </p:nvSpPr>
        <p:spPr>
          <a:xfrm>
            <a:off x="935181" y="5713206"/>
            <a:ext cx="8539019"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1" dirty="0">
                <a:solidFill>
                  <a:schemeClr val="bg1">
                    <a:lumMod val="65000"/>
                  </a:schemeClr>
                </a:solidFill>
                <a:effectLst/>
                <a:latin typeface="Calibri" panose="020F0502020204030204" pitchFamily="34" charset="0"/>
                <a:cs typeface="Calibri" panose="020F0502020204030204" pitchFamily="34" charset="0"/>
              </a:rPr>
              <a:t>This material was prepared by the IPRO ESRD Network Program, comprising the ESRD Networks of New York, New England, the South Atlantic and the Ohio River Valley, under contract with the Centers for Medicare &amp; Medicaid Services (CMS), an agency of the U.S. Department of Health and Human Services. Views expressed in this material do not necessarily reflect the official views or policy of CMS or HHS, and any reference to a specific product or entity herein does not constitute endorsement of that product or entity by CMS or HHS. </a:t>
            </a:r>
            <a:r>
              <a:rPr lang="en-US" sz="1000" b="0" i="1" u="none" strike="noStrike" cap="none" dirty="0">
                <a:solidFill>
                  <a:schemeClr val="bg1">
                    <a:lumMod val="65000"/>
                  </a:schemeClr>
                </a:solidFill>
                <a:effectLst/>
                <a:latin typeface="Calibri" panose="020F0502020204030204" pitchFamily="34" charset="0"/>
                <a:cs typeface="Calibri" panose="020F0502020204030204" pitchFamily="34" charset="0"/>
                <a:sym typeface="Arial"/>
              </a:rPr>
              <a:t>Publication # ESRD.IPRO-G2-NW-20241113-392 </a:t>
            </a:r>
          </a:p>
        </p:txBody>
      </p:sp>
      <p:pic>
        <p:nvPicPr>
          <p:cNvPr id="3" name="Picture 2" descr="A logo of a healthy living&#10;&#10;Description automatically generated">
            <a:extLst>
              <a:ext uri="{FF2B5EF4-FFF2-40B4-BE49-F238E27FC236}">
                <a16:creationId xmlns:a16="http://schemas.microsoft.com/office/drawing/2014/main" id="{3855C49C-6760-4713-9E6C-F6C930253833}"/>
              </a:ext>
            </a:extLst>
          </p:cNvPr>
          <p:cNvPicPr>
            <a:picLocks noChangeAspect="1"/>
          </p:cNvPicPr>
          <p:nvPr userDrawn="1"/>
        </p:nvPicPr>
        <p:blipFill>
          <a:blip r:embed="rId3"/>
          <a:stretch>
            <a:fillRect/>
          </a:stretch>
        </p:blipFill>
        <p:spPr>
          <a:xfrm>
            <a:off x="10800324" y="344327"/>
            <a:ext cx="1074011" cy="139223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 Slide" userDrawn="1">
  <p:cSld name="Standard Slide">
    <p:bg>
      <p:bgPr>
        <a:solidFill>
          <a:schemeClr val="bg1"/>
        </a:solidFill>
        <a:effectLst/>
      </p:bgPr>
    </p:bg>
    <p:spTree>
      <p:nvGrpSpPr>
        <p:cNvPr id="1" name="Shape 11"/>
        <p:cNvGrpSpPr/>
        <p:nvPr/>
      </p:nvGrpSpPr>
      <p:grpSpPr>
        <a:xfrm>
          <a:off x="0" y="0"/>
          <a:ext cx="0" cy="0"/>
          <a:chOff x="0" y="0"/>
          <a:chExt cx="0" cy="0"/>
        </a:xfrm>
      </p:grpSpPr>
      <p:sp>
        <p:nvSpPr>
          <p:cNvPr id="3" name="Title 2">
            <a:extLst>
              <a:ext uri="{FF2B5EF4-FFF2-40B4-BE49-F238E27FC236}">
                <a16:creationId xmlns:a16="http://schemas.microsoft.com/office/drawing/2014/main" id="{E7499800-3DA0-CA4F-E72C-61D78CA8ED9F}"/>
              </a:ext>
            </a:extLst>
          </p:cNvPr>
          <p:cNvSpPr>
            <a:spLocks noGrp="1"/>
          </p:cNvSpPr>
          <p:nvPr>
            <p:ph type="title"/>
          </p:nvPr>
        </p:nvSpPr>
        <p:spPr>
          <a:xfrm>
            <a:off x="918529" y="547452"/>
            <a:ext cx="9694892" cy="608835"/>
          </a:xfrm>
          <a:prstGeom prst="rect">
            <a:avLst/>
          </a:prstGeom>
          <a:noFill/>
          <a:ln>
            <a:noFill/>
          </a:ln>
        </p:spPr>
        <p:txBody>
          <a:bodyPr spcFirstLastPara="1" wrap="square" lIns="91425" tIns="45700" rIns="91425" bIns="45700" anchor="t" anchorCtr="0">
            <a:noAutofit/>
          </a:bodyPr>
          <a:lstStyle>
            <a:lvl1pPr>
              <a:defRPr lang="en-US" sz="3140" b="1" dirty="0">
                <a:solidFill>
                  <a:srgbClr val="00529B"/>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to edit Master title style</a:t>
            </a:r>
          </a:p>
        </p:txBody>
      </p:sp>
      <p:sp>
        <p:nvSpPr>
          <p:cNvPr id="14" name="Google Shape;14;p3"/>
          <p:cNvSpPr txBox="1">
            <a:spLocks noGrp="1"/>
          </p:cNvSpPr>
          <p:nvPr>
            <p:ph type="body" idx="2"/>
          </p:nvPr>
        </p:nvSpPr>
        <p:spPr>
          <a:xfrm>
            <a:off x="918530" y="1210233"/>
            <a:ext cx="9694892" cy="446063"/>
          </a:xfrm>
          <a:prstGeom prst="rect">
            <a:avLst/>
          </a:prstGeom>
          <a:noFill/>
          <a:ln>
            <a:noFill/>
          </a:ln>
        </p:spPr>
        <p:txBody>
          <a:bodyPr spcFirstLastPara="1" wrap="square" lIns="91425" tIns="45700" rIns="91425" bIns="45700" anchor="t" anchorCtr="0">
            <a:noAutofit/>
          </a:bodyPr>
          <a:lstStyle>
            <a:lvl1pPr>
              <a:defRPr lang="en-US" sz="2800" b="0" i="0" dirty="0">
                <a:solidFill>
                  <a:srgbClr val="69CFF7"/>
                </a:solidFill>
                <a:latin typeface="Calibri" panose="020F0502020204030204" pitchFamily="34" charset="0"/>
                <a:ea typeface="Calibri" panose="020F0502020204030204" pitchFamily="34" charset="0"/>
                <a:cs typeface="Calibri" panose="020F0502020204030204" pitchFamily="34" charset="0"/>
              </a:defRPr>
            </a:lvl1pPr>
          </a:lstStyle>
          <a:p>
            <a:pPr lvl="0"/>
            <a:endParaRPr dirty="0"/>
          </a:p>
        </p:txBody>
      </p:sp>
      <p:sp>
        <p:nvSpPr>
          <p:cNvPr id="4" name="Google Shape;21;p4">
            <a:extLst>
              <a:ext uri="{FF2B5EF4-FFF2-40B4-BE49-F238E27FC236}">
                <a16:creationId xmlns:a16="http://schemas.microsoft.com/office/drawing/2014/main" id="{C5CC7C50-B2C7-7D1E-A921-F8EF754E07CC}"/>
              </a:ext>
            </a:extLst>
          </p:cNvPr>
          <p:cNvSpPr txBox="1">
            <a:spLocks noGrp="1"/>
          </p:cNvSpPr>
          <p:nvPr>
            <p:ph type="body" idx="3"/>
          </p:nvPr>
        </p:nvSpPr>
        <p:spPr>
          <a:xfrm>
            <a:off x="918529" y="2037557"/>
            <a:ext cx="10446287" cy="446063"/>
          </a:xfrm>
          <a:prstGeom prst="rect">
            <a:avLst/>
          </a:prstGeom>
          <a:noFill/>
          <a:ln>
            <a:noFill/>
          </a:ln>
        </p:spPr>
        <p:txBody>
          <a:bodyPr spcFirstLastPara="1" wrap="square" lIns="91425" tIns="45700" rIns="91425" bIns="45700" anchor="t" anchorCtr="0">
            <a:noAutofit/>
          </a:bodyPr>
          <a:lstStyle>
            <a:lvl1pPr>
              <a:defRPr sz="2000" b="1" dirty="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lvl="0"/>
            <a:endParaRPr dirty="0"/>
          </a:p>
        </p:txBody>
      </p:sp>
      <p:sp>
        <p:nvSpPr>
          <p:cNvPr id="16" name="Google Shape;16;p3"/>
          <p:cNvSpPr txBox="1">
            <a:spLocks noGrp="1"/>
          </p:cNvSpPr>
          <p:nvPr>
            <p:ph type="body" idx="4"/>
          </p:nvPr>
        </p:nvSpPr>
        <p:spPr>
          <a:xfrm>
            <a:off x="918529" y="2537566"/>
            <a:ext cx="10446287" cy="3503016"/>
          </a:xfrm>
          <a:prstGeom prst="rect">
            <a:avLst/>
          </a:prstGeom>
          <a:noFill/>
          <a:ln>
            <a:noFill/>
          </a:ln>
        </p:spPr>
        <p:txBody>
          <a:bodyPr spcFirstLastPara="1" wrap="square" lIns="91425" tIns="45700" rIns="91425" bIns="45700" anchor="t" anchorCtr="0">
            <a:noAutofit/>
          </a:bodyPr>
          <a:lstStyle>
            <a:lvl1pPr marL="457200" marR="0" lvl="0" indent="-412750" algn="l" rtl="0">
              <a:lnSpc>
                <a:spcPct val="100000"/>
              </a:lnSpc>
              <a:spcBef>
                <a:spcPts val="0"/>
              </a:spcBef>
              <a:spcAft>
                <a:spcPts val="0"/>
              </a:spcAft>
              <a:buClr>
                <a:schemeClr val="dk1"/>
              </a:buClr>
              <a:buSzPts val="2900"/>
              <a:buFont typeface="Arial"/>
              <a:buChar char="•"/>
              <a:defRPr sz="20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marR="0" lvl="1" indent="-431165" algn="l" rtl="0">
              <a:lnSpc>
                <a:spcPct val="100000"/>
              </a:lnSpc>
              <a:spcBef>
                <a:spcPts val="1200"/>
              </a:spcBef>
              <a:spcAft>
                <a:spcPts val="0"/>
              </a:spcAft>
              <a:buClr>
                <a:srgbClr val="000000"/>
              </a:buClr>
              <a:buSzPts val="3190"/>
              <a:buFont typeface="Arial"/>
              <a:buChar char="•"/>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00000"/>
              </a:lnSpc>
              <a:spcBef>
                <a:spcPts val="2900"/>
              </a:spcBef>
              <a:spcAft>
                <a:spcPts val="0"/>
              </a:spcAft>
              <a:buClr>
                <a:srgbClr val="000000"/>
              </a:buClr>
              <a:buSzPts val="3190"/>
              <a:buFont typeface="Helvetica Neue"/>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00000"/>
              </a:lnSpc>
              <a:spcBef>
                <a:spcPts val="2900"/>
              </a:spcBef>
              <a:spcAft>
                <a:spcPts val="0"/>
              </a:spcAft>
              <a:buClr>
                <a:srgbClr val="000000"/>
              </a:buClr>
              <a:buSzPts val="3190"/>
              <a:buFont typeface="Helvetica Neue"/>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00000"/>
              </a:lnSpc>
              <a:spcBef>
                <a:spcPts val="2900"/>
              </a:spcBef>
              <a:spcAft>
                <a:spcPts val="0"/>
              </a:spcAft>
              <a:buClr>
                <a:srgbClr val="000000"/>
              </a:buClr>
              <a:buSzPts val="3190"/>
              <a:buFont typeface="Helvetica Neue"/>
              <a:buNone/>
              <a:defRPr sz="2200" b="0" i="0" u="none" strike="noStrike" cap="none">
                <a:solidFill>
                  <a:srgbClr val="000000"/>
                </a:solidFill>
                <a:latin typeface="Helvetica Neue"/>
                <a:ea typeface="Helvetica Neue"/>
                <a:cs typeface="Helvetica Neue"/>
                <a:sym typeface="Helvetica Neue"/>
              </a:defRPr>
            </a:lvl5pPr>
            <a:lvl6pPr marL="2743200" marR="0" lvl="5" indent="-431164"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6pPr>
            <a:lvl7pPr marL="3200400" marR="0" lvl="6" indent="-431164"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7pPr>
            <a:lvl8pPr marL="3657600" marR="0" lvl="7" indent="-431164"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8pPr>
            <a:lvl9pPr marL="4114800" marR="0" lvl="8" indent="-431165"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9pPr>
          </a:lstStyle>
          <a:p>
            <a:endParaRPr dirty="0"/>
          </a:p>
        </p:txBody>
      </p:sp>
      <p:sp>
        <p:nvSpPr>
          <p:cNvPr id="2" name="Google Shape;6;p1">
            <a:extLst>
              <a:ext uri="{FF2B5EF4-FFF2-40B4-BE49-F238E27FC236}">
                <a16:creationId xmlns:a16="http://schemas.microsoft.com/office/drawing/2014/main" id="{15516AF0-B300-5E14-45F4-06434D9AD9FB}"/>
              </a:ext>
            </a:extLst>
          </p:cNvPr>
          <p:cNvSpPr txBox="1">
            <a:spLocks noGrp="1"/>
          </p:cNvSpPr>
          <p:nvPr>
            <p:ph type="sldNum" idx="12"/>
          </p:nvPr>
        </p:nvSpPr>
        <p:spPr>
          <a:xfrm>
            <a:off x="11630681" y="6239965"/>
            <a:ext cx="243654" cy="241411"/>
          </a:xfrm>
          <a:prstGeom prst="rect">
            <a:avLst/>
          </a:prstGeom>
          <a:noFill/>
          <a:ln>
            <a:noFill/>
          </a:ln>
        </p:spPr>
        <p:txBody>
          <a:bodyPr spcFirstLastPara="1" wrap="square" lIns="35700" tIns="35700" rIns="35700" bIns="35700"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pic>
        <p:nvPicPr>
          <p:cNvPr id="6" name="Picture 5">
            <a:extLst>
              <a:ext uri="{FF2B5EF4-FFF2-40B4-BE49-F238E27FC236}">
                <a16:creationId xmlns:a16="http://schemas.microsoft.com/office/drawing/2014/main" id="{0E51432C-FFF8-273E-8658-0533C9D4E52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05576" y="547452"/>
            <a:ext cx="518480" cy="516123"/>
          </a:xfrm>
          <a:prstGeom prst="rect">
            <a:avLst/>
          </a:prstGeom>
        </p:spPr>
      </p:pic>
      <p:pic>
        <p:nvPicPr>
          <p:cNvPr id="5" name="Picture 4" descr="A logo of a healthy living&#10;&#10;Description automatically generated">
            <a:extLst>
              <a:ext uri="{FF2B5EF4-FFF2-40B4-BE49-F238E27FC236}">
                <a16:creationId xmlns:a16="http://schemas.microsoft.com/office/drawing/2014/main" id="{947F90E2-92E1-FF45-FD24-2DD779CA9793}"/>
              </a:ext>
            </a:extLst>
          </p:cNvPr>
          <p:cNvPicPr>
            <a:picLocks noChangeAspect="1"/>
          </p:cNvPicPr>
          <p:nvPr userDrawn="1"/>
        </p:nvPicPr>
        <p:blipFill>
          <a:blip r:embed="rId3"/>
          <a:stretch>
            <a:fillRect/>
          </a:stretch>
        </p:blipFill>
        <p:spPr>
          <a:xfrm>
            <a:off x="10300236" y="433857"/>
            <a:ext cx="626369" cy="8119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lt chapter" userDrawn="1">
  <p:cSld name="Alt chapter 2">
    <p:bg>
      <p:bgPr>
        <a:solidFill>
          <a:srgbClr val="69CFF7"/>
        </a:solidFill>
        <a:effectLst/>
      </p:bgPr>
    </p:bg>
    <p:spTree>
      <p:nvGrpSpPr>
        <p:cNvPr id="1" name="Shape 40"/>
        <p:cNvGrpSpPr/>
        <p:nvPr/>
      </p:nvGrpSpPr>
      <p:grpSpPr>
        <a:xfrm>
          <a:off x="0" y="0"/>
          <a:ext cx="0" cy="0"/>
          <a:chOff x="0" y="0"/>
          <a:chExt cx="0" cy="0"/>
        </a:xfrm>
      </p:grpSpPr>
      <p:pic>
        <p:nvPicPr>
          <p:cNvPr id="2" name="Picture 1">
            <a:extLst>
              <a:ext uri="{FF2B5EF4-FFF2-40B4-BE49-F238E27FC236}">
                <a16:creationId xmlns:a16="http://schemas.microsoft.com/office/drawing/2014/main" id="{414A9CCF-B8F0-AC16-2AEC-724A0DA1D50E}"/>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0"/>
          </a:blip>
          <a:srcRect l="-2271" t="1003" r="-2710" b="9958"/>
          <a:stretch/>
        </p:blipFill>
        <p:spPr>
          <a:xfrm>
            <a:off x="0" y="0"/>
            <a:ext cx="12243188" cy="6589264"/>
          </a:xfrm>
          <a:prstGeom prst="rect">
            <a:avLst/>
          </a:prstGeom>
        </p:spPr>
      </p:pic>
      <p:sp>
        <p:nvSpPr>
          <p:cNvPr id="5" name="Title 2">
            <a:extLst>
              <a:ext uri="{FF2B5EF4-FFF2-40B4-BE49-F238E27FC236}">
                <a16:creationId xmlns:a16="http://schemas.microsoft.com/office/drawing/2014/main" id="{1FD2BCB5-665D-C835-6E3C-0D699BB70577}"/>
              </a:ext>
            </a:extLst>
          </p:cNvPr>
          <p:cNvSpPr>
            <a:spLocks noGrp="1"/>
          </p:cNvSpPr>
          <p:nvPr>
            <p:ph type="title"/>
          </p:nvPr>
        </p:nvSpPr>
        <p:spPr>
          <a:xfrm>
            <a:off x="918530" y="1643354"/>
            <a:ext cx="4858396" cy="2451568"/>
          </a:xfrm>
          <a:prstGeom prst="rect">
            <a:avLst/>
          </a:prstGeom>
          <a:noFill/>
          <a:ln>
            <a:noFill/>
          </a:ln>
        </p:spPr>
        <p:txBody>
          <a:bodyPr spcFirstLastPara="1" wrap="square" lIns="91425" tIns="45700" rIns="91425" bIns="45700" anchor="t" anchorCtr="0">
            <a:noAutofit/>
          </a:bodyPr>
          <a:lstStyle>
            <a:lvl1pPr>
              <a:defRPr lang="en-US" sz="4400" b="1">
                <a:solidFill>
                  <a:schemeClr val="lt1"/>
                </a:solidFill>
                <a:latin typeface="Calibri" panose="020F0502020204030204" pitchFamily="34" charset="0"/>
                <a:ea typeface="Calibri" panose="020F0502020204030204" pitchFamily="34" charset="0"/>
                <a:cs typeface="Calibri" panose="020F0502020204030204" pitchFamily="34" charset="0"/>
              </a:defRPr>
            </a:lvl1pPr>
          </a:lstStyle>
          <a:p>
            <a:pPr marL="457200" lvl="0" indent="-228600">
              <a:buClr>
                <a:schemeClr val="lt1"/>
              </a:buClr>
              <a:buSzPts val="6380"/>
              <a:buNone/>
            </a:pPr>
            <a:r>
              <a:rPr lang="en-US" dirty="0"/>
              <a:t>Click to edit Master title style</a:t>
            </a:r>
          </a:p>
        </p:txBody>
      </p:sp>
      <p:sp>
        <p:nvSpPr>
          <p:cNvPr id="3" name="Google Shape;39;p7">
            <a:extLst>
              <a:ext uri="{FF2B5EF4-FFF2-40B4-BE49-F238E27FC236}">
                <a16:creationId xmlns:a16="http://schemas.microsoft.com/office/drawing/2014/main" id="{21EFF180-0862-D07B-DD8A-EB09B20BBFD5}"/>
              </a:ext>
            </a:extLst>
          </p:cNvPr>
          <p:cNvSpPr txBox="1">
            <a:spLocks noGrp="1"/>
          </p:cNvSpPr>
          <p:nvPr>
            <p:ph type="body" idx="2"/>
          </p:nvPr>
        </p:nvSpPr>
        <p:spPr>
          <a:xfrm>
            <a:off x="918530" y="4463172"/>
            <a:ext cx="9150235" cy="564208"/>
          </a:xfrm>
          <a:prstGeom prst="rect">
            <a:avLst/>
          </a:prstGeom>
          <a:noFill/>
          <a:ln>
            <a:noFill/>
          </a:ln>
        </p:spPr>
        <p:txBody>
          <a:bodyPr spcFirstLastPara="1" wrap="square" lIns="91425" tIns="45700" rIns="91425" bIns="45700" anchor="t" anchorCtr="0">
            <a:noAutofit/>
          </a:bodyPr>
          <a:lstStyle>
            <a:lvl1pPr>
              <a:defRPr sz="240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marL="457200" lvl="0" indent="-228600">
              <a:buClr>
                <a:schemeClr val="lt1"/>
              </a:buClr>
              <a:buSzPts val="3480"/>
              <a:buNone/>
            </a:pPr>
            <a:endParaRPr/>
          </a:p>
        </p:txBody>
      </p:sp>
      <p:sp>
        <p:nvSpPr>
          <p:cNvPr id="4" name="Google Shape;6;p1">
            <a:extLst>
              <a:ext uri="{FF2B5EF4-FFF2-40B4-BE49-F238E27FC236}">
                <a16:creationId xmlns:a16="http://schemas.microsoft.com/office/drawing/2014/main" id="{FE7F7BC6-AE94-BFF7-271A-2F73362967CB}"/>
              </a:ext>
            </a:extLst>
          </p:cNvPr>
          <p:cNvSpPr txBox="1">
            <a:spLocks noGrp="1"/>
          </p:cNvSpPr>
          <p:nvPr>
            <p:ph type="sldNum" idx="12"/>
          </p:nvPr>
        </p:nvSpPr>
        <p:spPr>
          <a:xfrm>
            <a:off x="11630681" y="6239965"/>
            <a:ext cx="243654" cy="241411"/>
          </a:xfrm>
          <a:prstGeom prst="rect">
            <a:avLst/>
          </a:prstGeom>
          <a:noFill/>
          <a:ln>
            <a:noFill/>
          </a:ln>
        </p:spPr>
        <p:txBody>
          <a:bodyPr spcFirstLastPara="1" wrap="square" lIns="35700" tIns="35700" rIns="35700" bIns="35700"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chemeClr val="bg1"/>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losing Slide" userDrawn="1">
  <p:cSld name="Closing Slide">
    <p:bg>
      <p:bgPr>
        <a:solidFill>
          <a:srgbClr val="00529B"/>
        </a:solidFill>
        <a:effectLst/>
      </p:bgPr>
    </p:bg>
    <p:spTree>
      <p:nvGrpSpPr>
        <p:cNvPr id="1" name="Shape 44"/>
        <p:cNvGrpSpPr/>
        <p:nvPr/>
      </p:nvGrpSpPr>
      <p:grpSpPr>
        <a:xfrm>
          <a:off x="0" y="0"/>
          <a:ext cx="0" cy="0"/>
          <a:chOff x="0" y="0"/>
          <a:chExt cx="0" cy="0"/>
        </a:xfrm>
      </p:grpSpPr>
      <p:pic>
        <p:nvPicPr>
          <p:cNvPr id="3" name="Picture 2">
            <a:extLst>
              <a:ext uri="{FF2B5EF4-FFF2-40B4-BE49-F238E27FC236}">
                <a16:creationId xmlns:a16="http://schemas.microsoft.com/office/drawing/2014/main" id="{29AF4AE5-5459-F119-EAE6-3E8D52A8B490}"/>
              </a:ext>
              <a:ext uri="{C183D7F6-B498-43B3-948B-1728B52AA6E4}">
                <adec:decorative xmlns:adec="http://schemas.microsoft.com/office/drawing/2017/decorative" val="1"/>
              </a:ext>
            </a:extLst>
          </p:cNvPr>
          <p:cNvPicPr>
            <a:picLocks noChangeAspect="1"/>
          </p:cNvPicPr>
          <p:nvPr userDrawn="1"/>
        </p:nvPicPr>
        <p:blipFill rotWithShape="1">
          <a:blip r:embed="rId2">
            <a:alphaModFix amt="19000"/>
          </a:blip>
          <a:srcRect l="-2271" t="1003" r="-2710" b="9958"/>
          <a:stretch/>
        </p:blipFill>
        <p:spPr>
          <a:xfrm>
            <a:off x="0" y="0"/>
            <a:ext cx="12243188" cy="6589264"/>
          </a:xfrm>
          <a:prstGeom prst="rect">
            <a:avLst/>
          </a:prstGeom>
        </p:spPr>
      </p:pic>
      <p:sp>
        <p:nvSpPr>
          <p:cNvPr id="4" name="Title 2">
            <a:extLst>
              <a:ext uri="{FF2B5EF4-FFF2-40B4-BE49-F238E27FC236}">
                <a16:creationId xmlns:a16="http://schemas.microsoft.com/office/drawing/2014/main" id="{3DA7A7CA-01C8-339D-267C-6AE5DDF4C28D}"/>
              </a:ext>
            </a:extLst>
          </p:cNvPr>
          <p:cNvSpPr>
            <a:spLocks noGrp="1"/>
          </p:cNvSpPr>
          <p:nvPr>
            <p:ph type="title"/>
          </p:nvPr>
        </p:nvSpPr>
        <p:spPr>
          <a:xfrm>
            <a:off x="918530" y="1908313"/>
            <a:ext cx="4898070" cy="1749288"/>
          </a:xfrm>
          <a:prstGeom prst="rect">
            <a:avLst/>
          </a:prstGeom>
          <a:noFill/>
          <a:ln>
            <a:noFill/>
          </a:ln>
        </p:spPr>
        <p:txBody>
          <a:bodyPr spcFirstLastPara="1" wrap="square" lIns="91425" tIns="45700" rIns="91425" bIns="45700" anchor="t" anchorCtr="0">
            <a:noAutofit/>
          </a:bodyPr>
          <a:lstStyle>
            <a:lvl1pPr marL="0">
              <a:defRPr lang="en-US" sz="4400" b="1">
                <a:solidFill>
                  <a:schemeClr val="lt1"/>
                </a:solidFill>
                <a:latin typeface="Calibri" panose="020F0502020204030204" pitchFamily="34" charset="0"/>
                <a:ea typeface="Calibri" panose="020F0502020204030204" pitchFamily="34" charset="0"/>
                <a:cs typeface="Calibri" panose="020F0502020204030204" pitchFamily="34" charset="0"/>
              </a:defRPr>
            </a:lvl1pPr>
          </a:lstStyle>
          <a:p>
            <a:pPr marL="457200" lvl="0" indent="-228600">
              <a:buClr>
                <a:schemeClr val="lt1"/>
              </a:buClr>
              <a:buSzPts val="6380"/>
              <a:buNone/>
            </a:pPr>
            <a:r>
              <a:rPr lang="en-US" dirty="0"/>
              <a:t>Click to edit Master title style</a:t>
            </a:r>
          </a:p>
        </p:txBody>
      </p:sp>
      <p:sp>
        <p:nvSpPr>
          <p:cNvPr id="46" name="Google Shape;46;p9"/>
          <p:cNvSpPr txBox="1">
            <a:spLocks noGrp="1"/>
          </p:cNvSpPr>
          <p:nvPr>
            <p:ph type="body" idx="1"/>
          </p:nvPr>
        </p:nvSpPr>
        <p:spPr>
          <a:xfrm>
            <a:off x="950335" y="3955677"/>
            <a:ext cx="4866266" cy="1446262"/>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lt1"/>
              </a:buClr>
              <a:buSzPts val="1740"/>
              <a:buFont typeface="Arial"/>
              <a:buNone/>
              <a:defRPr sz="1200" b="0" i="0" u="none" strike="noStrike" cap="none">
                <a:solidFill>
                  <a:schemeClr val="bg1"/>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marR="0" lvl="1" indent="-228600" algn="l" rtl="0">
              <a:lnSpc>
                <a:spcPct val="100000"/>
              </a:lnSpc>
              <a:spcBef>
                <a:spcPts val="2900"/>
              </a:spcBef>
              <a:spcAft>
                <a:spcPts val="0"/>
              </a:spcAft>
              <a:buClr>
                <a:srgbClr val="000000"/>
              </a:buClr>
              <a:buSzPts val="3190"/>
              <a:buFont typeface="Helvetica Neue"/>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00000"/>
              </a:lnSpc>
              <a:spcBef>
                <a:spcPts val="2900"/>
              </a:spcBef>
              <a:spcAft>
                <a:spcPts val="0"/>
              </a:spcAft>
              <a:buClr>
                <a:srgbClr val="000000"/>
              </a:buClr>
              <a:buSzPts val="3190"/>
              <a:buFont typeface="Helvetica Neue"/>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00000"/>
              </a:lnSpc>
              <a:spcBef>
                <a:spcPts val="2900"/>
              </a:spcBef>
              <a:spcAft>
                <a:spcPts val="0"/>
              </a:spcAft>
              <a:buClr>
                <a:srgbClr val="000000"/>
              </a:buClr>
              <a:buSzPts val="3190"/>
              <a:buFont typeface="Helvetica Neue"/>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00000"/>
              </a:lnSpc>
              <a:spcBef>
                <a:spcPts val="2900"/>
              </a:spcBef>
              <a:spcAft>
                <a:spcPts val="0"/>
              </a:spcAft>
              <a:buClr>
                <a:srgbClr val="000000"/>
              </a:buClr>
              <a:buSzPts val="3190"/>
              <a:buFont typeface="Helvetica Neue"/>
              <a:buNone/>
              <a:defRPr sz="2200" b="0" i="0" u="none" strike="noStrike" cap="none">
                <a:solidFill>
                  <a:srgbClr val="000000"/>
                </a:solidFill>
                <a:latin typeface="Helvetica Neue"/>
                <a:ea typeface="Helvetica Neue"/>
                <a:cs typeface="Helvetica Neue"/>
                <a:sym typeface="Helvetica Neue"/>
              </a:defRPr>
            </a:lvl5pPr>
            <a:lvl6pPr marL="2743200" marR="0" lvl="5" indent="-431164"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6pPr>
            <a:lvl7pPr marL="3200400" marR="0" lvl="6" indent="-431164"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7pPr>
            <a:lvl8pPr marL="3657600" marR="0" lvl="7" indent="-431164"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8pPr>
            <a:lvl9pPr marL="4114800" marR="0" lvl="8" indent="-431165"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9pPr>
          </a:lstStyle>
          <a:p>
            <a:endParaRPr dirty="0"/>
          </a:p>
        </p:txBody>
      </p:sp>
      <p:pic>
        <p:nvPicPr>
          <p:cNvPr id="6" name="Picture 5" descr="A close-up of a black background&#10;&#10;Description automatically generated with low confidence">
            <a:extLst>
              <a:ext uri="{FF2B5EF4-FFF2-40B4-BE49-F238E27FC236}">
                <a16:creationId xmlns:a16="http://schemas.microsoft.com/office/drawing/2014/main" id="{87DD07AA-0347-A0F2-46C1-8EF03BA3ED75}"/>
              </a:ext>
            </a:extLst>
          </p:cNvPr>
          <p:cNvPicPr>
            <a:picLocks noChangeAspect="1"/>
          </p:cNvPicPr>
          <p:nvPr userDrawn="1"/>
        </p:nvPicPr>
        <p:blipFill>
          <a:blip r:embed="rId3"/>
          <a:stretch>
            <a:fillRect/>
          </a:stretch>
        </p:blipFill>
        <p:spPr>
          <a:xfrm>
            <a:off x="7843453" y="2111183"/>
            <a:ext cx="3429000" cy="838200"/>
          </a:xfrm>
          <a:prstGeom prst="rect">
            <a:avLst/>
          </a:prstGeom>
        </p:spPr>
      </p:pic>
      <p:sp>
        <p:nvSpPr>
          <p:cNvPr id="7" name="TextBox 6">
            <a:extLst>
              <a:ext uri="{FF2B5EF4-FFF2-40B4-BE49-F238E27FC236}">
                <a16:creationId xmlns:a16="http://schemas.microsoft.com/office/drawing/2014/main" id="{83881376-6688-0A8F-1DBD-58B809D6AD38}"/>
              </a:ext>
            </a:extLst>
          </p:cNvPr>
          <p:cNvSpPr txBox="1"/>
          <p:nvPr userDrawn="1"/>
        </p:nvSpPr>
        <p:spPr>
          <a:xfrm>
            <a:off x="7762172" y="3276600"/>
            <a:ext cx="3676489" cy="861774"/>
          </a:xfrm>
          <a:prstGeom prst="rect">
            <a:avLst/>
          </a:prstGeom>
          <a:noFill/>
        </p:spPr>
        <p:txBody>
          <a:bodyPr wrap="square" rtlCol="0">
            <a:spAutoFit/>
          </a:bodyPr>
          <a:lstStyle/>
          <a:p>
            <a:pPr>
              <a:lnSpc>
                <a:spcPct val="100000"/>
              </a:lnSpc>
            </a:pPr>
            <a:r>
              <a:rPr lang="en-US" sz="1000" b="1" i="0" dirty="0">
                <a:solidFill>
                  <a:schemeClr val="bg1"/>
                </a:solidFill>
                <a:effectLst/>
                <a:latin typeface="Calibri" panose="020F0502020204030204" pitchFamily="34" charset="0"/>
                <a:cs typeface="Calibri" panose="020F0502020204030204" pitchFamily="34" charset="0"/>
              </a:rPr>
              <a:t>IPRO End-Stage Renal Disease </a:t>
            </a:r>
            <a:br>
              <a:rPr lang="en-US" sz="1000" b="1" i="0" dirty="0">
                <a:solidFill>
                  <a:schemeClr val="bg1"/>
                </a:solidFill>
                <a:effectLst/>
                <a:latin typeface="Calibri" panose="020F0502020204030204" pitchFamily="34" charset="0"/>
                <a:cs typeface="Calibri" panose="020F0502020204030204" pitchFamily="34" charset="0"/>
              </a:rPr>
            </a:br>
            <a:r>
              <a:rPr lang="en-US" sz="1000" b="1" i="0" dirty="0">
                <a:solidFill>
                  <a:schemeClr val="bg1"/>
                </a:solidFill>
                <a:effectLst/>
                <a:latin typeface="Calibri" panose="020F0502020204030204" pitchFamily="34" charset="0"/>
                <a:cs typeface="Calibri" panose="020F0502020204030204" pitchFamily="34" charset="0"/>
              </a:rPr>
              <a:t>Network Program Corporate Office:</a:t>
            </a:r>
          </a:p>
          <a:p>
            <a:pPr>
              <a:lnSpc>
                <a:spcPct val="100000"/>
              </a:lnSpc>
            </a:pPr>
            <a:r>
              <a:rPr lang="en-US" sz="1000" b="0" i="0" dirty="0">
                <a:solidFill>
                  <a:schemeClr val="bg1"/>
                </a:solidFill>
                <a:effectLst/>
                <a:latin typeface="Calibri" panose="020F0502020204030204" pitchFamily="34" charset="0"/>
                <a:cs typeface="Calibri" panose="020F0502020204030204" pitchFamily="34" charset="0"/>
              </a:rPr>
              <a:t>1979 Marcus Avenue, Lake Success, NY 11042-1072</a:t>
            </a:r>
          </a:p>
          <a:p>
            <a:pPr>
              <a:lnSpc>
                <a:spcPct val="100000"/>
              </a:lnSpc>
            </a:pPr>
            <a:r>
              <a:rPr lang="en-US" sz="1000" b="1" i="0" dirty="0">
                <a:solidFill>
                  <a:schemeClr val="bg1"/>
                </a:solidFill>
                <a:effectLst/>
                <a:latin typeface="Calibri" panose="020F0502020204030204" pitchFamily="34" charset="0"/>
                <a:cs typeface="Calibri" panose="020F0502020204030204" pitchFamily="34" charset="0"/>
              </a:rPr>
              <a:t>Patient Toll-Free: </a:t>
            </a:r>
            <a:r>
              <a:rPr lang="en-US" sz="1000" b="0" i="0" dirty="0">
                <a:solidFill>
                  <a:schemeClr val="bg1"/>
                </a:solidFill>
                <a:effectLst/>
                <a:latin typeface="Calibri" panose="020F0502020204030204" pitchFamily="34" charset="0"/>
                <a:cs typeface="Calibri" panose="020F0502020204030204" pitchFamily="34" charset="0"/>
              </a:rPr>
              <a:t>(800) 238-3773 • </a:t>
            </a:r>
            <a:r>
              <a:rPr lang="en-US" sz="1000" b="1" i="0" dirty="0">
                <a:solidFill>
                  <a:schemeClr val="bg1"/>
                </a:solidFill>
                <a:effectLst/>
                <a:latin typeface="Calibri" panose="020F0502020204030204" pitchFamily="34" charset="0"/>
                <a:cs typeface="Calibri" panose="020F0502020204030204" pitchFamily="34" charset="0"/>
              </a:rPr>
              <a:t>Main:</a:t>
            </a:r>
            <a:r>
              <a:rPr lang="en-US" sz="1000" b="0" i="0" dirty="0">
                <a:solidFill>
                  <a:schemeClr val="bg1"/>
                </a:solidFill>
                <a:effectLst/>
                <a:latin typeface="Calibri" panose="020F0502020204030204" pitchFamily="34" charset="0"/>
                <a:cs typeface="Calibri" panose="020F0502020204030204" pitchFamily="34" charset="0"/>
              </a:rPr>
              <a:t> (516) 231-9767</a:t>
            </a:r>
            <a:br>
              <a:rPr lang="en-US" sz="1000" b="0" i="0" dirty="0">
                <a:solidFill>
                  <a:schemeClr val="bg1"/>
                </a:solidFill>
                <a:effectLst/>
                <a:latin typeface="Calibri" panose="020F0502020204030204" pitchFamily="34" charset="0"/>
                <a:cs typeface="Calibri" panose="020F0502020204030204" pitchFamily="34" charset="0"/>
              </a:rPr>
            </a:br>
            <a:r>
              <a:rPr lang="en-US" sz="1000" b="1" i="0" dirty="0">
                <a:solidFill>
                  <a:schemeClr val="bg1"/>
                </a:solidFill>
                <a:effectLst/>
                <a:latin typeface="Calibri" panose="020F0502020204030204" pitchFamily="34" charset="0"/>
                <a:cs typeface="Calibri" panose="020F0502020204030204" pitchFamily="34" charset="0"/>
              </a:rPr>
              <a:t>E-mail: </a:t>
            </a:r>
            <a:r>
              <a:rPr lang="en-US" sz="1000" b="0" i="0" dirty="0" err="1">
                <a:solidFill>
                  <a:schemeClr val="bg1"/>
                </a:solidFill>
                <a:effectLst/>
                <a:latin typeface="Calibri" panose="020F0502020204030204" pitchFamily="34" charset="0"/>
                <a:cs typeface="Calibri" panose="020F0502020204030204" pitchFamily="34" charset="0"/>
              </a:rPr>
              <a:t>esrdnetworkprogram@ipro.org</a:t>
            </a:r>
            <a:r>
              <a:rPr lang="en-US" sz="1000" b="0" i="0" dirty="0">
                <a:solidFill>
                  <a:schemeClr val="bg1"/>
                </a:solidFill>
                <a:effectLst/>
                <a:latin typeface="Calibri" panose="020F0502020204030204" pitchFamily="34" charset="0"/>
                <a:cs typeface="Calibri" panose="020F0502020204030204" pitchFamily="34" charset="0"/>
              </a:rPr>
              <a:t> • </a:t>
            </a:r>
            <a:r>
              <a:rPr lang="en-US" sz="1000" b="1" i="0" dirty="0">
                <a:solidFill>
                  <a:schemeClr val="bg1"/>
                </a:solidFill>
                <a:effectLst/>
                <a:latin typeface="Calibri" panose="020F0502020204030204" pitchFamily="34" charset="0"/>
                <a:cs typeface="Calibri" panose="020F0502020204030204" pitchFamily="34" charset="0"/>
              </a:rPr>
              <a:t>Web: </a:t>
            </a:r>
            <a:r>
              <a:rPr lang="en-US" sz="1000" b="0" i="0" dirty="0" err="1">
                <a:solidFill>
                  <a:schemeClr val="bg1"/>
                </a:solidFill>
                <a:effectLst/>
                <a:latin typeface="Calibri" panose="020F0502020204030204" pitchFamily="34" charset="0"/>
                <a:cs typeface="Calibri" panose="020F0502020204030204" pitchFamily="34" charset="0"/>
              </a:rPr>
              <a:t>esrd.ipro.org</a:t>
            </a:r>
            <a:endParaRPr lang="en-US" sz="1000" b="0" i="0" dirty="0">
              <a:solidFill>
                <a:schemeClr val="bg1"/>
              </a:solidFill>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FBB026E-4467-C189-EA27-8D476EA98A85}"/>
              </a:ext>
            </a:extLst>
          </p:cNvPr>
          <p:cNvSpPr txBox="1"/>
          <p:nvPr userDrawn="1"/>
        </p:nvSpPr>
        <p:spPr>
          <a:xfrm>
            <a:off x="935181" y="5713206"/>
            <a:ext cx="8539019"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1" dirty="0">
                <a:solidFill>
                  <a:schemeClr val="bg1"/>
                </a:solidFill>
                <a:effectLst/>
                <a:latin typeface="Calibri" panose="020F0502020204030204" pitchFamily="34" charset="0"/>
                <a:cs typeface="Calibri" panose="020F0502020204030204" pitchFamily="34" charset="0"/>
              </a:rPr>
              <a:t>This material was prepared by the IPRO ESRD Network Program, comprising the ESRD Networks of New York, New England, the South Atlantic and the Ohio River Valley, under contract with the Centers for Medicare &amp; Medicaid Services (CMS), an agency of the U.S. Department of Health and Human Services. Views expressed in this material do not necessarily reflect the official views or policy of CMS or HHS, and any reference to a specific product or entity herein does not constitute endorsement of that product or entity by CMS or HHS. </a:t>
            </a:r>
            <a:r>
              <a:rPr lang="en-US" sz="1000" b="0" i="1" u="none" strike="noStrike" cap="none" dirty="0">
                <a:solidFill>
                  <a:schemeClr val="bg1"/>
                </a:solidFill>
                <a:effectLst/>
                <a:latin typeface="Calibri" panose="020F0502020204030204" pitchFamily="34" charset="0"/>
                <a:cs typeface="Calibri" panose="020F0502020204030204" pitchFamily="34" charset="0"/>
                <a:sym typeface="Arial"/>
              </a:rPr>
              <a:t>Publication # ESRD.IPRO-G2-NW-20241113-392</a:t>
            </a:r>
          </a:p>
        </p:txBody>
      </p:sp>
      <p:sp>
        <p:nvSpPr>
          <p:cNvPr id="2" name="Google Shape;6;p1">
            <a:extLst>
              <a:ext uri="{FF2B5EF4-FFF2-40B4-BE49-F238E27FC236}">
                <a16:creationId xmlns:a16="http://schemas.microsoft.com/office/drawing/2014/main" id="{D1A3AF6B-77EA-022F-A9A9-7B042213423E}"/>
              </a:ext>
            </a:extLst>
          </p:cNvPr>
          <p:cNvSpPr txBox="1">
            <a:spLocks noGrp="1"/>
          </p:cNvSpPr>
          <p:nvPr>
            <p:ph type="sldNum" idx="12"/>
          </p:nvPr>
        </p:nvSpPr>
        <p:spPr>
          <a:xfrm>
            <a:off x="11630681" y="6239965"/>
            <a:ext cx="243654" cy="241411"/>
          </a:xfrm>
          <a:prstGeom prst="rect">
            <a:avLst/>
          </a:prstGeom>
          <a:noFill/>
          <a:ln>
            <a:noFill/>
          </a:ln>
        </p:spPr>
        <p:txBody>
          <a:bodyPr spcFirstLastPara="1" wrap="square" lIns="35700" tIns="35700" rIns="35700" bIns="35700"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chemeClr val="bg1"/>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pic>
        <p:nvPicPr>
          <p:cNvPr id="3" name="Picture 2">
            <a:extLst>
              <a:ext uri="{FF2B5EF4-FFF2-40B4-BE49-F238E27FC236}">
                <a16:creationId xmlns:a16="http://schemas.microsoft.com/office/drawing/2014/main" id="{477171AA-C63B-FEB9-701D-4F7D66A3E4F7}"/>
              </a:ext>
            </a:extLst>
          </p:cNvPr>
          <p:cNvPicPr>
            <a:picLocks noChangeAspect="1"/>
          </p:cNvPicPr>
          <p:nvPr userDrawn="1"/>
        </p:nvPicPr>
        <p:blipFill>
          <a:blip r:embed="rId6"/>
          <a:stretch>
            <a:fillRect/>
          </a:stretch>
        </p:blipFill>
        <p:spPr>
          <a:xfrm flipV="1">
            <a:off x="0" y="6566294"/>
            <a:ext cx="12191999" cy="308863"/>
          </a:xfrm>
          <a:prstGeom prst="rect">
            <a:avLst/>
          </a:prstGeom>
        </p:spPr>
      </p:pic>
      <p:sp>
        <p:nvSpPr>
          <p:cNvPr id="6" name="Google Shape;6;p1"/>
          <p:cNvSpPr txBox="1">
            <a:spLocks noGrp="1"/>
          </p:cNvSpPr>
          <p:nvPr>
            <p:ph type="sldNum" idx="12"/>
          </p:nvPr>
        </p:nvSpPr>
        <p:spPr>
          <a:xfrm>
            <a:off x="11630681" y="6239965"/>
            <a:ext cx="243654" cy="241411"/>
          </a:xfrm>
          <a:prstGeom prst="rect">
            <a:avLst/>
          </a:prstGeom>
          <a:noFill/>
          <a:ln>
            <a:noFill/>
          </a:ln>
        </p:spPr>
        <p:txBody>
          <a:bodyPr spcFirstLastPara="1" wrap="square" lIns="35700" tIns="35700" rIns="35700" bIns="35700"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3" Type="http://schemas.openxmlformats.org/officeDocument/2006/relationships/slide" Target="slide13.xml"/><Relationship Id="rId18" Type="http://schemas.openxmlformats.org/officeDocument/2006/relationships/slide" Target="slide18.xml"/><Relationship Id="rId26" Type="http://schemas.openxmlformats.org/officeDocument/2006/relationships/slide" Target="slide26.xml"/><Relationship Id="rId21" Type="http://schemas.openxmlformats.org/officeDocument/2006/relationships/slide" Target="slide21.xml"/><Relationship Id="rId34" Type="http://schemas.openxmlformats.org/officeDocument/2006/relationships/slide" Target="slide34.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7.xml"/><Relationship Id="rId25" Type="http://schemas.openxmlformats.org/officeDocument/2006/relationships/slide" Target="slide25.xml"/><Relationship Id="rId33" Type="http://schemas.openxmlformats.org/officeDocument/2006/relationships/slide" Target="slide33.xml"/><Relationship Id="rId2" Type="http://schemas.openxmlformats.org/officeDocument/2006/relationships/notesSlide" Target="../notesSlides/notesSlide4.xml"/><Relationship Id="rId16" Type="http://schemas.openxmlformats.org/officeDocument/2006/relationships/slide" Target="slide16.xml"/><Relationship Id="rId20" Type="http://schemas.openxmlformats.org/officeDocument/2006/relationships/slide" Target="slide20.xml"/><Relationship Id="rId29"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24.xml"/><Relationship Id="rId32" Type="http://schemas.openxmlformats.org/officeDocument/2006/relationships/slide" Target="slide32.xml"/><Relationship Id="rId37" Type="http://schemas.openxmlformats.org/officeDocument/2006/relationships/slide" Target="slide37.xml"/><Relationship Id="rId5" Type="http://schemas.openxmlformats.org/officeDocument/2006/relationships/image" Target="../media/image8.png"/><Relationship Id="rId15" Type="http://schemas.openxmlformats.org/officeDocument/2006/relationships/slide" Target="slide15.xml"/><Relationship Id="rId23" Type="http://schemas.openxmlformats.org/officeDocument/2006/relationships/slide" Target="slide23.xml"/><Relationship Id="rId28" Type="http://schemas.openxmlformats.org/officeDocument/2006/relationships/slide" Target="slide28.xml"/><Relationship Id="rId36" Type="http://schemas.openxmlformats.org/officeDocument/2006/relationships/slide" Target="slide36.xml"/><Relationship Id="rId10" Type="http://schemas.openxmlformats.org/officeDocument/2006/relationships/slide" Target="slide10.xml"/><Relationship Id="rId19" Type="http://schemas.openxmlformats.org/officeDocument/2006/relationships/slide" Target="slide19.xml"/><Relationship Id="rId31" Type="http://schemas.openxmlformats.org/officeDocument/2006/relationships/slide" Target="slide31.xml"/><Relationship Id="rId4" Type="http://schemas.openxmlformats.org/officeDocument/2006/relationships/slide" Target="slide38.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22.xml"/><Relationship Id="rId27" Type="http://schemas.openxmlformats.org/officeDocument/2006/relationships/slide" Target="slide27.xml"/><Relationship Id="rId30" Type="http://schemas.openxmlformats.org/officeDocument/2006/relationships/slide" Target="slide30.xml"/><Relationship Id="rId35" Type="http://schemas.openxmlformats.org/officeDocument/2006/relationships/slide" Target="slide35.xml"/><Relationship Id="rId8" Type="http://schemas.openxmlformats.org/officeDocument/2006/relationships/slide" Target="slide8.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3" name="Title 2">
            <a:extLst>
              <a:ext uri="{FF2B5EF4-FFF2-40B4-BE49-F238E27FC236}">
                <a16:creationId xmlns:a16="http://schemas.microsoft.com/office/drawing/2014/main" id="{5B7143AA-2D70-8AB3-3EBC-6EDA4FBC3F34}"/>
              </a:ext>
            </a:extLst>
          </p:cNvPr>
          <p:cNvSpPr>
            <a:spLocks noGrp="1"/>
          </p:cNvSpPr>
          <p:nvPr>
            <p:ph type="title"/>
          </p:nvPr>
        </p:nvSpPr>
        <p:spPr/>
        <p:txBody>
          <a:bodyPr/>
          <a:lstStyle/>
          <a:p>
            <a:r>
              <a:rPr lang="en-US" dirty="0"/>
              <a:t>Healthy Living Bingo Game!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4" name="Picture 3" descr="A group of people wearing white coats&#10;&#10;Description automatically generated">
            <a:extLst>
              <a:ext uri="{FF2B5EF4-FFF2-40B4-BE49-F238E27FC236}">
                <a16:creationId xmlns:a16="http://schemas.microsoft.com/office/drawing/2014/main" id="{493566AB-D937-F2EE-0400-F84E90D9ADE7}"/>
              </a:ext>
            </a:extLst>
          </p:cNvPr>
          <p:cNvPicPr>
            <a:picLocks noChangeAspect="1"/>
          </p:cNvPicPr>
          <p:nvPr/>
        </p:nvPicPr>
        <p:blipFill>
          <a:blip r:embed="rId3"/>
          <a:stretch>
            <a:fillRect/>
          </a:stretch>
        </p:blipFill>
        <p:spPr>
          <a:xfrm>
            <a:off x="4713252" y="3580435"/>
            <a:ext cx="2523748" cy="2523748"/>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a:spcBef>
                <a:spcPts val="1000"/>
              </a:spcBef>
              <a:buSzPct val="100000"/>
              <a:buNone/>
              <a:defRPr sz="2000">
                <a:latin typeface="+mj-lt"/>
                <a:ea typeface="+mj-ea"/>
                <a:cs typeface="+mj-cs"/>
                <a:sym typeface="Arial"/>
              </a:defRPr>
            </a:pPr>
            <a:r>
              <a:rPr lang="en-US" sz="2600" dirty="0">
                <a:latin typeface="Arial" panose="020B0604020202020204" pitchFamily="34" charset="0"/>
                <a:ea typeface="+mj-ea"/>
                <a:cs typeface="Arial" panose="020B0604020202020204" pitchFamily="34" charset="0"/>
              </a:rPr>
              <a:t>This group includes the individuals who provide you with support and assistance to make sure that you get the care you need during your dialysis journey. Members may include your nephrologist, kidney educator, nurse, patient care technician, dietitian, social worker, peer mentor, and others. Talk to any member if you are feeling depressed or having a hard time adjusting to life with dialysis.</a:t>
            </a:r>
            <a:endParaRPr lang="en-US" sz="26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2" name="Rounded Rectangle 4">
            <a:extLst>
              <a:ext uri="{FF2B5EF4-FFF2-40B4-BE49-F238E27FC236}">
                <a16:creationId xmlns:a16="http://schemas.microsoft.com/office/drawing/2014/main" id="{C7F2AC97-DB4E-40C2-0FF4-0FA2905C5F21}"/>
              </a:ext>
            </a:extLst>
          </p:cNvPr>
          <p:cNvSpPr/>
          <p:nvPr/>
        </p:nvSpPr>
        <p:spPr>
          <a:xfrm>
            <a:off x="3215640" y="3748998"/>
            <a:ext cx="5760720" cy="246888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98828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calendar and pills on a table&#10;&#10;Description automatically generated">
            <a:extLst>
              <a:ext uri="{FF2B5EF4-FFF2-40B4-BE49-F238E27FC236}">
                <a16:creationId xmlns:a16="http://schemas.microsoft.com/office/drawing/2014/main" id="{ABDB0791-C731-44FD-78C9-DDAC7E5B594E}"/>
              </a:ext>
            </a:extLst>
          </p:cNvPr>
          <p:cNvPicPr>
            <a:picLocks noChangeAspect="1"/>
          </p:cNvPicPr>
          <p:nvPr/>
        </p:nvPicPr>
        <p:blipFill>
          <a:blip r:embed="rId3"/>
          <a:stretch>
            <a:fillRect/>
          </a:stretch>
        </p:blipFill>
        <p:spPr>
          <a:xfrm>
            <a:off x="4868579" y="4011109"/>
            <a:ext cx="2133604" cy="2133604"/>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a:spcBef>
                <a:spcPts val="1000"/>
              </a:spcBef>
              <a:buSzPct val="100000"/>
              <a:buNone/>
              <a:defRPr sz="2000">
                <a:latin typeface="+mj-lt"/>
                <a:ea typeface="+mj-ea"/>
                <a:cs typeface="+mj-cs"/>
                <a:sym typeface="Arial"/>
              </a:defRPr>
            </a:pPr>
            <a:r>
              <a:rPr lang="en-US" sz="3200" dirty="0">
                <a:latin typeface="Arial" panose="020B0604020202020204" pitchFamily="34" charset="0"/>
                <a:ea typeface="+mj-ea"/>
                <a:cs typeface="Arial" panose="020B0604020202020204" pitchFamily="34" charset="0"/>
              </a:rPr>
              <a:t>Routine health care procedures that include screenings, check-ups, vaccinations, and patient counseling to prevent or slow the progression of illnesses, diseases, or other health problems.</a:t>
            </a:r>
            <a:endParaRPr lang="en-US" sz="28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2" name="Rounded Rectangle 4">
            <a:extLst>
              <a:ext uri="{FF2B5EF4-FFF2-40B4-BE49-F238E27FC236}">
                <a16:creationId xmlns:a16="http://schemas.microsoft.com/office/drawing/2014/main" id="{AAEB4BDB-F40A-C476-1BEE-44C28C950657}"/>
              </a:ext>
            </a:extLst>
          </p:cNvPr>
          <p:cNvSpPr/>
          <p:nvPr/>
        </p:nvSpPr>
        <p:spPr>
          <a:xfrm>
            <a:off x="3055021" y="3760713"/>
            <a:ext cx="5760720" cy="246888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105871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4" name="Picture 3" descr="A group of people standing on a bowl of food&#10;&#10;Description automatically generated">
            <a:extLst>
              <a:ext uri="{FF2B5EF4-FFF2-40B4-BE49-F238E27FC236}">
                <a16:creationId xmlns:a16="http://schemas.microsoft.com/office/drawing/2014/main" id="{42F8EF4C-3068-D82F-D296-9BAD10C5B498}"/>
              </a:ext>
            </a:extLst>
          </p:cNvPr>
          <p:cNvPicPr>
            <a:picLocks noChangeAspect="1"/>
          </p:cNvPicPr>
          <p:nvPr/>
        </p:nvPicPr>
        <p:blipFill>
          <a:blip r:embed="rId3"/>
          <a:stretch>
            <a:fillRect/>
          </a:stretch>
        </p:blipFill>
        <p:spPr>
          <a:xfrm>
            <a:off x="4542456" y="3471670"/>
            <a:ext cx="2741279" cy="2741279"/>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a:spcBef>
                <a:spcPts val="1000"/>
              </a:spcBef>
              <a:buSzPct val="100000"/>
              <a:buNone/>
              <a:defRPr sz="2000">
                <a:latin typeface="+mj-lt"/>
                <a:ea typeface="+mj-ea"/>
                <a:cs typeface="+mj-cs"/>
                <a:sym typeface="Arial"/>
              </a:defRPr>
            </a:pPr>
            <a:r>
              <a:rPr lang="en-US" sz="3600" dirty="0">
                <a:latin typeface="Arial" panose="020B0604020202020204" pitchFamily="34" charset="0"/>
                <a:ea typeface="+mj-ea"/>
                <a:cs typeface="Arial" panose="020B0604020202020204" pitchFamily="34" charset="0"/>
              </a:rPr>
              <a:t>Your choices about what to eat and drink while on dialysis can make a difference in how you feel and can make treatments work better.</a:t>
            </a:r>
            <a:endParaRPr lang="en-US" sz="32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2" name="Rounded Rectangle 4">
            <a:extLst>
              <a:ext uri="{FF2B5EF4-FFF2-40B4-BE49-F238E27FC236}">
                <a16:creationId xmlns:a16="http://schemas.microsoft.com/office/drawing/2014/main" id="{3DA2BB64-0275-7FF8-49A4-1AB125EABFC7}"/>
              </a:ext>
            </a:extLst>
          </p:cNvPr>
          <p:cNvSpPr/>
          <p:nvPr/>
        </p:nvSpPr>
        <p:spPr>
          <a:xfrm>
            <a:off x="3078455" y="3607869"/>
            <a:ext cx="5669280" cy="246888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329974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heart shaped image of people and food&#10;&#10;Description automatically generated">
            <a:extLst>
              <a:ext uri="{FF2B5EF4-FFF2-40B4-BE49-F238E27FC236}">
                <a16:creationId xmlns:a16="http://schemas.microsoft.com/office/drawing/2014/main" id="{E3DC7335-4E88-E194-6B68-4DB990E8F10E}"/>
              </a:ext>
            </a:extLst>
          </p:cNvPr>
          <p:cNvPicPr>
            <a:picLocks noChangeAspect="1"/>
          </p:cNvPicPr>
          <p:nvPr/>
        </p:nvPicPr>
        <p:blipFill>
          <a:blip r:embed="rId3"/>
          <a:stretch>
            <a:fillRect/>
          </a:stretch>
        </p:blipFill>
        <p:spPr>
          <a:xfrm>
            <a:off x="4515206" y="3657980"/>
            <a:ext cx="2615168" cy="2615168"/>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a:spcBef>
                <a:spcPts val="1000"/>
              </a:spcBef>
              <a:buSzPct val="100000"/>
              <a:buNone/>
              <a:defRPr sz="2000">
                <a:latin typeface="+mj-lt"/>
                <a:ea typeface="+mj-ea"/>
                <a:cs typeface="+mj-cs"/>
                <a:sym typeface="Arial"/>
              </a:defRPr>
            </a:pPr>
            <a:r>
              <a:rPr lang="en-US" sz="3200" dirty="0">
                <a:latin typeface="Arial" panose="020B0604020202020204" pitchFamily="34" charset="0"/>
                <a:ea typeface="+mj-ea"/>
                <a:cs typeface="Arial" panose="020B0604020202020204" pitchFamily="34" charset="0"/>
              </a:rPr>
              <a:t>This provides a number of health benefits, both physical and emotional. Benefits include improved heart function, stronger bones and muscles, improvement in doing everyday activities and improvement in your emotional state</a:t>
            </a:r>
            <a:r>
              <a:rPr lang="en-US" sz="3600" dirty="0">
                <a:latin typeface="Arial" panose="020B0604020202020204" pitchFamily="34" charset="0"/>
                <a:ea typeface="+mj-ea"/>
                <a:cs typeface="Arial" panose="020B0604020202020204" pitchFamily="34" charset="0"/>
              </a:rPr>
              <a:t>. </a:t>
            </a:r>
            <a:endParaRPr lang="en-US" sz="32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2" name="Rounded Rectangle 4">
            <a:extLst>
              <a:ext uri="{FF2B5EF4-FFF2-40B4-BE49-F238E27FC236}">
                <a16:creationId xmlns:a16="http://schemas.microsoft.com/office/drawing/2014/main" id="{F3BD0AF8-99C6-74B5-DF4E-AC9DE83EE204}"/>
              </a:ext>
            </a:extLst>
          </p:cNvPr>
          <p:cNvSpPr/>
          <p:nvPr/>
        </p:nvSpPr>
        <p:spPr>
          <a:xfrm>
            <a:off x="2988150" y="3731124"/>
            <a:ext cx="5669280" cy="246888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197503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6" name="Picture 5" descr="A white scissors in a green circle&#10;&#10;Description automatically generated">
            <a:extLst>
              <a:ext uri="{FF2B5EF4-FFF2-40B4-BE49-F238E27FC236}">
                <a16:creationId xmlns:a16="http://schemas.microsoft.com/office/drawing/2014/main" id="{3B393F30-F775-BD4B-255C-CBDBE46A36EC}"/>
              </a:ext>
            </a:extLst>
          </p:cNvPr>
          <p:cNvPicPr>
            <a:picLocks noChangeAspect="1"/>
          </p:cNvPicPr>
          <p:nvPr/>
        </p:nvPicPr>
        <p:blipFill>
          <a:blip r:embed="rId3"/>
          <a:stretch>
            <a:fillRect/>
          </a:stretch>
        </p:blipFill>
        <p:spPr>
          <a:xfrm>
            <a:off x="4808643" y="3645771"/>
            <a:ext cx="2509984" cy="2509984"/>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a:spcBef>
                <a:spcPts val="1000"/>
              </a:spcBef>
              <a:buSzPct val="100000"/>
              <a:buNone/>
              <a:defRPr sz="2000">
                <a:latin typeface="+mj-lt"/>
                <a:ea typeface="+mj-ea"/>
                <a:cs typeface="+mj-cs"/>
                <a:sym typeface="Arial"/>
              </a:defRPr>
            </a:pPr>
            <a:r>
              <a:rPr lang="en-US" sz="3000" dirty="0">
                <a:latin typeface="Arial" panose="020B0604020202020204" pitchFamily="34" charset="0"/>
                <a:ea typeface="+mj-ea"/>
                <a:cs typeface="Arial" panose="020B0604020202020204" pitchFamily="34" charset="0"/>
              </a:rPr>
              <a:t>If there is a life-threatening emergency while you are </a:t>
            </a:r>
            <a:br>
              <a:rPr lang="en-US" sz="3000" dirty="0">
                <a:latin typeface="Arial" panose="020B0604020202020204" pitchFamily="34" charset="0"/>
                <a:ea typeface="+mj-ea"/>
                <a:cs typeface="Arial" panose="020B0604020202020204" pitchFamily="34" charset="0"/>
              </a:rPr>
            </a:br>
            <a:r>
              <a:rPr lang="en-US" sz="3000" dirty="0">
                <a:latin typeface="Arial" panose="020B0604020202020204" pitchFamily="34" charset="0"/>
                <a:ea typeface="+mj-ea"/>
                <a:cs typeface="Arial" panose="020B0604020202020204" pitchFamily="34" charset="0"/>
              </a:rPr>
              <a:t>on the dialysis machine, you should learn this procedure to safely disconnect yourself from the machine. This procedure should be used only if you have a fistula. If you have a catheter wait for a member of the healthcare team to disconnect you from the machine. </a:t>
            </a:r>
            <a:endParaRPr lang="en-US" sz="30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AutoShape 4">
            <a:extLst>
              <a:ext uri="{FF2B5EF4-FFF2-40B4-BE49-F238E27FC236}">
                <a16:creationId xmlns:a16="http://schemas.microsoft.com/office/drawing/2014/main" id="{1FECDCE4-1862-B3AD-A48A-4AD8CE657D7A}"/>
              </a:ext>
            </a:extLst>
          </p:cNvPr>
          <p:cNvSpPr>
            <a:spLocks noChangeAspect="1" noChangeArrowheads="1"/>
          </p:cNvSpPr>
          <p:nvPr/>
        </p:nvSpPr>
        <p:spPr bwMode="auto">
          <a:xfrm>
            <a:off x="4493855" y="2774756"/>
            <a:ext cx="3266902" cy="32669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ounded Rectangle 4">
            <a:extLst>
              <a:ext uri="{FF2B5EF4-FFF2-40B4-BE49-F238E27FC236}">
                <a16:creationId xmlns:a16="http://schemas.microsoft.com/office/drawing/2014/main" id="{5EF94DFE-BB4A-E033-B1F5-218C2643AE89}"/>
              </a:ext>
            </a:extLst>
          </p:cNvPr>
          <p:cNvSpPr/>
          <p:nvPr/>
        </p:nvSpPr>
        <p:spPr>
          <a:xfrm>
            <a:off x="3183275" y="3686875"/>
            <a:ext cx="5760720" cy="246888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171830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7"/>
        <p:cNvGrpSpPr/>
        <p:nvPr/>
      </p:nvGrpSpPr>
      <p:grpSpPr>
        <a:xfrm>
          <a:off x="0" y="0"/>
          <a:ext cx="0" cy="0"/>
          <a:chOff x="0" y="0"/>
          <a:chExt cx="0" cy="0"/>
        </a:xfrm>
      </p:grpSpPr>
      <p:pic>
        <p:nvPicPr>
          <p:cNvPr id="5" name="Picture 4" descr="A heart with a liquid inside&#10;&#10;Description automatically generated">
            <a:extLst>
              <a:ext uri="{FF2B5EF4-FFF2-40B4-BE49-F238E27FC236}">
                <a16:creationId xmlns:a16="http://schemas.microsoft.com/office/drawing/2014/main" id="{BFFE6A19-669C-79E7-87CA-B5DE4E37204F}"/>
              </a:ext>
            </a:extLst>
          </p:cNvPr>
          <p:cNvPicPr>
            <a:picLocks noChangeAspect="1"/>
          </p:cNvPicPr>
          <p:nvPr/>
        </p:nvPicPr>
        <p:blipFill>
          <a:blip r:embed="rId3"/>
          <a:stretch>
            <a:fillRect/>
          </a:stretch>
        </p:blipFill>
        <p:spPr>
          <a:xfrm>
            <a:off x="4912949" y="3889947"/>
            <a:ext cx="2133604" cy="2130556"/>
          </a:xfrm>
          <a:prstGeom prst="rect">
            <a:avLst/>
          </a:prstGeom>
        </p:spPr>
      </p:pic>
      <p:sp>
        <p:nvSpPr>
          <p:cNvPr id="61" name="Google Shape;61;p11"/>
          <p:cNvSpPr txBox="1">
            <a:spLocks noGrp="1"/>
          </p:cNvSpPr>
          <p:nvPr>
            <p:ph type="body" idx="4"/>
          </p:nvPr>
        </p:nvSpPr>
        <p:spPr>
          <a:xfrm>
            <a:off x="732971" y="480309"/>
            <a:ext cx="9937893" cy="2770098"/>
          </a:xfrm>
        </p:spPr>
        <p:txBody>
          <a:bodyPr/>
          <a:lstStyle/>
          <a:p>
            <a:pPr marL="0" indent="0">
              <a:spcBef>
                <a:spcPts val="1000"/>
              </a:spcBef>
              <a:buSzPct val="100000"/>
              <a:buNone/>
              <a:defRPr sz="2000">
                <a:latin typeface="+mj-lt"/>
                <a:ea typeface="+mj-ea"/>
                <a:cs typeface="+mj-cs"/>
                <a:sym typeface="Arial"/>
              </a:defRPr>
            </a:pPr>
            <a:r>
              <a:rPr lang="en-US" sz="3600" dirty="0">
                <a:latin typeface="Arial" panose="020B0604020202020204" pitchFamily="34" charset="0"/>
                <a:ea typeface="+mj-ea"/>
                <a:cs typeface="Arial" panose="020B0604020202020204" pitchFamily="34" charset="0"/>
              </a:rPr>
              <a:t>A common and treatable condition in which </a:t>
            </a:r>
            <a:br>
              <a:rPr lang="en-US" sz="3600" dirty="0">
                <a:latin typeface="Arial" panose="020B0604020202020204" pitchFamily="34" charset="0"/>
                <a:ea typeface="+mj-ea"/>
                <a:cs typeface="Arial" panose="020B0604020202020204" pitchFamily="34" charset="0"/>
              </a:rPr>
            </a:br>
            <a:r>
              <a:rPr lang="en-US" sz="3600" dirty="0">
                <a:latin typeface="Arial" panose="020B0604020202020204" pitchFamily="34" charset="0"/>
                <a:ea typeface="+mj-ea"/>
                <a:cs typeface="Arial" panose="020B0604020202020204" pitchFamily="34" charset="0"/>
              </a:rPr>
              <a:t>your red blood cell levels are low. If you have this, your body does not get enough oxygen-rich blood, and you may feel tired, weak, and short of breath. </a:t>
            </a: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0276DACF-3ABC-000E-B156-4E436DC094B3}"/>
              </a:ext>
            </a:extLst>
          </p:cNvPr>
          <p:cNvSpPr/>
          <p:nvPr/>
        </p:nvSpPr>
        <p:spPr>
          <a:xfrm>
            <a:off x="3099391" y="3720785"/>
            <a:ext cx="5760720" cy="246888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276299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diagram of a person's body&#10;&#10;Description automatically generated">
            <a:extLst>
              <a:ext uri="{FF2B5EF4-FFF2-40B4-BE49-F238E27FC236}">
                <a16:creationId xmlns:a16="http://schemas.microsoft.com/office/drawing/2014/main" id="{C3814046-D89F-C868-A29F-27BACA414A19}"/>
              </a:ext>
            </a:extLst>
          </p:cNvPr>
          <p:cNvPicPr>
            <a:picLocks noChangeAspect="1"/>
          </p:cNvPicPr>
          <p:nvPr/>
        </p:nvPicPr>
        <p:blipFill>
          <a:blip r:embed="rId3"/>
          <a:stretch>
            <a:fillRect/>
          </a:stretch>
        </p:blipFill>
        <p:spPr>
          <a:xfrm>
            <a:off x="4836793" y="3778555"/>
            <a:ext cx="2133604" cy="2127508"/>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600" dirty="0">
                <a:latin typeface="Arial" panose="020B0604020202020204" pitchFamily="34" charset="0"/>
                <a:ea typeface="+mj-ea"/>
                <a:cs typeface="Arial" panose="020B0604020202020204" pitchFamily="34" charset="0"/>
              </a:rPr>
              <a:t>This fluid is prescribed by your doctor, and it is used to remove waste products from the blood during dialysis.</a:t>
            </a:r>
            <a:endParaRPr lang="en-US" sz="32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0EB0629E-7B4B-449C-C9E5-64BDFFBEF5C4}"/>
              </a:ext>
            </a:extLst>
          </p:cNvPr>
          <p:cNvSpPr/>
          <p:nvPr/>
        </p:nvSpPr>
        <p:spPr>
          <a:xfrm>
            <a:off x="2961951" y="3653589"/>
            <a:ext cx="566928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242234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map of the united states of america with colorful circles and lines&#10;&#10;Description automatically generated">
            <a:extLst>
              <a:ext uri="{FF2B5EF4-FFF2-40B4-BE49-F238E27FC236}">
                <a16:creationId xmlns:a16="http://schemas.microsoft.com/office/drawing/2014/main" id="{452163C2-DD90-EFFE-2A57-E963ECB9B574}"/>
              </a:ext>
            </a:extLst>
          </p:cNvPr>
          <p:cNvPicPr>
            <a:picLocks noChangeAspect="1"/>
          </p:cNvPicPr>
          <p:nvPr/>
        </p:nvPicPr>
        <p:blipFill>
          <a:blip r:embed="rId3"/>
          <a:stretch>
            <a:fillRect/>
          </a:stretch>
        </p:blipFill>
        <p:spPr>
          <a:xfrm>
            <a:off x="4629911" y="3920591"/>
            <a:ext cx="2932178" cy="1966421"/>
          </a:xfrm>
          <a:prstGeom prst="rect">
            <a:avLst/>
          </a:prstGeom>
        </p:spPr>
      </p:pic>
      <p:sp>
        <p:nvSpPr>
          <p:cNvPr id="61" name="Google Shape;61;p11"/>
          <p:cNvSpPr txBox="1">
            <a:spLocks noGrp="1"/>
          </p:cNvSpPr>
          <p:nvPr>
            <p:ph type="body" idx="4"/>
          </p:nvPr>
        </p:nvSpPr>
        <p:spPr>
          <a:xfrm>
            <a:off x="732971" y="362390"/>
            <a:ext cx="9937893" cy="4045818"/>
          </a:xfrm>
        </p:spPr>
        <p:txBody>
          <a:bodyPr/>
          <a:lstStyle/>
          <a:p>
            <a:pPr marL="0" indent="0" defTabSz="914400">
              <a:spcBef>
                <a:spcPts val="1000"/>
              </a:spcBef>
              <a:buSzPct val="100000"/>
              <a:buNone/>
              <a:defRPr sz="2000">
                <a:latin typeface="+mj-lt"/>
                <a:ea typeface="+mj-ea"/>
                <a:cs typeface="+mj-cs"/>
                <a:sym typeface="Arial"/>
              </a:defRPr>
            </a:pPr>
            <a:r>
              <a:rPr lang="en-US" sz="1900" dirty="0">
                <a:latin typeface="Arial" panose="020B0604020202020204" pitchFamily="34" charset="0"/>
                <a:ea typeface="+mj-ea"/>
                <a:cs typeface="Arial" panose="020B0604020202020204" pitchFamily="34" charset="0"/>
              </a:rPr>
              <a:t>These are funded by the federal government to ensure that appropriate, quality care is provided to individuals who receive treatment through Medicare-certified dialysis </a:t>
            </a:r>
            <a:br>
              <a:rPr lang="en-US" sz="1900" dirty="0">
                <a:latin typeface="Arial" panose="020B0604020202020204" pitchFamily="34" charset="0"/>
                <a:ea typeface="+mj-ea"/>
                <a:cs typeface="Arial" panose="020B0604020202020204" pitchFamily="34" charset="0"/>
              </a:rPr>
            </a:br>
            <a:r>
              <a:rPr lang="en-US" sz="1900" dirty="0">
                <a:latin typeface="Arial" panose="020B0604020202020204" pitchFamily="34" charset="0"/>
                <a:ea typeface="+mj-ea"/>
                <a:cs typeface="Arial" panose="020B0604020202020204" pitchFamily="34" charset="0"/>
              </a:rPr>
              <a:t>facilities and kidney transplant centers. If you have a concern about the quality of care you ae receiving or an issue with accessing care, you can call: </a:t>
            </a:r>
          </a:p>
          <a:p>
            <a:pPr marL="342900" indent="-342900">
              <a:spcBef>
                <a:spcPts val="1000"/>
              </a:spcBef>
              <a:buSzPct val="100000"/>
              <a:defRPr sz="2000">
                <a:latin typeface="+mj-lt"/>
                <a:ea typeface="+mj-ea"/>
                <a:cs typeface="+mj-cs"/>
                <a:sym typeface="Arial"/>
              </a:defRPr>
            </a:pPr>
            <a:r>
              <a:rPr lang="en-US" sz="1900" dirty="0">
                <a:latin typeface="Arial" panose="020B0604020202020204" pitchFamily="34" charset="0"/>
                <a:ea typeface="+mj-ea"/>
                <a:cs typeface="Arial" panose="020B0604020202020204" pitchFamily="34" charset="0"/>
              </a:rPr>
              <a:t>In New England:  		1-866-286-3773</a:t>
            </a:r>
          </a:p>
          <a:p>
            <a:pPr marL="342900" indent="-342900">
              <a:spcBef>
                <a:spcPts val="1000"/>
              </a:spcBef>
              <a:buSzPct val="100000"/>
              <a:defRPr sz="2000">
                <a:latin typeface="+mj-lt"/>
                <a:ea typeface="+mj-ea"/>
                <a:cs typeface="+mj-cs"/>
                <a:sym typeface="Arial"/>
              </a:defRPr>
            </a:pPr>
            <a:r>
              <a:rPr lang="en-US" sz="1900" dirty="0">
                <a:latin typeface="Arial" panose="020B0604020202020204" pitchFamily="34" charset="0"/>
                <a:ea typeface="+mj-ea"/>
                <a:cs typeface="Arial" panose="020B0604020202020204" pitchFamily="34" charset="0"/>
              </a:rPr>
              <a:t>In GA, NC, or SC:		1-800-524-7139</a:t>
            </a:r>
          </a:p>
          <a:p>
            <a:pPr marL="342900" indent="-342900">
              <a:spcBef>
                <a:spcPts val="1000"/>
              </a:spcBef>
              <a:buSzPct val="100000"/>
              <a:defRPr sz="2000">
                <a:latin typeface="+mj-lt"/>
                <a:ea typeface="+mj-ea"/>
                <a:cs typeface="+mj-cs"/>
                <a:sym typeface="Arial"/>
              </a:defRPr>
            </a:pPr>
            <a:r>
              <a:rPr lang="en-US" sz="1900" dirty="0">
                <a:latin typeface="Arial" panose="020B0604020202020204" pitchFamily="34" charset="0"/>
                <a:ea typeface="+mj-ea"/>
                <a:cs typeface="Arial" panose="020B0604020202020204" pitchFamily="34" charset="0"/>
              </a:rPr>
              <a:t>In KY, IN, or OH:       		1-844-819-3010</a:t>
            </a:r>
          </a:p>
          <a:p>
            <a:pPr marL="342900" indent="-342900">
              <a:spcBef>
                <a:spcPts val="1000"/>
              </a:spcBef>
              <a:buSzPct val="100000"/>
              <a:defRPr sz="2000">
                <a:latin typeface="+mj-lt"/>
                <a:ea typeface="+mj-ea"/>
                <a:cs typeface="+mj-cs"/>
                <a:sym typeface="Arial"/>
              </a:defRPr>
            </a:pPr>
            <a:r>
              <a:rPr lang="en-US" sz="1900" dirty="0">
                <a:latin typeface="Arial" panose="020B0604020202020204" pitchFamily="34" charset="0"/>
                <a:ea typeface="+mj-ea"/>
                <a:cs typeface="Arial" panose="020B0604020202020204" pitchFamily="34" charset="0"/>
              </a:rPr>
              <a:t>In NY: 			1-800-228-3773</a:t>
            </a: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6325FFEC-B144-175D-64D6-4FBD4149F5A6}"/>
              </a:ext>
            </a:extLst>
          </p:cNvPr>
          <p:cNvSpPr/>
          <p:nvPr/>
        </p:nvSpPr>
        <p:spPr>
          <a:xfrm>
            <a:off x="3472180" y="3715081"/>
            <a:ext cx="5410200" cy="212292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108564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human body with a heart and a pipe&#10;&#10;Description automatically generated with medium confidence">
            <a:extLst>
              <a:ext uri="{FF2B5EF4-FFF2-40B4-BE49-F238E27FC236}">
                <a16:creationId xmlns:a16="http://schemas.microsoft.com/office/drawing/2014/main" id="{574C8195-4239-C020-C21D-16A59365901C}"/>
              </a:ext>
            </a:extLst>
          </p:cNvPr>
          <p:cNvPicPr>
            <a:picLocks noChangeAspect="1"/>
          </p:cNvPicPr>
          <p:nvPr/>
        </p:nvPicPr>
        <p:blipFill>
          <a:blip r:embed="rId3"/>
          <a:stretch>
            <a:fillRect/>
          </a:stretch>
        </p:blipFill>
        <p:spPr>
          <a:xfrm>
            <a:off x="4958500" y="3615725"/>
            <a:ext cx="2109220" cy="2133604"/>
          </a:xfrm>
          <a:prstGeom prst="rect">
            <a:avLst/>
          </a:prstGeom>
        </p:spPr>
      </p:pic>
      <p:sp>
        <p:nvSpPr>
          <p:cNvPr id="61" name="Google Shape;61;p11"/>
          <p:cNvSpPr txBox="1">
            <a:spLocks noGrp="1"/>
          </p:cNvSpPr>
          <p:nvPr>
            <p:ph type="body" idx="4"/>
          </p:nvPr>
        </p:nvSpPr>
        <p:spPr>
          <a:xfrm>
            <a:off x="732971" y="480308"/>
            <a:ext cx="10322956" cy="3927899"/>
          </a:xfrm>
        </p:spPr>
        <p:txBody>
          <a:bodyPr/>
          <a:lstStyle/>
          <a:p>
            <a:pPr marL="0" indent="0" defTabSz="914400">
              <a:spcBef>
                <a:spcPts val="1000"/>
              </a:spcBef>
              <a:buSzPct val="100000"/>
              <a:buNone/>
              <a:defRPr sz="2000">
                <a:latin typeface="+mj-lt"/>
                <a:ea typeface="+mj-ea"/>
                <a:cs typeface="+mj-cs"/>
                <a:sym typeface="Arial"/>
              </a:defRPr>
            </a:pPr>
            <a:r>
              <a:rPr lang="en-US" sz="2600" dirty="0">
                <a:latin typeface="Arial" panose="020B0604020202020204" pitchFamily="34" charset="0"/>
                <a:ea typeface="+mj-ea"/>
                <a:cs typeface="Arial" panose="020B0604020202020204" pitchFamily="34" charset="0"/>
              </a:rPr>
              <a:t>For hemodialysis to take place, access to a vein is needed to </a:t>
            </a:r>
            <a:br>
              <a:rPr lang="en-US" sz="2600" dirty="0">
                <a:latin typeface="Arial" panose="020B0604020202020204" pitchFamily="34" charset="0"/>
                <a:ea typeface="+mj-ea"/>
                <a:cs typeface="Arial" panose="020B0604020202020204" pitchFamily="34" charset="0"/>
              </a:rPr>
            </a:br>
            <a:r>
              <a:rPr lang="en-US" sz="2600" dirty="0">
                <a:latin typeface="Arial" panose="020B0604020202020204" pitchFamily="34" charset="0"/>
                <a:ea typeface="+mj-ea"/>
                <a:cs typeface="Arial" panose="020B0604020202020204" pitchFamily="34" charset="0"/>
              </a:rPr>
              <a:t>move blood between your body and the dialysis machine. This access created by inserting a tube through the skin, in a vein, in the neck, chest or groin. The tip of the tube ends near the heart. These are often placed for short-term use and can be placed quickly. This type of access is associated with a high rate of infection.</a:t>
            </a: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A885F7E5-3449-B803-065A-B4449AED9948}"/>
              </a:ext>
            </a:extLst>
          </p:cNvPr>
          <p:cNvSpPr/>
          <p:nvPr/>
        </p:nvSpPr>
        <p:spPr>
          <a:xfrm>
            <a:off x="3178470" y="3615725"/>
            <a:ext cx="566928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423643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finger with a blood drop on a device&#10;&#10;Description automatically generated">
            <a:extLst>
              <a:ext uri="{FF2B5EF4-FFF2-40B4-BE49-F238E27FC236}">
                <a16:creationId xmlns:a16="http://schemas.microsoft.com/office/drawing/2014/main" id="{93577850-50D9-E014-D113-F324BED054FC}"/>
              </a:ext>
            </a:extLst>
          </p:cNvPr>
          <p:cNvPicPr>
            <a:picLocks noChangeAspect="1"/>
          </p:cNvPicPr>
          <p:nvPr/>
        </p:nvPicPr>
        <p:blipFill>
          <a:blip r:embed="rId3"/>
          <a:stretch>
            <a:fillRect/>
          </a:stretch>
        </p:blipFill>
        <p:spPr>
          <a:xfrm>
            <a:off x="4957663" y="3777453"/>
            <a:ext cx="2276674" cy="2276674"/>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2800" dirty="0">
                <a:latin typeface="Arial" panose="020B0604020202020204" pitchFamily="34" charset="0"/>
                <a:ea typeface="+mj-ea"/>
                <a:cs typeface="Arial" panose="020B0604020202020204" pitchFamily="34" charset="0"/>
              </a:rPr>
              <a:t>A chronic condition that affects how your body turns food </a:t>
            </a:r>
            <a:br>
              <a:rPr lang="en-US" sz="2800" dirty="0">
                <a:latin typeface="Arial" panose="020B0604020202020204" pitchFamily="34" charset="0"/>
                <a:ea typeface="+mj-ea"/>
                <a:cs typeface="Arial" panose="020B0604020202020204" pitchFamily="34" charset="0"/>
              </a:rPr>
            </a:br>
            <a:r>
              <a:rPr lang="en-US" sz="2800" dirty="0">
                <a:latin typeface="Arial" panose="020B0604020202020204" pitchFamily="34" charset="0"/>
                <a:ea typeface="+mj-ea"/>
                <a:cs typeface="Arial" panose="020B0604020202020204" pitchFamily="34" charset="0"/>
              </a:rPr>
              <a:t>into energy. Insulin is a hormone made by the pancreas that helps glucose (sugar) get into your cells to be used for energy. If you have this disease, your body doesn’t make enough – or any – insulin, or doesn’t use insulin properly, which leads to having too much blood sugar in your bloodstream. </a:t>
            </a: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4DEC62A8-2F72-92CF-555E-17494DF0F50C}"/>
              </a:ext>
            </a:extLst>
          </p:cNvPr>
          <p:cNvSpPr/>
          <p:nvPr/>
        </p:nvSpPr>
        <p:spPr>
          <a:xfrm>
            <a:off x="3261360" y="3727070"/>
            <a:ext cx="566928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227652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Title 2">
            <a:extLst>
              <a:ext uri="{FF2B5EF4-FFF2-40B4-BE49-F238E27FC236}">
                <a16:creationId xmlns:a16="http://schemas.microsoft.com/office/drawing/2014/main" id="{5D8B8364-CE0A-6E7A-0A0E-FE1D54A58BC3}"/>
              </a:ext>
            </a:extLst>
          </p:cNvPr>
          <p:cNvSpPr>
            <a:spLocks noGrp="1"/>
          </p:cNvSpPr>
          <p:nvPr>
            <p:ph type="title"/>
          </p:nvPr>
        </p:nvSpPr>
        <p:spPr>
          <a:xfrm>
            <a:off x="918529" y="241219"/>
            <a:ext cx="9694892" cy="608835"/>
          </a:xfrm>
        </p:spPr>
        <p:txBody>
          <a:bodyPr/>
          <a:lstStyle/>
          <a:p>
            <a:r>
              <a:rPr lang="en-US" sz="3200" dirty="0"/>
              <a:t>Instructions</a:t>
            </a:r>
          </a:p>
        </p:txBody>
      </p:sp>
      <p:sp>
        <p:nvSpPr>
          <p:cNvPr id="61" name="Google Shape;61;p11"/>
          <p:cNvSpPr txBox="1">
            <a:spLocks noGrp="1"/>
          </p:cNvSpPr>
          <p:nvPr>
            <p:ph type="body" idx="4"/>
          </p:nvPr>
        </p:nvSpPr>
        <p:spPr>
          <a:xfrm>
            <a:off x="872856" y="850054"/>
            <a:ext cx="10446287" cy="5404831"/>
          </a:xfrm>
        </p:spPr>
        <p:txBody>
          <a:bodyPr/>
          <a:lstStyle/>
          <a:p>
            <a:pPr marL="342900" lvl="0" indent="-342900" defTabSz="914400">
              <a:spcBef>
                <a:spcPts val="1000"/>
              </a:spcBef>
              <a:buSzPct val="100000"/>
              <a:buFont typeface="Arial"/>
              <a:buChar char="•"/>
              <a:defRPr sz="2000">
                <a:latin typeface="+mj-lt"/>
                <a:ea typeface="+mj-ea"/>
                <a:cs typeface="+mj-cs"/>
                <a:sym typeface="Arial"/>
              </a:defRPr>
            </a:pPr>
            <a:r>
              <a:rPr lang="en-US" sz="2400" dirty="0">
                <a:solidFill>
                  <a:schemeClr val="tx1"/>
                </a:solidFill>
                <a:latin typeface="Arial" panose="020B0604020202020204" pitchFamily="34" charset="0"/>
                <a:ea typeface="+mj-ea"/>
                <a:cs typeface="Arial" panose="020B0604020202020204" pitchFamily="34" charset="0"/>
              </a:rPr>
              <a:t>Make sure that you are able to interact with me (the host) via audio or chat when connected through the computer.</a:t>
            </a:r>
          </a:p>
          <a:p>
            <a:pPr marL="342900" lvl="0" indent="-342900" defTabSz="914400">
              <a:spcBef>
                <a:spcPts val="1000"/>
              </a:spcBef>
              <a:buSzPct val="100000"/>
              <a:buFont typeface="Arial"/>
              <a:buChar char="•"/>
              <a:defRPr sz="2000">
                <a:latin typeface="+mj-lt"/>
                <a:ea typeface="+mj-ea"/>
                <a:cs typeface="+mj-cs"/>
                <a:sym typeface="Arial"/>
              </a:defRPr>
            </a:pPr>
            <a:r>
              <a:rPr lang="en-US" sz="2400" dirty="0">
                <a:solidFill>
                  <a:schemeClr val="tx1"/>
                </a:solidFill>
                <a:latin typeface="Arial" panose="020B0604020202020204" pitchFamily="34" charset="0"/>
                <a:ea typeface="+mj-ea"/>
                <a:cs typeface="Arial" panose="020B0604020202020204" pitchFamily="34" charset="0"/>
              </a:rPr>
              <a:t>Please mute your line if you are in a place with background noises or are having side conversations.  </a:t>
            </a:r>
          </a:p>
          <a:p>
            <a:pPr marL="342900" lvl="0" indent="-342900" defTabSz="914400">
              <a:spcBef>
                <a:spcPts val="1000"/>
              </a:spcBef>
              <a:buSzPct val="100000"/>
              <a:buFont typeface="Arial"/>
              <a:buChar char="•"/>
              <a:defRPr sz="2000">
                <a:latin typeface="+mj-lt"/>
                <a:ea typeface="+mj-ea"/>
                <a:cs typeface="+mj-cs"/>
                <a:sym typeface="Arial"/>
              </a:defRPr>
            </a:pPr>
            <a:r>
              <a:rPr lang="en-US" sz="2400" dirty="0">
                <a:solidFill>
                  <a:schemeClr val="tx1"/>
                </a:solidFill>
                <a:latin typeface="Arial" panose="020B0604020202020204" pitchFamily="34" charset="0"/>
                <a:ea typeface="+mj-ea"/>
                <a:cs typeface="Arial" panose="020B0604020202020204" pitchFamily="34" charset="0"/>
              </a:rPr>
              <a:t>Print out the numbered card that was assigned to you. </a:t>
            </a:r>
          </a:p>
          <a:p>
            <a:pPr marL="342900" lvl="0" indent="-342900" defTabSz="914400">
              <a:spcBef>
                <a:spcPts val="1000"/>
              </a:spcBef>
              <a:buSzPct val="100000"/>
              <a:buFont typeface="Arial"/>
              <a:buChar char="•"/>
              <a:defRPr sz="2000">
                <a:latin typeface="+mj-lt"/>
                <a:ea typeface="+mj-ea"/>
                <a:cs typeface="+mj-cs"/>
                <a:sym typeface="Arial"/>
              </a:defRPr>
            </a:pPr>
            <a:r>
              <a:rPr lang="en-US" sz="2400" dirty="0">
                <a:solidFill>
                  <a:schemeClr val="tx1"/>
                </a:solidFill>
                <a:latin typeface="Arial" panose="020B0604020202020204" pitchFamily="34" charset="0"/>
                <a:ea typeface="+mj-ea"/>
                <a:cs typeface="Arial" panose="020B0604020202020204" pitchFamily="34" charset="0"/>
              </a:rPr>
              <a:t>Make sure you have coins or chips that you can use to mark out the images in your Bingo card as they are called out. </a:t>
            </a:r>
          </a:p>
          <a:p>
            <a:pPr marL="342900" lvl="0" indent="-342900" defTabSz="914400">
              <a:spcBef>
                <a:spcPts val="1000"/>
              </a:spcBef>
              <a:buSzPct val="100000"/>
              <a:buFont typeface="Arial"/>
              <a:buChar char="•"/>
              <a:defRPr sz="2000">
                <a:latin typeface="+mj-lt"/>
                <a:ea typeface="+mj-ea"/>
                <a:cs typeface="+mj-cs"/>
                <a:sym typeface="Arial"/>
              </a:defRPr>
            </a:pPr>
            <a:r>
              <a:rPr lang="en-US" sz="2400" dirty="0">
                <a:solidFill>
                  <a:schemeClr val="tx1"/>
                </a:solidFill>
                <a:latin typeface="Arial" panose="020B0604020202020204" pitchFamily="34" charset="0"/>
                <a:ea typeface="+mj-ea"/>
                <a:cs typeface="Arial" panose="020B0604020202020204" pitchFamily="34" charset="0"/>
              </a:rPr>
              <a:t>To claim a BINGO Win, you must have images on your card marked out either </a:t>
            </a:r>
            <a:r>
              <a:rPr lang="en-US" sz="2400" u="sng" dirty="0">
                <a:solidFill>
                  <a:schemeClr val="tx1"/>
                </a:solidFill>
                <a:latin typeface="Arial" panose="020B0604020202020204" pitchFamily="34" charset="0"/>
                <a:ea typeface="+mj-ea"/>
                <a:cs typeface="Arial" panose="020B0604020202020204" pitchFamily="34" charset="0"/>
              </a:rPr>
              <a:t>vertically, horizontally, or diagonally; or you could have each of the four corners, or the complete card crossed out. </a:t>
            </a:r>
            <a:r>
              <a:rPr lang="en-US" sz="2400" dirty="0">
                <a:solidFill>
                  <a:schemeClr val="tx1"/>
                </a:solidFill>
                <a:latin typeface="Arial" panose="020B0604020202020204" pitchFamily="34" charset="0"/>
                <a:ea typeface="+mj-ea"/>
                <a:cs typeface="Arial" panose="020B0604020202020204" pitchFamily="34" charset="0"/>
              </a:rPr>
              <a:t> </a:t>
            </a:r>
          </a:p>
          <a:p>
            <a:pPr marL="342900" lvl="0" indent="-342900" defTabSz="914400">
              <a:spcBef>
                <a:spcPts val="1000"/>
              </a:spcBef>
              <a:buSzPct val="100000"/>
              <a:buFont typeface="Arial"/>
              <a:buChar char="•"/>
              <a:defRPr sz="2000">
                <a:latin typeface="+mj-lt"/>
                <a:ea typeface="+mj-ea"/>
                <a:cs typeface="+mj-cs"/>
                <a:sym typeface="Arial"/>
              </a:defRPr>
            </a:pPr>
            <a:r>
              <a:rPr lang="en-US" sz="2400" dirty="0">
                <a:solidFill>
                  <a:schemeClr val="tx1"/>
                </a:solidFill>
                <a:latin typeface="Arial" panose="020B0604020202020204" pitchFamily="34" charset="0"/>
                <a:ea typeface="+mj-ea"/>
                <a:cs typeface="Arial" panose="020B0604020202020204" pitchFamily="34" charset="0"/>
              </a:rPr>
              <a:t>When you get a BINGO, please unmute your line and announce it to the group OR write it in the chat.</a:t>
            </a:r>
          </a:p>
          <a:p>
            <a:pPr marL="342900" lvl="0" indent="-342900" defTabSz="914400">
              <a:spcBef>
                <a:spcPts val="1000"/>
              </a:spcBef>
              <a:buSzPct val="100000"/>
              <a:buFont typeface="Arial"/>
              <a:buChar char="•"/>
              <a:defRPr sz="2000">
                <a:latin typeface="+mj-lt"/>
                <a:ea typeface="+mj-ea"/>
                <a:cs typeface="+mj-cs"/>
                <a:sym typeface="Arial"/>
              </a:defRPr>
            </a:pPr>
            <a:endParaRPr lang="en-US" sz="2400" dirty="0">
              <a:solidFill>
                <a:schemeClr val="tx1"/>
              </a:solidFill>
              <a:latin typeface="+mj-lt"/>
              <a:ea typeface="+mj-ea"/>
              <a:cs typeface="+mj-cs"/>
            </a:endParaRPr>
          </a:p>
        </p:txBody>
      </p:sp>
    </p:spTree>
    <p:extLst>
      <p:ext uri="{BB962C8B-B14F-4D97-AF65-F5344CB8AC3E}">
        <p14:creationId xmlns:p14="http://schemas.microsoft.com/office/powerpoint/2010/main" val="2130232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diagram of a hand with a cable attached to it&#10;&#10;Description automatically generated">
            <a:extLst>
              <a:ext uri="{FF2B5EF4-FFF2-40B4-BE49-F238E27FC236}">
                <a16:creationId xmlns:a16="http://schemas.microsoft.com/office/drawing/2014/main" id="{6E84EE51-3087-02E2-9AF2-736BF6380051}"/>
              </a:ext>
            </a:extLst>
          </p:cNvPr>
          <p:cNvPicPr>
            <a:picLocks noChangeAspect="1"/>
          </p:cNvPicPr>
          <p:nvPr/>
        </p:nvPicPr>
        <p:blipFill>
          <a:blip r:embed="rId3"/>
          <a:stretch>
            <a:fillRect/>
          </a:stretch>
        </p:blipFill>
        <p:spPr>
          <a:xfrm>
            <a:off x="4818641" y="3671085"/>
            <a:ext cx="2118364" cy="2133604"/>
          </a:xfrm>
          <a:prstGeom prst="rect">
            <a:avLst/>
          </a:prstGeom>
        </p:spPr>
      </p:pic>
      <p:sp>
        <p:nvSpPr>
          <p:cNvPr id="61" name="Google Shape;61;p11"/>
          <p:cNvSpPr txBox="1">
            <a:spLocks noGrp="1"/>
          </p:cNvSpPr>
          <p:nvPr>
            <p:ph type="body" idx="4"/>
          </p:nvPr>
        </p:nvSpPr>
        <p:spPr>
          <a:xfrm>
            <a:off x="732971" y="480308"/>
            <a:ext cx="10289705" cy="3927899"/>
          </a:xfrm>
        </p:spPr>
        <p:txBody>
          <a:bodyPr/>
          <a:lstStyle/>
          <a:p>
            <a:pPr marL="0" indent="0" defTabSz="914400">
              <a:spcBef>
                <a:spcPts val="1000"/>
              </a:spcBef>
              <a:buSzPct val="100000"/>
              <a:buNone/>
              <a:defRPr sz="2000">
                <a:latin typeface="+mj-lt"/>
                <a:ea typeface="+mj-ea"/>
                <a:cs typeface="+mj-cs"/>
                <a:sym typeface="Arial"/>
              </a:defRPr>
            </a:pPr>
            <a:r>
              <a:rPr lang="en-US" sz="2900" dirty="0">
                <a:latin typeface="Arial" panose="020B0604020202020204" pitchFamily="34" charset="0"/>
                <a:ea typeface="+mj-ea"/>
                <a:cs typeface="Arial" panose="020B0604020202020204" pitchFamily="34" charset="0"/>
              </a:rPr>
              <a:t>For hemodialysis to take place, access to a vein is </a:t>
            </a:r>
            <a:br>
              <a:rPr lang="en-US" sz="2900" dirty="0">
                <a:latin typeface="Arial" panose="020B0604020202020204" pitchFamily="34" charset="0"/>
                <a:ea typeface="+mj-ea"/>
                <a:cs typeface="Arial" panose="020B0604020202020204" pitchFamily="34" charset="0"/>
              </a:rPr>
            </a:br>
            <a:r>
              <a:rPr lang="en-US" sz="2900" dirty="0">
                <a:latin typeface="Arial" panose="020B0604020202020204" pitchFamily="34" charset="0"/>
                <a:ea typeface="+mj-ea"/>
                <a:cs typeface="Arial" panose="020B0604020202020204" pitchFamily="34" charset="0"/>
              </a:rPr>
              <a:t>needed to move blood between your body and the dialysis machine. An arteriovenous (AV) one of these is created by connecting a vein to an artery using a soft plastic tube. After it heals, hemodialysis is performed by placing one needle in the arterial side and one in the venous side of the AV.</a:t>
            </a:r>
            <a:endParaRPr lang="en-US" sz="29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E967A5AF-07E1-C86D-3261-93C5E7D22F21}"/>
              </a:ext>
            </a:extLst>
          </p:cNvPr>
          <p:cNvSpPr/>
          <p:nvPr/>
        </p:nvSpPr>
        <p:spPr>
          <a:xfrm>
            <a:off x="3088903" y="3653589"/>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338175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heart with a tonometer and a red heart&#10;&#10;Description automatically generated">
            <a:extLst>
              <a:ext uri="{FF2B5EF4-FFF2-40B4-BE49-F238E27FC236}">
                <a16:creationId xmlns:a16="http://schemas.microsoft.com/office/drawing/2014/main" id="{3FF9E570-2B62-BDF6-9220-B56C5FF936E2}"/>
              </a:ext>
            </a:extLst>
          </p:cNvPr>
          <p:cNvPicPr>
            <a:picLocks noChangeAspect="1"/>
          </p:cNvPicPr>
          <p:nvPr/>
        </p:nvPicPr>
        <p:blipFill>
          <a:blip r:embed="rId3"/>
          <a:stretch>
            <a:fillRect/>
          </a:stretch>
        </p:blipFill>
        <p:spPr>
          <a:xfrm>
            <a:off x="4767038" y="3884727"/>
            <a:ext cx="2555392" cy="2000507"/>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Also called hypertension, this when the force of your blood pushing against the walls of your blood vessels is consistently too high. This causes the heart to pump harder and can lead to heart disease, kidney disease, or stroke.</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C23BA584-21EA-B279-1DDE-21FB72E5A67C}"/>
              </a:ext>
            </a:extLst>
          </p:cNvPr>
          <p:cNvSpPr/>
          <p:nvPr/>
        </p:nvSpPr>
        <p:spPr>
          <a:xfrm>
            <a:off x="3261360" y="3803796"/>
            <a:ext cx="566928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181999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green circle with a white circle and a white circle with a white circle and a white circle with a white circle and a white circle with a white circle and a white circle with a white circle&#10;&#10;Description automatically generated">
            <a:extLst>
              <a:ext uri="{FF2B5EF4-FFF2-40B4-BE49-F238E27FC236}">
                <a16:creationId xmlns:a16="http://schemas.microsoft.com/office/drawing/2014/main" id="{EED2E9D9-B3BF-8503-E96B-0ED600B533AC}"/>
              </a:ext>
            </a:extLst>
          </p:cNvPr>
          <p:cNvPicPr>
            <a:picLocks noChangeAspect="1"/>
          </p:cNvPicPr>
          <p:nvPr/>
        </p:nvPicPr>
        <p:blipFill>
          <a:blip r:embed="rId3"/>
          <a:stretch>
            <a:fillRect/>
          </a:stretch>
        </p:blipFill>
        <p:spPr>
          <a:xfrm>
            <a:off x="4776281" y="3642877"/>
            <a:ext cx="2386521" cy="2386521"/>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This is the best defense against the spread of disease.</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D15D08C8-51FA-3184-156E-2E1AA3A287C1}"/>
              </a:ext>
            </a:extLst>
          </p:cNvPr>
          <p:cNvSpPr/>
          <p:nvPr/>
        </p:nvSpPr>
        <p:spPr>
          <a:xfrm>
            <a:off x="3390900" y="3642877"/>
            <a:ext cx="5410200" cy="246888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99591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3" name="Picture 2" descr="A person with blue hair&#10;&#10;Description automatically generated">
            <a:extLst>
              <a:ext uri="{FF2B5EF4-FFF2-40B4-BE49-F238E27FC236}">
                <a16:creationId xmlns:a16="http://schemas.microsoft.com/office/drawing/2014/main" id="{3D9E1947-1C89-28C8-03DF-A30B1D2D9EE3}"/>
              </a:ext>
            </a:extLst>
          </p:cNvPr>
          <p:cNvPicPr>
            <a:picLocks noChangeAspect="1"/>
          </p:cNvPicPr>
          <p:nvPr/>
        </p:nvPicPr>
        <p:blipFill>
          <a:blip r:embed="rId3"/>
          <a:stretch>
            <a:fillRect/>
          </a:stretch>
        </p:blipFill>
        <p:spPr>
          <a:xfrm>
            <a:off x="5029198" y="3918926"/>
            <a:ext cx="2133604" cy="2133604"/>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This role serves as a primary member of your </a:t>
            </a:r>
            <a:br>
              <a:rPr lang="en-US" sz="3400" dirty="0">
                <a:latin typeface="Arial" panose="020B0604020202020204" pitchFamily="34" charset="0"/>
                <a:ea typeface="+mj-ea"/>
                <a:cs typeface="Arial" panose="020B0604020202020204" pitchFamily="34" charset="0"/>
              </a:rPr>
            </a:br>
            <a:r>
              <a:rPr lang="en-US" sz="3400" dirty="0">
                <a:latin typeface="Arial" panose="020B0604020202020204" pitchFamily="34" charset="0"/>
                <a:ea typeface="+mj-ea"/>
                <a:cs typeface="Arial" panose="020B0604020202020204" pitchFamily="34" charset="0"/>
              </a:rPr>
              <a:t>care team and to advocate for yourself to make sure you are receiving quality care.</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5" name="Rounded Rectangle 4">
            <a:extLst>
              <a:ext uri="{FF2B5EF4-FFF2-40B4-BE49-F238E27FC236}">
                <a16:creationId xmlns:a16="http://schemas.microsoft.com/office/drawing/2014/main" id="{EC51E7B0-A7C3-9633-84B8-549AF69EA58D}"/>
              </a:ext>
            </a:extLst>
          </p:cNvPr>
          <p:cNvSpPr/>
          <p:nvPr/>
        </p:nvSpPr>
        <p:spPr>
          <a:xfrm>
            <a:off x="3215640" y="3797008"/>
            <a:ext cx="576072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51001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person with red hair&#10;&#10;Description automatically generated">
            <a:extLst>
              <a:ext uri="{FF2B5EF4-FFF2-40B4-BE49-F238E27FC236}">
                <a16:creationId xmlns:a16="http://schemas.microsoft.com/office/drawing/2014/main" id="{50D41025-937E-B6FB-CE5F-418DE2250C18}"/>
              </a:ext>
            </a:extLst>
          </p:cNvPr>
          <p:cNvPicPr>
            <a:picLocks noChangeAspect="1"/>
          </p:cNvPicPr>
          <p:nvPr/>
        </p:nvPicPr>
        <p:blipFill>
          <a:blip r:embed="rId3"/>
          <a:stretch>
            <a:fillRect/>
          </a:stretch>
        </p:blipFill>
        <p:spPr>
          <a:xfrm>
            <a:off x="5029198" y="3993824"/>
            <a:ext cx="2133604" cy="2133604"/>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200" dirty="0">
                <a:latin typeface="Arial" panose="020B0604020202020204" pitchFamily="34" charset="0"/>
                <a:ea typeface="+mj-ea"/>
                <a:cs typeface="Arial" panose="020B0604020202020204" pitchFamily="34" charset="0"/>
              </a:rPr>
              <a:t>A trained professional who provides support to patients and their families, discusses treatment goals and goals for life outside of dialysis. Talk to them if you are feeling depressed or having a hard time adjusting to life with dialysis.</a:t>
            </a:r>
            <a:endParaRPr lang="en-US" sz="32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3" name="Rounded Rectangle 4">
            <a:extLst>
              <a:ext uri="{FF2B5EF4-FFF2-40B4-BE49-F238E27FC236}">
                <a16:creationId xmlns:a16="http://schemas.microsoft.com/office/drawing/2014/main" id="{9730BB27-0908-E257-EFD5-CB4BD77F5E6B}"/>
              </a:ext>
            </a:extLst>
          </p:cNvPr>
          <p:cNvSpPr/>
          <p:nvPr/>
        </p:nvSpPr>
        <p:spPr>
          <a:xfrm>
            <a:off x="3191730" y="3871906"/>
            <a:ext cx="566928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125590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person in a blue shirt&#10;&#10;Description automatically generated">
            <a:extLst>
              <a:ext uri="{FF2B5EF4-FFF2-40B4-BE49-F238E27FC236}">
                <a16:creationId xmlns:a16="http://schemas.microsoft.com/office/drawing/2014/main" id="{6ABC4AB6-EB70-193B-E2B6-A0B3701F5165}"/>
              </a:ext>
            </a:extLst>
          </p:cNvPr>
          <p:cNvPicPr>
            <a:picLocks noChangeAspect="1"/>
          </p:cNvPicPr>
          <p:nvPr/>
        </p:nvPicPr>
        <p:blipFill>
          <a:blip r:embed="rId3"/>
          <a:stretch>
            <a:fillRect/>
          </a:stretch>
        </p:blipFill>
        <p:spPr>
          <a:xfrm>
            <a:off x="5029198" y="4063302"/>
            <a:ext cx="2133604" cy="2133604"/>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A person with two healthy kidneys who donates one of his/her organs for transplantation to another person.</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03B34C43-9EEE-9692-9292-8188925EB8BE}"/>
              </a:ext>
            </a:extLst>
          </p:cNvPr>
          <p:cNvSpPr/>
          <p:nvPr/>
        </p:nvSpPr>
        <p:spPr>
          <a:xfrm>
            <a:off x="3261360" y="3819466"/>
            <a:ext cx="566928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356611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person with long hair in blue shirt&#10;&#10;Description automatically generated">
            <a:extLst>
              <a:ext uri="{FF2B5EF4-FFF2-40B4-BE49-F238E27FC236}">
                <a16:creationId xmlns:a16="http://schemas.microsoft.com/office/drawing/2014/main" id="{6E21117C-B304-AF33-E4F1-024087D2E98C}"/>
              </a:ext>
            </a:extLst>
          </p:cNvPr>
          <p:cNvPicPr>
            <a:picLocks noChangeAspect="1"/>
          </p:cNvPicPr>
          <p:nvPr/>
        </p:nvPicPr>
        <p:blipFill>
          <a:blip r:embed="rId3"/>
          <a:stretch>
            <a:fillRect/>
          </a:stretch>
        </p:blipFill>
        <p:spPr>
          <a:xfrm>
            <a:off x="5029198" y="3946540"/>
            <a:ext cx="2133604" cy="2130556"/>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A person who provides emotional and physical support to a loved one during their health journey with end stage renal disease.</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F491B78E-DA89-1E36-1499-AC6E4EDCD678}"/>
              </a:ext>
            </a:extLst>
          </p:cNvPr>
          <p:cNvSpPr/>
          <p:nvPr/>
        </p:nvSpPr>
        <p:spPr>
          <a:xfrm>
            <a:off x="3307080" y="3823098"/>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90870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clipboard with a pen and a list of text&#10;&#10;Description automatically generated">
            <a:extLst>
              <a:ext uri="{FF2B5EF4-FFF2-40B4-BE49-F238E27FC236}">
                <a16:creationId xmlns:a16="http://schemas.microsoft.com/office/drawing/2014/main" id="{DC913AD0-8C41-E9F7-B19E-6C67E7ABF22D}"/>
              </a:ext>
            </a:extLst>
          </p:cNvPr>
          <p:cNvPicPr>
            <a:picLocks noChangeAspect="1"/>
          </p:cNvPicPr>
          <p:nvPr/>
        </p:nvPicPr>
        <p:blipFill>
          <a:blip r:embed="rId3"/>
          <a:stretch>
            <a:fillRect/>
          </a:stretch>
        </p:blipFill>
        <p:spPr>
          <a:xfrm>
            <a:off x="5029198" y="4094606"/>
            <a:ext cx="2133604" cy="2093980"/>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000" dirty="0">
                <a:latin typeface="Arial" panose="020B0604020202020204" pitchFamily="34" charset="0"/>
                <a:ea typeface="+mj-ea"/>
                <a:cs typeface="Arial" panose="020B0604020202020204" pitchFamily="34" charset="0"/>
              </a:rPr>
              <a:t>A written, verbal, or electronic request for a formal investigation of a concern or complaint about your dialysis facility. If possible, this should first be discussed with a member of your facility’s management team. If that approach is not comfortable or successful, you should contact your ESRD Network or your state’s survey agency. </a:t>
            </a: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3811FC38-F9FB-62D0-DD8C-0E48A99C4371}"/>
              </a:ext>
            </a:extLst>
          </p:cNvPr>
          <p:cNvSpPr/>
          <p:nvPr/>
        </p:nvSpPr>
        <p:spPr>
          <a:xfrm>
            <a:off x="3307080" y="3849318"/>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208803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Services offered to persons to assist them in gaining employment or going back to school. </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3"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4"/>
          <a:srcRect/>
          <a:stretch/>
        </p:blipFill>
        <p:spPr>
          <a:xfrm>
            <a:off x="152400" y="5311616"/>
            <a:ext cx="1161142" cy="1148789"/>
          </a:xfrm>
          <a:prstGeom prst="rect">
            <a:avLst/>
          </a:prstGeom>
        </p:spPr>
      </p:pic>
      <p:sp>
        <p:nvSpPr>
          <p:cNvPr id="3" name="Rectangle 2">
            <a:extLst>
              <a:ext uri="{FF2B5EF4-FFF2-40B4-BE49-F238E27FC236}">
                <a16:creationId xmlns:a16="http://schemas.microsoft.com/office/drawing/2014/main" id="{E0067AED-D99A-0823-9805-B38A07054B98}"/>
              </a:ext>
            </a:extLst>
          </p:cNvPr>
          <p:cNvSpPr/>
          <p:nvPr/>
        </p:nvSpPr>
        <p:spPr>
          <a:xfrm>
            <a:off x="4953000" y="3628956"/>
            <a:ext cx="2286000" cy="2743200"/>
          </a:xfrm>
          <a:prstGeom prst="rect">
            <a:avLst/>
          </a:prstGeom>
          <a:blipFill>
            <a:blip r:embed="rId5"/>
            <a:stretch>
              <a:fillRect t="8128" b="8128"/>
            </a:stretch>
          </a:blip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Rounded Rectangle 4">
            <a:extLst>
              <a:ext uri="{FF2B5EF4-FFF2-40B4-BE49-F238E27FC236}">
                <a16:creationId xmlns:a16="http://schemas.microsoft.com/office/drawing/2014/main" id="{3EF2F64A-83DE-5B5A-C149-BE97E9787287}"/>
              </a:ext>
            </a:extLst>
          </p:cNvPr>
          <p:cNvSpPr/>
          <p:nvPr/>
        </p:nvSpPr>
        <p:spPr>
          <a:xfrm>
            <a:off x="3307080" y="3811836"/>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97402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The invasion and growth of germs (bacteria, </a:t>
            </a:r>
            <a:br>
              <a:rPr lang="en-US" sz="3400" dirty="0">
                <a:latin typeface="Arial" panose="020B0604020202020204" pitchFamily="34" charset="0"/>
                <a:ea typeface="+mj-ea"/>
                <a:cs typeface="Arial" panose="020B0604020202020204" pitchFamily="34" charset="0"/>
              </a:rPr>
            </a:br>
            <a:r>
              <a:rPr lang="en-US" sz="3400" dirty="0">
                <a:latin typeface="Arial" panose="020B0604020202020204" pitchFamily="34" charset="0"/>
                <a:ea typeface="+mj-ea"/>
                <a:cs typeface="Arial" panose="020B0604020202020204" pitchFamily="34" charset="0"/>
              </a:rPr>
              <a:t>virus, fungus, </a:t>
            </a:r>
            <a:r>
              <a:rPr lang="en-US" sz="3400" dirty="0" err="1">
                <a:latin typeface="Arial" panose="020B0604020202020204" pitchFamily="34" charset="0"/>
                <a:ea typeface="+mj-ea"/>
                <a:cs typeface="Arial" panose="020B0604020202020204" pitchFamily="34" charset="0"/>
              </a:rPr>
              <a:t>etc</a:t>
            </a:r>
            <a:r>
              <a:rPr lang="en-US" sz="3400" dirty="0">
                <a:latin typeface="Arial" panose="020B0604020202020204" pitchFamily="34" charset="0"/>
                <a:ea typeface="+mj-ea"/>
                <a:cs typeface="Arial" panose="020B0604020202020204" pitchFamily="34" charset="0"/>
              </a:rPr>
              <a:t>) in the body. This can cause fever, redness, swelling, pus, pain, and/or confusion.</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3"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4"/>
          <a:srcRect/>
          <a:stretch/>
        </p:blipFill>
        <p:spPr>
          <a:xfrm>
            <a:off x="152400" y="5311616"/>
            <a:ext cx="1161142" cy="1148789"/>
          </a:xfrm>
          <a:prstGeom prst="rect">
            <a:avLst/>
          </a:prstGeom>
        </p:spPr>
      </p:pic>
      <p:sp>
        <p:nvSpPr>
          <p:cNvPr id="3" name="Rectangle 2">
            <a:extLst>
              <a:ext uri="{FF2B5EF4-FFF2-40B4-BE49-F238E27FC236}">
                <a16:creationId xmlns:a16="http://schemas.microsoft.com/office/drawing/2014/main" id="{E0067AED-D99A-0823-9805-B38A07054B98}"/>
              </a:ext>
            </a:extLst>
          </p:cNvPr>
          <p:cNvSpPr/>
          <p:nvPr/>
        </p:nvSpPr>
        <p:spPr>
          <a:xfrm>
            <a:off x="4953000" y="3617261"/>
            <a:ext cx="2286000" cy="2743200"/>
          </a:xfrm>
          <a:prstGeom prst="rect">
            <a:avLst/>
          </a:prstGeom>
          <a:blipFill>
            <a:blip r:embed="rId5"/>
            <a:stretch>
              <a:fillRect t="8128" b="8128"/>
            </a:stretch>
          </a:blip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Rounded Rectangle 4">
            <a:extLst>
              <a:ext uri="{FF2B5EF4-FFF2-40B4-BE49-F238E27FC236}">
                <a16:creationId xmlns:a16="http://schemas.microsoft.com/office/drawing/2014/main" id="{DCF3045C-E372-7921-5F4D-06BBA00EDDA1}"/>
              </a:ext>
            </a:extLst>
          </p:cNvPr>
          <p:cNvSpPr/>
          <p:nvPr/>
        </p:nvSpPr>
        <p:spPr>
          <a:xfrm>
            <a:off x="3307080" y="3800141"/>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303996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Title 1">
            <a:extLst>
              <a:ext uri="{FF2B5EF4-FFF2-40B4-BE49-F238E27FC236}">
                <a16:creationId xmlns:a16="http://schemas.microsoft.com/office/drawing/2014/main" id="{F5713A1A-DB51-53CC-DAD0-2B89B386A8FB}"/>
              </a:ext>
            </a:extLst>
          </p:cNvPr>
          <p:cNvSpPr>
            <a:spLocks noGrp="1"/>
          </p:cNvSpPr>
          <p:nvPr>
            <p:ph type="title"/>
          </p:nvPr>
        </p:nvSpPr>
        <p:spPr>
          <a:xfrm>
            <a:off x="918529" y="1643354"/>
            <a:ext cx="6095113" cy="2451568"/>
          </a:xfrm>
        </p:spPr>
        <p:txBody>
          <a:bodyPr/>
          <a:lstStyle/>
          <a:p>
            <a:r>
              <a:rPr lang="en-US" sz="4200" dirty="0"/>
              <a:t>Let’s PLAY!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2900" dirty="0">
                <a:latin typeface="Arial" panose="020B0604020202020204" pitchFamily="34" charset="0"/>
                <a:ea typeface="+mj-ea"/>
                <a:cs typeface="Arial" panose="020B0604020202020204" pitchFamily="34" charset="0"/>
              </a:rPr>
              <a:t>For hemodialysis to take place, access to a vein is </a:t>
            </a:r>
            <a:br>
              <a:rPr lang="en-US" sz="2900" dirty="0">
                <a:latin typeface="Arial" panose="020B0604020202020204" pitchFamily="34" charset="0"/>
                <a:ea typeface="+mj-ea"/>
                <a:cs typeface="Arial" panose="020B0604020202020204" pitchFamily="34" charset="0"/>
              </a:rPr>
            </a:br>
            <a:r>
              <a:rPr lang="en-US" sz="2900" dirty="0">
                <a:latin typeface="Arial" panose="020B0604020202020204" pitchFamily="34" charset="0"/>
                <a:ea typeface="+mj-ea"/>
                <a:cs typeface="Arial" panose="020B0604020202020204" pitchFamily="34" charset="0"/>
              </a:rPr>
              <a:t>needed to move blood between your body and the dialysis machine. This is a direct connection, made by a vascular surgeon, of an artery to a vein. Once, created, it is a natural party of the body. These are considered to be the “gold standard” of vascular access.</a:t>
            </a:r>
            <a:endParaRPr lang="en-US" sz="29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3"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4"/>
          <a:srcRect/>
          <a:stretch/>
        </p:blipFill>
        <p:spPr>
          <a:xfrm>
            <a:off x="152400" y="5311616"/>
            <a:ext cx="1161142" cy="1148789"/>
          </a:xfrm>
          <a:prstGeom prst="rect">
            <a:avLst/>
          </a:prstGeom>
        </p:spPr>
      </p:pic>
      <p:sp>
        <p:nvSpPr>
          <p:cNvPr id="3" name="Rectangle 2">
            <a:extLst>
              <a:ext uri="{FF2B5EF4-FFF2-40B4-BE49-F238E27FC236}">
                <a16:creationId xmlns:a16="http://schemas.microsoft.com/office/drawing/2014/main" id="{E0067AED-D99A-0823-9805-B38A07054B98}"/>
              </a:ext>
            </a:extLst>
          </p:cNvPr>
          <p:cNvSpPr/>
          <p:nvPr/>
        </p:nvSpPr>
        <p:spPr>
          <a:xfrm>
            <a:off x="4953000" y="3752411"/>
            <a:ext cx="2286000" cy="2743200"/>
          </a:xfrm>
          <a:prstGeom prst="rect">
            <a:avLst/>
          </a:prstGeom>
          <a:blipFill>
            <a:blip r:embed="rId5"/>
            <a:stretch>
              <a:fillRect t="8128" b="8128"/>
            </a:stretch>
          </a:blip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ounded Rectangle 4">
            <a:extLst>
              <a:ext uri="{FF2B5EF4-FFF2-40B4-BE49-F238E27FC236}">
                <a16:creationId xmlns:a16="http://schemas.microsoft.com/office/drawing/2014/main" id="{5D1FD96A-48DA-5F8C-02B8-3E7541F8E404}"/>
              </a:ext>
            </a:extLst>
          </p:cNvPr>
          <p:cNvSpPr/>
          <p:nvPr/>
        </p:nvSpPr>
        <p:spPr>
          <a:xfrm>
            <a:off x="3307080" y="3935291"/>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169145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logo of a person with an organ&#10;&#10;Description automatically generated">
            <a:extLst>
              <a:ext uri="{FF2B5EF4-FFF2-40B4-BE49-F238E27FC236}">
                <a16:creationId xmlns:a16="http://schemas.microsoft.com/office/drawing/2014/main" id="{B331D354-7670-E3B4-BFEC-C2970F4D0DF2}"/>
              </a:ext>
            </a:extLst>
          </p:cNvPr>
          <p:cNvPicPr>
            <a:picLocks noChangeAspect="1"/>
          </p:cNvPicPr>
          <p:nvPr/>
        </p:nvPicPr>
        <p:blipFill>
          <a:blip r:embed="rId3"/>
          <a:stretch>
            <a:fillRect/>
          </a:stretch>
        </p:blipFill>
        <p:spPr>
          <a:xfrm>
            <a:off x="5028417" y="3724639"/>
            <a:ext cx="2135165" cy="2770972"/>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A treatment option in which an organ is replaced with a healthy organ from a living or deceased donor.</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F68EE989-1017-6C72-FB35-4BC84732F01D}"/>
              </a:ext>
            </a:extLst>
          </p:cNvPr>
          <p:cNvSpPr/>
          <p:nvPr/>
        </p:nvSpPr>
        <p:spPr>
          <a:xfrm>
            <a:off x="3307079" y="3921405"/>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28201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An organized group of patients and/or family members who volunteer their time to represent the ESRD Network in their dialysis or transplant facility, and also represent their facility to the ESRD Network.</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3"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4"/>
          <a:srcRect/>
          <a:stretch/>
        </p:blipFill>
        <p:spPr>
          <a:xfrm>
            <a:off x="152400" y="5311616"/>
            <a:ext cx="1161142" cy="1148789"/>
          </a:xfrm>
          <a:prstGeom prst="rect">
            <a:avLst/>
          </a:prstGeom>
        </p:spPr>
      </p:pic>
      <p:sp>
        <p:nvSpPr>
          <p:cNvPr id="3" name="Rectangle 2">
            <a:extLst>
              <a:ext uri="{FF2B5EF4-FFF2-40B4-BE49-F238E27FC236}">
                <a16:creationId xmlns:a16="http://schemas.microsoft.com/office/drawing/2014/main" id="{E0067AED-D99A-0823-9805-B38A07054B98}"/>
              </a:ext>
            </a:extLst>
          </p:cNvPr>
          <p:cNvSpPr/>
          <p:nvPr/>
        </p:nvSpPr>
        <p:spPr>
          <a:xfrm>
            <a:off x="4731521" y="3624330"/>
            <a:ext cx="2286000" cy="2651760"/>
          </a:xfrm>
          <a:prstGeom prst="rect">
            <a:avLst/>
          </a:prstGeom>
          <a:blipFill>
            <a:blip r:embed="rId5"/>
            <a:stretch>
              <a:fillRect t="8128" b="8128"/>
            </a:stretch>
          </a:blip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Rounded Rectangle 4">
            <a:extLst>
              <a:ext uri="{FF2B5EF4-FFF2-40B4-BE49-F238E27FC236}">
                <a16:creationId xmlns:a16="http://schemas.microsoft.com/office/drawing/2014/main" id="{8BF2E552-704F-BC0A-34A6-F4C35D432F93}"/>
              </a:ext>
            </a:extLst>
          </p:cNvPr>
          <p:cNvSpPr/>
          <p:nvPr/>
        </p:nvSpPr>
        <p:spPr>
          <a:xfrm>
            <a:off x="3202333" y="3761490"/>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26240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blue and yellow logo with white text&#10;&#10;Description automatically generated">
            <a:extLst>
              <a:ext uri="{FF2B5EF4-FFF2-40B4-BE49-F238E27FC236}">
                <a16:creationId xmlns:a16="http://schemas.microsoft.com/office/drawing/2014/main" id="{2462688B-99B2-7AA8-23E2-9BB269416852}"/>
              </a:ext>
            </a:extLst>
          </p:cNvPr>
          <p:cNvPicPr>
            <a:picLocks noChangeAspect="1"/>
          </p:cNvPicPr>
          <p:nvPr/>
        </p:nvPicPr>
        <p:blipFill>
          <a:blip r:embed="rId3"/>
          <a:stretch>
            <a:fillRect/>
          </a:stretch>
        </p:blipFill>
        <p:spPr>
          <a:xfrm>
            <a:off x="5097723" y="3804867"/>
            <a:ext cx="1996554" cy="2591085"/>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200" dirty="0">
                <a:latin typeface="Arial" panose="020B0604020202020204" pitchFamily="34" charset="0"/>
                <a:ea typeface="+mj-ea"/>
                <a:cs typeface="Arial" panose="020B0604020202020204" pitchFamily="34" charset="0"/>
              </a:rPr>
              <a:t>An interaction between a person who has a lived experience in a topic and is willing to share knowledge gained through their experience to guide and support someone new to that experience.</a:t>
            </a:r>
            <a:endParaRPr lang="en-US" sz="32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F7585663-8D98-0213-64A1-75C793411875}"/>
              </a:ext>
            </a:extLst>
          </p:cNvPr>
          <p:cNvSpPr/>
          <p:nvPr/>
        </p:nvSpPr>
        <p:spPr>
          <a:xfrm>
            <a:off x="3390900" y="4038950"/>
            <a:ext cx="5410200" cy="212292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86483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A treatment option for which you receive specialized training to perform dialysis in the comfort of your home.</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3"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4"/>
          <a:srcRect/>
          <a:stretch/>
        </p:blipFill>
        <p:spPr>
          <a:xfrm>
            <a:off x="152400" y="5311616"/>
            <a:ext cx="1161142" cy="1148789"/>
          </a:xfrm>
          <a:prstGeom prst="rect">
            <a:avLst/>
          </a:prstGeom>
        </p:spPr>
      </p:pic>
      <p:sp>
        <p:nvSpPr>
          <p:cNvPr id="3" name="Rectangle 2">
            <a:extLst>
              <a:ext uri="{FF2B5EF4-FFF2-40B4-BE49-F238E27FC236}">
                <a16:creationId xmlns:a16="http://schemas.microsoft.com/office/drawing/2014/main" id="{E0067AED-D99A-0823-9805-B38A07054B98}"/>
              </a:ext>
            </a:extLst>
          </p:cNvPr>
          <p:cNvSpPr/>
          <p:nvPr/>
        </p:nvSpPr>
        <p:spPr>
          <a:xfrm>
            <a:off x="5068195" y="3470709"/>
            <a:ext cx="2286000" cy="2743200"/>
          </a:xfrm>
          <a:prstGeom prst="rect">
            <a:avLst/>
          </a:prstGeom>
          <a:blipFill>
            <a:blip r:embed="rId5"/>
            <a:stretch>
              <a:fillRect t="8128" b="8128"/>
            </a:stretch>
          </a:blip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Rounded Rectangle 4">
            <a:extLst>
              <a:ext uri="{FF2B5EF4-FFF2-40B4-BE49-F238E27FC236}">
                <a16:creationId xmlns:a16="http://schemas.microsoft.com/office/drawing/2014/main" id="{F979E871-2124-2FEC-5BEF-FBF964AEE1A5}"/>
              </a:ext>
            </a:extLst>
          </p:cNvPr>
          <p:cNvSpPr/>
          <p:nvPr/>
        </p:nvSpPr>
        <p:spPr>
          <a:xfrm>
            <a:off x="3307080" y="3653589"/>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397960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blue and white scale with feet and minus sign&#10;&#10;Description automatically generated">
            <a:extLst>
              <a:ext uri="{FF2B5EF4-FFF2-40B4-BE49-F238E27FC236}">
                <a16:creationId xmlns:a16="http://schemas.microsoft.com/office/drawing/2014/main" id="{7309587E-9263-508D-AD02-40B86ED108AC}"/>
              </a:ext>
            </a:extLst>
          </p:cNvPr>
          <p:cNvPicPr>
            <a:picLocks noChangeAspect="1"/>
          </p:cNvPicPr>
          <p:nvPr/>
        </p:nvPicPr>
        <p:blipFill>
          <a:blip r:embed="rId3"/>
          <a:stretch>
            <a:fillRect/>
          </a:stretch>
        </p:blipFill>
        <p:spPr>
          <a:xfrm>
            <a:off x="4918952" y="3826536"/>
            <a:ext cx="2354096" cy="2354096"/>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Can improve mobility, help with comorbid conditions such a diabetes and hypertension and can improve sleep and boost your energy.</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DBD20B96-AF71-A1C2-CE54-AD3E0C321B5B}"/>
              </a:ext>
            </a:extLst>
          </p:cNvPr>
          <p:cNvSpPr/>
          <p:nvPr/>
        </p:nvSpPr>
        <p:spPr>
          <a:xfrm>
            <a:off x="3394629" y="3826536"/>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9346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white heart with a pulse line in the middle&#10;&#10;Description automatically generated">
            <a:extLst>
              <a:ext uri="{FF2B5EF4-FFF2-40B4-BE49-F238E27FC236}">
                <a16:creationId xmlns:a16="http://schemas.microsoft.com/office/drawing/2014/main" id="{1EDA363F-AE05-A461-5400-F7BBFB78FEC3}"/>
              </a:ext>
            </a:extLst>
          </p:cNvPr>
          <p:cNvPicPr>
            <a:picLocks noChangeAspect="1"/>
          </p:cNvPicPr>
          <p:nvPr/>
        </p:nvPicPr>
        <p:blipFill>
          <a:blip r:embed="rId3"/>
          <a:stretch>
            <a:fillRect/>
          </a:stretch>
        </p:blipFill>
        <p:spPr>
          <a:xfrm>
            <a:off x="5030722" y="4110972"/>
            <a:ext cx="2130556" cy="2133604"/>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Refers to the lifestyle that includes regular exercise and healthy diet to improve heart health and blood pressure. </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0591AB95-6A52-9A7D-130E-F8513304F1A9}"/>
              </a:ext>
            </a:extLst>
          </p:cNvPr>
          <p:cNvSpPr/>
          <p:nvPr/>
        </p:nvSpPr>
        <p:spPr>
          <a:xfrm>
            <a:off x="3383365" y="3867136"/>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413431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group of people wearing medical uniforms&#10;&#10;Description automatically generated">
            <a:extLst>
              <a:ext uri="{FF2B5EF4-FFF2-40B4-BE49-F238E27FC236}">
                <a16:creationId xmlns:a16="http://schemas.microsoft.com/office/drawing/2014/main" id="{B145A2AD-76A9-84B5-FE52-25BE015FC86C}"/>
              </a:ext>
            </a:extLst>
          </p:cNvPr>
          <p:cNvPicPr>
            <a:picLocks noChangeAspect="1"/>
          </p:cNvPicPr>
          <p:nvPr/>
        </p:nvPicPr>
        <p:blipFill>
          <a:blip r:embed="rId3"/>
          <a:stretch>
            <a:fillRect/>
          </a:stretch>
        </p:blipFill>
        <p:spPr>
          <a:xfrm>
            <a:off x="5133705" y="3679733"/>
            <a:ext cx="1822708" cy="1822708"/>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2900" dirty="0">
                <a:latin typeface="Arial" panose="020B0604020202020204" pitchFamily="34" charset="0"/>
                <a:ea typeface="+mj-ea"/>
                <a:cs typeface="Arial" panose="020B0604020202020204" pitchFamily="34" charset="0"/>
              </a:rPr>
              <a:t>This person offers you important support to help you </a:t>
            </a:r>
            <a:br>
              <a:rPr lang="en-US" sz="2900" dirty="0">
                <a:latin typeface="Arial" panose="020B0604020202020204" pitchFamily="34" charset="0"/>
                <a:ea typeface="+mj-ea"/>
                <a:cs typeface="Arial" panose="020B0604020202020204" pitchFamily="34" charset="0"/>
              </a:rPr>
            </a:br>
            <a:r>
              <a:rPr lang="en-US" sz="2900" dirty="0">
                <a:latin typeface="Arial" panose="020B0604020202020204" pitchFamily="34" charset="0"/>
                <a:ea typeface="+mj-ea"/>
                <a:cs typeface="Arial" panose="020B0604020202020204" pitchFamily="34" charset="0"/>
              </a:rPr>
              <a:t>better understand what you need to do to stay healthy. They can catch potential problems early, before they become serious or life threatening; know when you need more advanced care; and will refer you to specialists they trust.</a:t>
            </a:r>
            <a:endParaRPr lang="en-US" sz="29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3" name="Rectangle 2">
            <a:extLst>
              <a:ext uri="{FF2B5EF4-FFF2-40B4-BE49-F238E27FC236}">
                <a16:creationId xmlns:a16="http://schemas.microsoft.com/office/drawing/2014/main" id="{E0067AED-D99A-0823-9805-B38A07054B98}"/>
              </a:ext>
            </a:extLst>
          </p:cNvPr>
          <p:cNvSpPr/>
          <p:nvPr/>
        </p:nvSpPr>
        <p:spPr>
          <a:xfrm>
            <a:off x="4902059" y="3470709"/>
            <a:ext cx="2286000" cy="2743200"/>
          </a:xfrm>
          <a:prstGeom prst="rect">
            <a:avLst/>
          </a:prstGeom>
          <a:blipFill>
            <a:blip r:embed="rId3"/>
            <a:stretch>
              <a:fillRect t="8128" b="8128"/>
            </a:stretch>
          </a:blip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Rounded Rectangle 4">
            <a:extLst>
              <a:ext uri="{FF2B5EF4-FFF2-40B4-BE49-F238E27FC236}">
                <a16:creationId xmlns:a16="http://schemas.microsoft.com/office/drawing/2014/main" id="{9007C686-963D-C4F9-3507-3F4E5D3D2796}"/>
              </a:ext>
            </a:extLst>
          </p:cNvPr>
          <p:cNvSpPr/>
          <p:nvPr/>
        </p:nvSpPr>
        <p:spPr>
          <a:xfrm>
            <a:off x="3406614" y="3679733"/>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27054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a:hlinkClick r:id="rId3" action="ppaction://hlinksldjump"/>
            <a:extLst>
              <a:ext uri="{FF2B5EF4-FFF2-40B4-BE49-F238E27FC236}">
                <a16:creationId xmlns:a16="http://schemas.microsoft.com/office/drawing/2014/main" id="{082FFED6-9D3B-1F35-E77F-241B3FDD09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9652" y="5341507"/>
            <a:ext cx="876474" cy="838085"/>
          </a:xfrm>
          <a:prstGeom prst="rect">
            <a:avLst/>
          </a:prstGeom>
        </p:spPr>
      </p:pic>
      <p:sp>
        <p:nvSpPr>
          <p:cNvPr id="7" name="Text Placeholder 6">
            <a:extLst>
              <a:ext uri="{FF2B5EF4-FFF2-40B4-BE49-F238E27FC236}">
                <a16:creationId xmlns:a16="http://schemas.microsoft.com/office/drawing/2014/main" id="{8E5BAF07-3199-3A50-F3A1-5C6955D74C30}"/>
              </a:ext>
            </a:extLst>
          </p:cNvPr>
          <p:cNvSpPr>
            <a:spLocks noGrp="1"/>
          </p:cNvSpPr>
          <p:nvPr>
            <p:ph type="body" idx="4"/>
          </p:nvPr>
        </p:nvSpPr>
        <p:spPr/>
        <p:txBody>
          <a:bodyPr/>
          <a:lstStyle/>
          <a:p>
            <a:pPr marL="44450" indent="0">
              <a:buNone/>
            </a:pPr>
            <a:r>
              <a:rPr lang="en-US" sz="8800" b="1" dirty="0"/>
              <a:t>C</a:t>
            </a:r>
            <a:r>
              <a:rPr lang="en-US" sz="8800" b="1" dirty="0">
                <a:solidFill>
                  <a:srgbClr val="34BB9F"/>
                </a:solidFill>
              </a:rPr>
              <a:t>O</a:t>
            </a:r>
            <a:r>
              <a:rPr lang="en-US" sz="8800" b="1" dirty="0">
                <a:solidFill>
                  <a:srgbClr val="4C9CD6"/>
                </a:solidFill>
              </a:rPr>
              <a:t>N</a:t>
            </a:r>
            <a:r>
              <a:rPr lang="en-US" sz="8800" b="1" dirty="0">
                <a:solidFill>
                  <a:srgbClr val="E6B012"/>
                </a:solidFill>
              </a:rPr>
              <a:t>G</a:t>
            </a:r>
            <a:r>
              <a:rPr lang="en-US" sz="8800" b="1" dirty="0">
                <a:solidFill>
                  <a:srgbClr val="A3CD3B"/>
                </a:solidFill>
              </a:rPr>
              <a:t>R</a:t>
            </a:r>
            <a:r>
              <a:rPr lang="en-US" sz="8800" b="1" dirty="0"/>
              <a:t>A</a:t>
            </a:r>
            <a:r>
              <a:rPr lang="en-US" sz="8800" b="1" dirty="0">
                <a:solidFill>
                  <a:srgbClr val="34BB9F"/>
                </a:solidFill>
              </a:rPr>
              <a:t>T</a:t>
            </a:r>
            <a:r>
              <a:rPr lang="en-US" sz="8800" b="1" dirty="0">
                <a:solidFill>
                  <a:srgbClr val="4C9CD6"/>
                </a:solidFill>
              </a:rPr>
              <a:t>U</a:t>
            </a:r>
            <a:r>
              <a:rPr lang="en-US" sz="8800" b="1" dirty="0">
                <a:solidFill>
                  <a:srgbClr val="E6B012"/>
                </a:solidFill>
              </a:rPr>
              <a:t>L</a:t>
            </a:r>
            <a:r>
              <a:rPr lang="en-US" sz="8800" b="1" dirty="0">
                <a:solidFill>
                  <a:srgbClr val="A3CD3B"/>
                </a:solidFill>
              </a:rPr>
              <a:t>A</a:t>
            </a:r>
            <a:r>
              <a:rPr lang="en-US" sz="8800" b="1" dirty="0"/>
              <a:t>T</a:t>
            </a:r>
            <a:r>
              <a:rPr lang="en-US" sz="8800" b="1" dirty="0">
                <a:solidFill>
                  <a:srgbClr val="34BB9F"/>
                </a:solidFill>
              </a:rPr>
              <a:t>I</a:t>
            </a:r>
            <a:r>
              <a:rPr lang="en-US" sz="8800" b="1" dirty="0">
                <a:solidFill>
                  <a:srgbClr val="4C9CD6"/>
                </a:solidFill>
              </a:rPr>
              <a:t>O</a:t>
            </a:r>
            <a:r>
              <a:rPr lang="en-US" sz="8800" b="1" dirty="0">
                <a:solidFill>
                  <a:srgbClr val="E6B012"/>
                </a:solidFill>
              </a:rPr>
              <a:t>N</a:t>
            </a:r>
            <a:r>
              <a:rPr lang="en-US" sz="8800" b="1" dirty="0">
                <a:solidFill>
                  <a:srgbClr val="A3CD3B"/>
                </a:solidFill>
              </a:rPr>
              <a:t>S</a:t>
            </a:r>
            <a:r>
              <a:rPr lang="en-US" sz="8800" b="1" dirty="0"/>
              <a:t>!</a:t>
            </a:r>
            <a:endParaRPr lang="en-US" sz="8800" dirty="0"/>
          </a:p>
        </p:txBody>
      </p:sp>
    </p:spTree>
    <p:extLst>
      <p:ext uri="{BB962C8B-B14F-4D97-AF65-F5344CB8AC3E}">
        <p14:creationId xmlns:p14="http://schemas.microsoft.com/office/powerpoint/2010/main" val="3133234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3" name="Title 2">
            <a:extLst>
              <a:ext uri="{FF2B5EF4-FFF2-40B4-BE49-F238E27FC236}">
                <a16:creationId xmlns:a16="http://schemas.microsoft.com/office/drawing/2014/main" id="{A4AD47A5-693E-C5E6-255F-E0759EAB6C18}"/>
              </a:ext>
            </a:extLst>
          </p:cNvPr>
          <p:cNvSpPr>
            <a:spLocks noGrp="1"/>
          </p:cNvSpPr>
          <p:nvPr>
            <p:ph type="title"/>
          </p:nvPr>
        </p:nvSpPr>
        <p:spPr>
          <a:xfrm>
            <a:off x="918529" y="1908313"/>
            <a:ext cx="5748277" cy="1749288"/>
          </a:xfrm>
        </p:spPr>
        <p:txBody>
          <a:bodyPr/>
          <a:lstStyle/>
          <a:p>
            <a:r>
              <a:rPr lang="en-US" dirty="0"/>
              <a:t>Thank you for playing!</a:t>
            </a:r>
          </a:p>
        </p:txBody>
      </p:sp>
      <p:sp>
        <p:nvSpPr>
          <p:cNvPr id="102" name="Google Shape;102;p17"/>
          <p:cNvSpPr txBox="1">
            <a:spLocks noGrp="1"/>
          </p:cNvSpPr>
          <p:nvPr>
            <p:ph type="body" idx="1"/>
          </p:nvPr>
        </p:nvSpPr>
        <p:spPr/>
        <p:txBody>
          <a:bodyPr/>
          <a:lstStyle/>
          <a:p>
            <a:pPr lvl="0"/>
            <a:r>
              <a:rPr lang="en-US" dirty="0"/>
              <a:t>As Applicable</a:t>
            </a:r>
          </a:p>
          <a:p>
            <a:pPr lvl="0"/>
            <a:r>
              <a:rPr lang="en-US" dirty="0"/>
              <a:t>Your personal or local</a:t>
            </a:r>
          </a:p>
          <a:p>
            <a:pPr lvl="0"/>
            <a:r>
              <a:rPr lang="en-US" dirty="0"/>
              <a:t>Contact info here: trarrington@ipro.org</a:t>
            </a:r>
          </a:p>
          <a:p>
            <a:pPr lvl="0"/>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11" name="Picture 10">
            <a:extLst>
              <a:ext uri="{FF2B5EF4-FFF2-40B4-BE49-F238E27FC236}">
                <a16:creationId xmlns:a16="http://schemas.microsoft.com/office/drawing/2014/main" id="{97CED100-592C-C3A7-2DD0-E82634C40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103" y="1090709"/>
            <a:ext cx="4244892" cy="4236420"/>
          </a:xfrm>
          <a:prstGeom prst="rect">
            <a:avLst/>
          </a:prstGeom>
        </p:spPr>
      </p:pic>
      <p:sp>
        <p:nvSpPr>
          <p:cNvPr id="22" name="Oval 21">
            <a:extLst>
              <a:ext uri="{FF2B5EF4-FFF2-40B4-BE49-F238E27FC236}">
                <a16:creationId xmlns:a16="http://schemas.microsoft.com/office/drawing/2014/main" id="{D02E4320-B66A-77B4-DA8F-EBED667740CC}"/>
              </a:ext>
            </a:extLst>
          </p:cNvPr>
          <p:cNvSpPr/>
          <p:nvPr/>
        </p:nvSpPr>
        <p:spPr>
          <a:xfrm>
            <a:off x="293072" y="2098386"/>
            <a:ext cx="914400" cy="878629"/>
          </a:xfrm>
          <a:prstGeom prst="ellipse">
            <a:avLst/>
          </a:prstGeom>
          <a:solidFill>
            <a:srgbClr val="A3CD3B"/>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39BA3094-9632-A2BE-F7C2-44CF3012627B}"/>
              </a:ext>
            </a:extLst>
          </p:cNvPr>
          <p:cNvSpPr/>
          <p:nvPr/>
        </p:nvSpPr>
        <p:spPr>
          <a:xfrm>
            <a:off x="1705640" y="2095899"/>
            <a:ext cx="914400" cy="838200"/>
          </a:xfrm>
          <a:prstGeom prst="ellipse">
            <a:avLst/>
          </a:prstGeom>
          <a:solidFill>
            <a:srgbClr val="E6B01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06895B74-CAD6-8970-D58E-8EDC7CA56AF0}"/>
              </a:ext>
            </a:extLst>
          </p:cNvPr>
          <p:cNvSpPr/>
          <p:nvPr/>
        </p:nvSpPr>
        <p:spPr>
          <a:xfrm>
            <a:off x="3187497" y="2095899"/>
            <a:ext cx="914400" cy="838200"/>
          </a:xfrm>
          <a:prstGeom prst="ellipse">
            <a:avLst/>
          </a:prstGeom>
          <a:solidFill>
            <a:srgbClr val="57598C"/>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6DCAA838-6F79-00EE-1349-921DFB8C8FD7}"/>
              </a:ext>
            </a:extLst>
          </p:cNvPr>
          <p:cNvSpPr/>
          <p:nvPr/>
        </p:nvSpPr>
        <p:spPr>
          <a:xfrm>
            <a:off x="336081" y="3385164"/>
            <a:ext cx="914400" cy="813627"/>
          </a:xfrm>
          <a:prstGeom prst="ellipse">
            <a:avLst/>
          </a:prstGeom>
          <a:solidFill>
            <a:srgbClr val="E6B01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A764B1F8-1D7F-EF1E-F46F-055388FC124D}"/>
              </a:ext>
            </a:extLst>
          </p:cNvPr>
          <p:cNvSpPr/>
          <p:nvPr/>
        </p:nvSpPr>
        <p:spPr>
          <a:xfrm>
            <a:off x="315135" y="4606940"/>
            <a:ext cx="914400" cy="919765"/>
          </a:xfrm>
          <a:prstGeom prst="ellipse">
            <a:avLst/>
          </a:prstGeom>
          <a:solidFill>
            <a:srgbClr val="57598C"/>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3" name="Oval 32">
            <a:extLst>
              <a:ext uri="{FF2B5EF4-FFF2-40B4-BE49-F238E27FC236}">
                <a16:creationId xmlns:a16="http://schemas.microsoft.com/office/drawing/2014/main" id="{4255C6A1-BA43-9812-7D76-DA165B04934A}"/>
              </a:ext>
            </a:extLst>
          </p:cNvPr>
          <p:cNvSpPr/>
          <p:nvPr/>
        </p:nvSpPr>
        <p:spPr>
          <a:xfrm>
            <a:off x="1733862" y="3372876"/>
            <a:ext cx="914400" cy="838200"/>
          </a:xfrm>
          <a:prstGeom prst="ellipse">
            <a:avLst/>
          </a:prstGeom>
          <a:solidFill>
            <a:srgbClr val="57598C"/>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887454A7-59E0-9745-CB63-1ADE66BA1644}"/>
              </a:ext>
            </a:extLst>
          </p:cNvPr>
          <p:cNvSpPr/>
          <p:nvPr/>
        </p:nvSpPr>
        <p:spPr>
          <a:xfrm>
            <a:off x="1742132" y="4647722"/>
            <a:ext cx="914400" cy="838200"/>
          </a:xfrm>
          <a:prstGeom prst="ellipse">
            <a:avLst/>
          </a:prstGeom>
          <a:solidFill>
            <a:srgbClr val="34BB9F"/>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B7D2DE0F-82B3-5447-6480-489BFE4AAE5D}"/>
              </a:ext>
            </a:extLst>
          </p:cNvPr>
          <p:cNvSpPr/>
          <p:nvPr/>
        </p:nvSpPr>
        <p:spPr>
          <a:xfrm>
            <a:off x="3196886" y="3372679"/>
            <a:ext cx="914400" cy="838200"/>
          </a:xfrm>
          <a:prstGeom prst="ellipse">
            <a:avLst/>
          </a:prstGeom>
          <a:solidFill>
            <a:srgbClr val="34BB9F"/>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386D2399-B8A5-1127-3B4F-3B7F180B0B5E}"/>
              </a:ext>
            </a:extLst>
          </p:cNvPr>
          <p:cNvSpPr/>
          <p:nvPr/>
        </p:nvSpPr>
        <p:spPr>
          <a:xfrm>
            <a:off x="3209006" y="4638632"/>
            <a:ext cx="914400" cy="838200"/>
          </a:xfrm>
          <a:prstGeom prst="ellipse">
            <a:avLst/>
          </a:prstGeom>
          <a:solidFill>
            <a:srgbClr val="4C9CD6"/>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9869C769-7D6B-2775-E6D1-426E761213D5}"/>
              </a:ext>
            </a:extLst>
          </p:cNvPr>
          <p:cNvSpPr/>
          <p:nvPr/>
        </p:nvSpPr>
        <p:spPr>
          <a:xfrm>
            <a:off x="7605741" y="2138815"/>
            <a:ext cx="914400" cy="838200"/>
          </a:xfrm>
          <a:prstGeom prst="ellipse">
            <a:avLst/>
          </a:prstGeom>
          <a:solidFill>
            <a:srgbClr val="34BB9F"/>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44C9ADAD-34CC-2D62-BA42-F26A54F3AEE4}"/>
              </a:ext>
            </a:extLst>
          </p:cNvPr>
          <p:cNvSpPr/>
          <p:nvPr/>
        </p:nvSpPr>
        <p:spPr>
          <a:xfrm>
            <a:off x="7630052" y="3455397"/>
            <a:ext cx="914400" cy="838200"/>
          </a:xfrm>
          <a:prstGeom prst="ellipse">
            <a:avLst/>
          </a:prstGeom>
          <a:solidFill>
            <a:srgbClr val="4C9CD6"/>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9" name="Oval 38">
            <a:extLst>
              <a:ext uri="{FF2B5EF4-FFF2-40B4-BE49-F238E27FC236}">
                <a16:creationId xmlns:a16="http://schemas.microsoft.com/office/drawing/2014/main" id="{801B2FCB-A502-3CDA-263F-FF333787D1A0}"/>
              </a:ext>
            </a:extLst>
          </p:cNvPr>
          <p:cNvSpPr/>
          <p:nvPr/>
        </p:nvSpPr>
        <p:spPr>
          <a:xfrm>
            <a:off x="4675457" y="4672913"/>
            <a:ext cx="914400" cy="838200"/>
          </a:xfrm>
          <a:prstGeom prst="ellipse">
            <a:avLst/>
          </a:prstGeom>
          <a:solidFill>
            <a:srgbClr val="A3CD3B"/>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FFE74A69-1F69-1485-5A3E-28AB6CD22781}"/>
              </a:ext>
            </a:extLst>
          </p:cNvPr>
          <p:cNvSpPr/>
          <p:nvPr/>
        </p:nvSpPr>
        <p:spPr>
          <a:xfrm>
            <a:off x="6172506" y="4682466"/>
            <a:ext cx="914400" cy="838200"/>
          </a:xfrm>
          <a:prstGeom prst="ellipse">
            <a:avLst/>
          </a:prstGeom>
          <a:solidFill>
            <a:srgbClr val="E6B01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a:extLst>
              <a:ext uri="{FF2B5EF4-FFF2-40B4-BE49-F238E27FC236}">
                <a16:creationId xmlns:a16="http://schemas.microsoft.com/office/drawing/2014/main" id="{6FB91BAC-4DA8-846C-296F-184D4E8F916E}"/>
              </a:ext>
            </a:extLst>
          </p:cNvPr>
          <p:cNvSpPr/>
          <p:nvPr/>
        </p:nvSpPr>
        <p:spPr>
          <a:xfrm>
            <a:off x="7630052" y="4728797"/>
            <a:ext cx="914400" cy="838200"/>
          </a:xfrm>
          <a:prstGeom prst="ellipse">
            <a:avLst/>
          </a:prstGeom>
          <a:solidFill>
            <a:srgbClr val="57598C"/>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EE121627-B9ED-3542-3B6A-98AF06B9AA91}"/>
              </a:ext>
            </a:extLst>
          </p:cNvPr>
          <p:cNvSpPr/>
          <p:nvPr/>
        </p:nvSpPr>
        <p:spPr>
          <a:xfrm>
            <a:off x="9005690" y="4760392"/>
            <a:ext cx="914400" cy="838200"/>
          </a:xfrm>
          <a:prstGeom prst="ellipse">
            <a:avLst/>
          </a:prstGeom>
          <a:solidFill>
            <a:srgbClr val="34BB9F"/>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a:extLst>
              <a:ext uri="{FF2B5EF4-FFF2-40B4-BE49-F238E27FC236}">
                <a16:creationId xmlns:a16="http://schemas.microsoft.com/office/drawing/2014/main" id="{290331AC-F92D-F52C-A619-BEB74A91C43F}"/>
              </a:ext>
            </a:extLst>
          </p:cNvPr>
          <p:cNvSpPr/>
          <p:nvPr/>
        </p:nvSpPr>
        <p:spPr>
          <a:xfrm>
            <a:off x="10319758" y="4724400"/>
            <a:ext cx="914400" cy="838200"/>
          </a:xfrm>
          <a:prstGeom prst="ellipse">
            <a:avLst/>
          </a:prstGeom>
          <a:solidFill>
            <a:srgbClr val="4C9CD6"/>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a:extLst>
              <a:ext uri="{FF2B5EF4-FFF2-40B4-BE49-F238E27FC236}">
                <a16:creationId xmlns:a16="http://schemas.microsoft.com/office/drawing/2014/main" id="{886D0D26-4540-81D2-0C32-7D0F392E45FF}"/>
              </a:ext>
            </a:extLst>
          </p:cNvPr>
          <p:cNvSpPr/>
          <p:nvPr/>
        </p:nvSpPr>
        <p:spPr>
          <a:xfrm>
            <a:off x="8964723" y="2130755"/>
            <a:ext cx="914400" cy="838200"/>
          </a:xfrm>
          <a:prstGeom prst="ellipse">
            <a:avLst/>
          </a:prstGeom>
          <a:solidFill>
            <a:srgbClr val="4C9CD6"/>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45" name="Oval 44">
            <a:extLst>
              <a:ext uri="{FF2B5EF4-FFF2-40B4-BE49-F238E27FC236}">
                <a16:creationId xmlns:a16="http://schemas.microsoft.com/office/drawing/2014/main" id="{51315ECC-4333-495E-6ED3-A030C14440A8}"/>
              </a:ext>
            </a:extLst>
          </p:cNvPr>
          <p:cNvSpPr/>
          <p:nvPr/>
        </p:nvSpPr>
        <p:spPr>
          <a:xfrm>
            <a:off x="10319758" y="2130755"/>
            <a:ext cx="914400" cy="838200"/>
          </a:xfrm>
          <a:prstGeom prst="ellipse">
            <a:avLst/>
          </a:prstGeom>
          <a:solidFill>
            <a:srgbClr val="A3CD3B"/>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a:extLst>
              <a:ext uri="{FF2B5EF4-FFF2-40B4-BE49-F238E27FC236}">
                <a16:creationId xmlns:a16="http://schemas.microsoft.com/office/drawing/2014/main" id="{0A5CAE3B-7984-5FB0-EB56-A2DF2D1B331E}"/>
              </a:ext>
            </a:extLst>
          </p:cNvPr>
          <p:cNvSpPr/>
          <p:nvPr/>
        </p:nvSpPr>
        <p:spPr>
          <a:xfrm>
            <a:off x="9039738" y="3429000"/>
            <a:ext cx="914400" cy="838200"/>
          </a:xfrm>
          <a:prstGeom prst="ellipse">
            <a:avLst/>
          </a:prstGeom>
          <a:solidFill>
            <a:srgbClr val="A3CD3B"/>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a:extLst>
              <a:ext uri="{FF2B5EF4-FFF2-40B4-BE49-F238E27FC236}">
                <a16:creationId xmlns:a16="http://schemas.microsoft.com/office/drawing/2014/main" id="{F0501545-9995-0714-80D7-B98D67D0ED6E}"/>
              </a:ext>
            </a:extLst>
          </p:cNvPr>
          <p:cNvSpPr/>
          <p:nvPr/>
        </p:nvSpPr>
        <p:spPr>
          <a:xfrm>
            <a:off x="10319758" y="3429000"/>
            <a:ext cx="914400" cy="838200"/>
          </a:xfrm>
          <a:prstGeom prst="ellipse">
            <a:avLst/>
          </a:prstGeom>
          <a:solidFill>
            <a:srgbClr val="E6B01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48" name="Picture 47">
            <a:hlinkClick r:id="rId4" action="ppaction://hlinksldjump"/>
            <a:extLst>
              <a:ext uri="{FF2B5EF4-FFF2-40B4-BE49-F238E27FC236}">
                <a16:creationId xmlns:a16="http://schemas.microsoft.com/office/drawing/2014/main" id="{C529BDBE-D1A6-D86F-0E91-C12F431E8991}"/>
              </a:ext>
            </a:extLst>
          </p:cNvPr>
          <p:cNvPicPr>
            <a:picLocks noChangeAspect="1"/>
          </p:cNvPicPr>
          <p:nvPr/>
        </p:nvPicPr>
        <p:blipFill>
          <a:blip r:embed="rId5"/>
          <a:srcRect/>
          <a:stretch/>
        </p:blipFill>
        <p:spPr>
          <a:xfrm>
            <a:off x="9626648" y="5594293"/>
            <a:ext cx="2311602" cy="984215"/>
          </a:xfrm>
          <a:prstGeom prst="rect">
            <a:avLst/>
          </a:prstGeom>
        </p:spPr>
      </p:pic>
      <p:sp>
        <p:nvSpPr>
          <p:cNvPr id="49" name="Oval 48">
            <a:extLst>
              <a:ext uri="{FF2B5EF4-FFF2-40B4-BE49-F238E27FC236}">
                <a16:creationId xmlns:a16="http://schemas.microsoft.com/office/drawing/2014/main" id="{611F5EA4-BBA3-B2FE-EFEF-62DAC25F291F}"/>
              </a:ext>
            </a:extLst>
          </p:cNvPr>
          <p:cNvSpPr/>
          <p:nvPr/>
        </p:nvSpPr>
        <p:spPr>
          <a:xfrm>
            <a:off x="3221515" y="5694292"/>
            <a:ext cx="914400" cy="838200"/>
          </a:xfrm>
          <a:prstGeom prst="ellipse">
            <a:avLst/>
          </a:prstGeom>
          <a:solidFill>
            <a:srgbClr val="A3CD3B"/>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a:extLst>
              <a:ext uri="{FF2B5EF4-FFF2-40B4-BE49-F238E27FC236}">
                <a16:creationId xmlns:a16="http://schemas.microsoft.com/office/drawing/2014/main" id="{EF28201F-B7F3-85CB-E7CC-A155EF6B2750}"/>
              </a:ext>
            </a:extLst>
          </p:cNvPr>
          <p:cNvSpPr/>
          <p:nvPr/>
        </p:nvSpPr>
        <p:spPr>
          <a:xfrm>
            <a:off x="4698420" y="5694292"/>
            <a:ext cx="914400" cy="838200"/>
          </a:xfrm>
          <a:prstGeom prst="ellipse">
            <a:avLst/>
          </a:prstGeom>
          <a:solidFill>
            <a:srgbClr val="E6B01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2CE5BD77-C780-C209-5CAF-13FF6E90D785}"/>
              </a:ext>
            </a:extLst>
          </p:cNvPr>
          <p:cNvSpPr/>
          <p:nvPr/>
        </p:nvSpPr>
        <p:spPr>
          <a:xfrm>
            <a:off x="6201124" y="5694292"/>
            <a:ext cx="914400" cy="838200"/>
          </a:xfrm>
          <a:prstGeom prst="ellipse">
            <a:avLst/>
          </a:prstGeom>
          <a:solidFill>
            <a:srgbClr val="57598C"/>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2" name="Oval 51">
            <a:extLst>
              <a:ext uri="{FF2B5EF4-FFF2-40B4-BE49-F238E27FC236}">
                <a16:creationId xmlns:a16="http://schemas.microsoft.com/office/drawing/2014/main" id="{E3CFF0A9-8D97-30E5-0BAA-1E9E87A9344C}"/>
              </a:ext>
            </a:extLst>
          </p:cNvPr>
          <p:cNvSpPr/>
          <p:nvPr/>
        </p:nvSpPr>
        <p:spPr>
          <a:xfrm>
            <a:off x="7645552" y="5694292"/>
            <a:ext cx="914400" cy="838200"/>
          </a:xfrm>
          <a:prstGeom prst="ellipse">
            <a:avLst/>
          </a:prstGeom>
          <a:solidFill>
            <a:srgbClr val="34BB9F"/>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D8D4C92F-8867-DF4B-1E17-BC86EA7315C6}"/>
              </a:ext>
            </a:extLst>
          </p:cNvPr>
          <p:cNvSpPr/>
          <p:nvPr/>
        </p:nvSpPr>
        <p:spPr>
          <a:xfrm>
            <a:off x="281039" y="876299"/>
            <a:ext cx="926434" cy="878629"/>
          </a:xfrm>
          <a:prstGeom prst="ellipse">
            <a:avLst/>
          </a:prstGeom>
          <a:solidFill>
            <a:srgbClr val="57598C"/>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B9469562-9979-289C-8B1A-ABF5DF5FBB50}"/>
              </a:ext>
            </a:extLst>
          </p:cNvPr>
          <p:cNvSpPr/>
          <p:nvPr/>
        </p:nvSpPr>
        <p:spPr>
          <a:xfrm>
            <a:off x="1717898" y="907470"/>
            <a:ext cx="858947" cy="878630"/>
          </a:xfrm>
          <a:prstGeom prst="ellipse">
            <a:avLst/>
          </a:prstGeom>
          <a:solidFill>
            <a:srgbClr val="34BB9F"/>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5" name="Oval 54">
            <a:extLst>
              <a:ext uri="{FF2B5EF4-FFF2-40B4-BE49-F238E27FC236}">
                <a16:creationId xmlns:a16="http://schemas.microsoft.com/office/drawing/2014/main" id="{C17495DE-C69D-F04D-9102-959F243A4B6D}"/>
              </a:ext>
            </a:extLst>
          </p:cNvPr>
          <p:cNvSpPr/>
          <p:nvPr/>
        </p:nvSpPr>
        <p:spPr>
          <a:xfrm>
            <a:off x="3203063" y="907038"/>
            <a:ext cx="914400" cy="838200"/>
          </a:xfrm>
          <a:prstGeom prst="ellipse">
            <a:avLst/>
          </a:prstGeom>
          <a:solidFill>
            <a:srgbClr val="4C9CD6"/>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6" name="Oval 55">
            <a:extLst>
              <a:ext uri="{FF2B5EF4-FFF2-40B4-BE49-F238E27FC236}">
                <a16:creationId xmlns:a16="http://schemas.microsoft.com/office/drawing/2014/main" id="{33984CDA-36A1-EED9-BFCE-3FF80745E2EF}"/>
              </a:ext>
            </a:extLst>
          </p:cNvPr>
          <p:cNvSpPr/>
          <p:nvPr/>
        </p:nvSpPr>
        <p:spPr>
          <a:xfrm>
            <a:off x="4743681" y="880025"/>
            <a:ext cx="914400" cy="838200"/>
          </a:xfrm>
          <a:prstGeom prst="ellipse">
            <a:avLst/>
          </a:prstGeom>
          <a:solidFill>
            <a:srgbClr val="A3CD3B"/>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7" name="Oval 56">
            <a:extLst>
              <a:ext uri="{FF2B5EF4-FFF2-40B4-BE49-F238E27FC236}">
                <a16:creationId xmlns:a16="http://schemas.microsoft.com/office/drawing/2014/main" id="{15A8714F-2051-CE4E-1326-C32C188CB785}"/>
              </a:ext>
            </a:extLst>
          </p:cNvPr>
          <p:cNvSpPr/>
          <p:nvPr/>
        </p:nvSpPr>
        <p:spPr>
          <a:xfrm>
            <a:off x="6132207" y="859718"/>
            <a:ext cx="914400" cy="838200"/>
          </a:xfrm>
          <a:prstGeom prst="ellipse">
            <a:avLst/>
          </a:prstGeom>
          <a:solidFill>
            <a:srgbClr val="E6B01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8" name="Oval 57">
            <a:extLst>
              <a:ext uri="{FF2B5EF4-FFF2-40B4-BE49-F238E27FC236}">
                <a16:creationId xmlns:a16="http://schemas.microsoft.com/office/drawing/2014/main" id="{4DBD09DE-FC1D-5A50-2551-9185D47ACCA4}"/>
              </a:ext>
            </a:extLst>
          </p:cNvPr>
          <p:cNvSpPr/>
          <p:nvPr/>
        </p:nvSpPr>
        <p:spPr>
          <a:xfrm>
            <a:off x="7638599" y="887843"/>
            <a:ext cx="914400" cy="838200"/>
          </a:xfrm>
          <a:prstGeom prst="ellipse">
            <a:avLst/>
          </a:prstGeom>
          <a:solidFill>
            <a:srgbClr val="57598C"/>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9" name="Oval 58">
            <a:extLst>
              <a:ext uri="{FF2B5EF4-FFF2-40B4-BE49-F238E27FC236}">
                <a16:creationId xmlns:a16="http://schemas.microsoft.com/office/drawing/2014/main" id="{C93982CF-240E-E992-6DD2-AC83170E34AB}"/>
              </a:ext>
            </a:extLst>
          </p:cNvPr>
          <p:cNvSpPr/>
          <p:nvPr/>
        </p:nvSpPr>
        <p:spPr>
          <a:xfrm>
            <a:off x="8940848" y="876300"/>
            <a:ext cx="914400" cy="838200"/>
          </a:xfrm>
          <a:prstGeom prst="ellipse">
            <a:avLst/>
          </a:prstGeom>
          <a:solidFill>
            <a:srgbClr val="34BB9F"/>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0" name="Oval 59">
            <a:extLst>
              <a:ext uri="{FF2B5EF4-FFF2-40B4-BE49-F238E27FC236}">
                <a16:creationId xmlns:a16="http://schemas.microsoft.com/office/drawing/2014/main" id="{25EEDFD1-842F-5556-4155-048F39C90094}"/>
              </a:ext>
            </a:extLst>
          </p:cNvPr>
          <p:cNvSpPr/>
          <p:nvPr/>
        </p:nvSpPr>
        <p:spPr>
          <a:xfrm>
            <a:off x="10150633" y="1218769"/>
            <a:ext cx="914400" cy="838200"/>
          </a:xfrm>
          <a:prstGeom prst="ellipse">
            <a:avLst/>
          </a:prstGeom>
          <a:solidFill>
            <a:srgbClr val="4C9CD6"/>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50B8DFDD-46C1-74DA-DA31-2C0A162BDAD8}"/>
              </a:ext>
            </a:extLst>
          </p:cNvPr>
          <p:cNvSpPr/>
          <p:nvPr/>
        </p:nvSpPr>
        <p:spPr>
          <a:xfrm>
            <a:off x="542178" y="1036394"/>
            <a:ext cx="457200" cy="620784"/>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2400" b="1" i="0" strike="noStrike" cap="none" spc="0" normalizeH="0" baseline="0" dirty="0">
                <a:ln>
                  <a:noFill/>
                </a:ln>
                <a:solidFill>
                  <a:srgbClr val="002060"/>
                </a:solidFill>
                <a:effectLst/>
                <a:uFillTx/>
                <a:latin typeface="+mn-lt"/>
                <a:ea typeface="+mn-ea"/>
                <a:cs typeface="+mn-cs"/>
                <a:sym typeface="Helvetica Neue Medium"/>
                <a:hlinkClick r:id="rId6" action="ppaction://hlinksldjump">
                  <a:extLst>
                    <a:ext uri="{A12FA001-AC4F-418D-AE19-62706E023703}">
                      <ahyp:hlinkClr xmlns:ahyp="http://schemas.microsoft.com/office/drawing/2018/hyperlinkcolor" val="tx"/>
                    </a:ext>
                  </a:extLst>
                </a:hlinkClick>
              </a:rPr>
              <a:t>1</a:t>
            </a:r>
            <a:endParaRPr kumimoji="0" lang="en-US" sz="2400" b="1" i="0" strike="noStrike" cap="none" spc="0" normalizeH="0" baseline="0" dirty="0">
              <a:ln>
                <a:noFill/>
              </a:ln>
              <a:solidFill>
                <a:srgbClr val="002060"/>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654ED799-9389-ADC5-A479-B3F7A88D7012}"/>
              </a:ext>
            </a:extLst>
          </p:cNvPr>
          <p:cNvSpPr/>
          <p:nvPr/>
        </p:nvSpPr>
        <p:spPr>
          <a:xfrm>
            <a:off x="1911720" y="1079673"/>
            <a:ext cx="457200" cy="534226"/>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lang="en-US" sz="2000" b="1" dirty="0">
                <a:solidFill>
                  <a:srgbClr val="002060"/>
                </a:solidFill>
                <a:latin typeface="+mn-lt"/>
                <a:ea typeface="+mn-ea"/>
                <a:cs typeface="+mn-cs"/>
                <a:sym typeface="Helvetica Neue Medium"/>
                <a:hlinkClick r:id="rId7" action="ppaction://hlinksldjump">
                  <a:extLst>
                    <a:ext uri="{A12FA001-AC4F-418D-AE19-62706E023703}">
                      <ahyp:hlinkClr xmlns:ahyp="http://schemas.microsoft.com/office/drawing/2018/hyperlinkcolor" val="tx"/>
                    </a:ext>
                  </a:extLst>
                </a:hlinkClick>
              </a:rPr>
              <a:t>2</a:t>
            </a:r>
            <a:endParaRPr kumimoji="0" lang="en-US" sz="2000" b="1" i="0" u="none" strike="noStrike" cap="none" spc="0" normalizeH="0" baseline="0" dirty="0">
              <a:ln>
                <a:noFill/>
              </a:ln>
              <a:solidFill>
                <a:srgbClr val="002060"/>
              </a:solidFill>
              <a:effectLst/>
              <a:uFillTx/>
              <a:latin typeface="+mn-lt"/>
              <a:ea typeface="+mn-ea"/>
              <a:cs typeface="+mn-cs"/>
              <a:sym typeface="Helvetica Neue Medium"/>
            </a:endParaRPr>
          </a:p>
        </p:txBody>
      </p:sp>
      <p:sp>
        <p:nvSpPr>
          <p:cNvPr id="64" name="Oval 63">
            <a:hlinkClick r:id="rId8" action="ppaction://hlinksldjump"/>
            <a:extLst>
              <a:ext uri="{FF2B5EF4-FFF2-40B4-BE49-F238E27FC236}">
                <a16:creationId xmlns:a16="http://schemas.microsoft.com/office/drawing/2014/main" id="{66FFBABA-BDD6-FC49-5A6D-6299D24A2875}"/>
              </a:ext>
            </a:extLst>
          </p:cNvPr>
          <p:cNvSpPr/>
          <p:nvPr/>
        </p:nvSpPr>
        <p:spPr>
          <a:xfrm>
            <a:off x="3431663" y="1059026"/>
            <a:ext cx="457200" cy="534226"/>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tx1"/>
                </a:solidFill>
                <a:effectLst/>
                <a:uFillTx/>
                <a:latin typeface="+mn-lt"/>
                <a:ea typeface="+mn-ea"/>
                <a:cs typeface="+mn-cs"/>
                <a:sym typeface="Helvetica Neue Medium"/>
                <a:hlinkClick r:id="rId8" action="ppaction://hlinksldjump"/>
              </a:rPr>
              <a:t>3</a:t>
            </a:r>
            <a:endParaRPr kumimoji="0" lang="en-US" sz="20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65" name="Oval 64">
            <a:extLst>
              <a:ext uri="{FF2B5EF4-FFF2-40B4-BE49-F238E27FC236}">
                <a16:creationId xmlns:a16="http://schemas.microsoft.com/office/drawing/2014/main" id="{CC6B1FA4-7D9F-CA54-A8F3-653FCF54DEBA}"/>
              </a:ext>
            </a:extLst>
          </p:cNvPr>
          <p:cNvSpPr/>
          <p:nvPr/>
        </p:nvSpPr>
        <p:spPr>
          <a:xfrm>
            <a:off x="4972281" y="1011706"/>
            <a:ext cx="457200" cy="534226"/>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tx1"/>
                </a:solidFill>
                <a:effectLst/>
                <a:uFillTx/>
                <a:latin typeface="+mn-lt"/>
                <a:ea typeface="+mn-ea"/>
                <a:cs typeface="+mn-cs"/>
                <a:sym typeface="Helvetica Neue Medium"/>
                <a:hlinkClick r:id="rId9" action="ppaction://hlinksldjump"/>
              </a:rPr>
              <a:t>4</a:t>
            </a:r>
            <a:endParaRPr kumimoji="0" lang="en-US" sz="20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66" name="Oval 65">
            <a:extLst>
              <a:ext uri="{FF2B5EF4-FFF2-40B4-BE49-F238E27FC236}">
                <a16:creationId xmlns:a16="http://schemas.microsoft.com/office/drawing/2014/main" id="{F5B74EF5-F65D-F38C-5A6B-56E6FF91D6CC}"/>
              </a:ext>
            </a:extLst>
          </p:cNvPr>
          <p:cNvSpPr/>
          <p:nvPr/>
        </p:nvSpPr>
        <p:spPr>
          <a:xfrm>
            <a:off x="6356139" y="1039831"/>
            <a:ext cx="457200" cy="534226"/>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tx1"/>
                </a:solidFill>
                <a:effectLst/>
                <a:uFillTx/>
                <a:latin typeface="+mn-lt"/>
                <a:ea typeface="+mn-ea"/>
                <a:cs typeface="+mn-cs"/>
                <a:sym typeface="Helvetica Neue Medium"/>
                <a:hlinkClick r:id="rId10" action="ppaction://hlinksldjump"/>
              </a:rPr>
              <a:t>5</a:t>
            </a:r>
            <a:endParaRPr kumimoji="0" lang="en-US" sz="20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67" name="Oval 66">
            <a:extLst>
              <a:ext uri="{FF2B5EF4-FFF2-40B4-BE49-F238E27FC236}">
                <a16:creationId xmlns:a16="http://schemas.microsoft.com/office/drawing/2014/main" id="{EC968DF6-87F4-F8D9-12E0-787F5AED4818}"/>
              </a:ext>
            </a:extLst>
          </p:cNvPr>
          <p:cNvSpPr/>
          <p:nvPr/>
        </p:nvSpPr>
        <p:spPr>
          <a:xfrm>
            <a:off x="7843592" y="1039966"/>
            <a:ext cx="457200" cy="534226"/>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tx1"/>
                </a:solidFill>
                <a:effectLst/>
                <a:uFillTx/>
                <a:latin typeface="+mn-lt"/>
                <a:ea typeface="+mn-ea"/>
                <a:cs typeface="+mn-cs"/>
                <a:sym typeface="Helvetica Neue Medium"/>
                <a:hlinkClick r:id="rId11" action="ppaction://hlinksldjump"/>
              </a:rPr>
              <a:t>6</a:t>
            </a:r>
            <a:endParaRPr kumimoji="0" lang="en-US" sz="20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68" name="Oval 67">
            <a:extLst>
              <a:ext uri="{FF2B5EF4-FFF2-40B4-BE49-F238E27FC236}">
                <a16:creationId xmlns:a16="http://schemas.microsoft.com/office/drawing/2014/main" id="{9B7105A1-2856-B655-422C-D2026E69CC14}"/>
              </a:ext>
            </a:extLst>
          </p:cNvPr>
          <p:cNvSpPr/>
          <p:nvPr/>
        </p:nvSpPr>
        <p:spPr>
          <a:xfrm>
            <a:off x="9169448" y="1031624"/>
            <a:ext cx="457200" cy="620784"/>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tx1"/>
                </a:solidFill>
                <a:effectLst/>
                <a:uFillTx/>
                <a:latin typeface="+mn-lt"/>
                <a:ea typeface="+mn-ea"/>
                <a:cs typeface="+mn-cs"/>
                <a:sym typeface="Helvetica Neue Medium"/>
                <a:hlinkClick r:id="rId12" action="ppaction://hlinksldjump"/>
              </a:rPr>
              <a:t>7</a:t>
            </a:r>
            <a:endParaRPr kumimoji="0" lang="en-US" sz="24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69" name="Oval 68">
            <a:extLst>
              <a:ext uri="{FF2B5EF4-FFF2-40B4-BE49-F238E27FC236}">
                <a16:creationId xmlns:a16="http://schemas.microsoft.com/office/drawing/2014/main" id="{67BFEBEA-31C1-F0F9-483A-EBDF179D7CC0}"/>
              </a:ext>
            </a:extLst>
          </p:cNvPr>
          <p:cNvSpPr/>
          <p:nvPr/>
        </p:nvSpPr>
        <p:spPr>
          <a:xfrm>
            <a:off x="10375543" y="1326138"/>
            <a:ext cx="457200" cy="620784"/>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tx1"/>
                </a:solidFill>
                <a:effectLst/>
                <a:uFillTx/>
                <a:latin typeface="+mn-lt"/>
                <a:ea typeface="+mn-ea"/>
                <a:cs typeface="+mn-cs"/>
                <a:sym typeface="Helvetica Neue Medium"/>
                <a:hlinkClick r:id="rId13" action="ppaction://hlinksldjump"/>
              </a:rPr>
              <a:t>8</a:t>
            </a:r>
            <a:endParaRPr kumimoji="0" lang="en-US" sz="24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70" name="Oval 69">
            <a:extLst>
              <a:ext uri="{FF2B5EF4-FFF2-40B4-BE49-F238E27FC236}">
                <a16:creationId xmlns:a16="http://schemas.microsoft.com/office/drawing/2014/main" id="{4C1467D9-67AE-5F01-BD79-03E17B1B87C1}"/>
              </a:ext>
            </a:extLst>
          </p:cNvPr>
          <p:cNvSpPr/>
          <p:nvPr/>
        </p:nvSpPr>
        <p:spPr>
          <a:xfrm>
            <a:off x="504378" y="2239464"/>
            <a:ext cx="494999" cy="620784"/>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tx1"/>
                </a:solidFill>
                <a:effectLst/>
                <a:uFillTx/>
                <a:latin typeface="+mn-lt"/>
                <a:ea typeface="+mn-ea"/>
                <a:cs typeface="+mn-cs"/>
                <a:sym typeface="Helvetica Neue Medium"/>
                <a:hlinkClick r:id="rId14" action="ppaction://hlinksldjump"/>
              </a:rPr>
              <a:t>9</a:t>
            </a:r>
            <a:endParaRPr kumimoji="0" lang="en-US" sz="24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71" name="Oval 70">
            <a:extLst>
              <a:ext uri="{FF2B5EF4-FFF2-40B4-BE49-F238E27FC236}">
                <a16:creationId xmlns:a16="http://schemas.microsoft.com/office/drawing/2014/main" id="{A32F5427-112B-FBCB-74B8-501938FCE5D1}"/>
              </a:ext>
            </a:extLst>
          </p:cNvPr>
          <p:cNvSpPr/>
          <p:nvPr/>
        </p:nvSpPr>
        <p:spPr>
          <a:xfrm>
            <a:off x="1867231" y="2223962"/>
            <a:ext cx="627538" cy="534226"/>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tx1"/>
                </a:solidFill>
                <a:effectLst/>
                <a:uFillTx/>
                <a:latin typeface="+mn-lt"/>
                <a:ea typeface="+mn-ea"/>
                <a:cs typeface="+mn-cs"/>
                <a:sym typeface="Helvetica Neue Medium"/>
                <a:hlinkClick r:id="rId15" action="ppaction://hlinksldjump"/>
              </a:rPr>
              <a:t>10</a:t>
            </a:r>
            <a:endParaRPr kumimoji="0" lang="en-US" sz="20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72" name="Oval 71">
            <a:extLst>
              <a:ext uri="{FF2B5EF4-FFF2-40B4-BE49-F238E27FC236}">
                <a16:creationId xmlns:a16="http://schemas.microsoft.com/office/drawing/2014/main" id="{C1857579-2F1A-E0F3-3B6B-47CE0F7E8348}"/>
              </a:ext>
            </a:extLst>
          </p:cNvPr>
          <p:cNvSpPr/>
          <p:nvPr/>
        </p:nvSpPr>
        <p:spPr>
          <a:xfrm>
            <a:off x="3430122" y="2245602"/>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2060"/>
                </a:solidFill>
                <a:effectLst/>
                <a:uFillTx/>
                <a:latin typeface="+mn-lt"/>
                <a:ea typeface="+mn-ea"/>
                <a:cs typeface="+mn-cs"/>
                <a:sym typeface="Helvetica Neue Medium"/>
                <a:hlinkClick r:id="rId16" action="ppaction://hlinksldjump">
                  <a:extLst>
                    <a:ext uri="{A12FA001-AC4F-418D-AE19-62706E023703}">
                      <ahyp:hlinkClr xmlns:ahyp="http://schemas.microsoft.com/office/drawing/2018/hyperlinkcolor" val="tx"/>
                    </a:ext>
                  </a:extLst>
                </a:hlinkClick>
              </a:rPr>
              <a:t>11</a:t>
            </a:r>
            <a:endParaRPr kumimoji="0" lang="en-US" sz="1800" b="1" i="0" u="none" strike="noStrike" cap="none" spc="0" normalizeH="0" baseline="0" dirty="0">
              <a:ln>
                <a:noFill/>
              </a:ln>
              <a:solidFill>
                <a:srgbClr val="002060"/>
              </a:solidFill>
              <a:effectLst/>
              <a:uFillTx/>
              <a:latin typeface="+mn-lt"/>
              <a:ea typeface="+mn-ea"/>
              <a:cs typeface="+mn-cs"/>
              <a:sym typeface="Helvetica Neue Medium"/>
            </a:endParaRPr>
          </a:p>
        </p:txBody>
      </p:sp>
      <p:sp>
        <p:nvSpPr>
          <p:cNvPr id="73" name="Oval 72">
            <a:extLst>
              <a:ext uri="{FF2B5EF4-FFF2-40B4-BE49-F238E27FC236}">
                <a16:creationId xmlns:a16="http://schemas.microsoft.com/office/drawing/2014/main" id="{588F40D6-18F8-58C8-6976-7225B486E3CA}"/>
              </a:ext>
            </a:extLst>
          </p:cNvPr>
          <p:cNvSpPr/>
          <p:nvPr/>
        </p:nvSpPr>
        <p:spPr>
          <a:xfrm>
            <a:off x="7843592" y="2307167"/>
            <a:ext cx="457200" cy="512586"/>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900" b="1" i="0" u="none" strike="noStrike" cap="none" spc="0" normalizeH="0" baseline="0" dirty="0">
                <a:ln>
                  <a:noFill/>
                </a:ln>
                <a:solidFill>
                  <a:schemeClr val="tx1"/>
                </a:solidFill>
                <a:effectLst/>
                <a:uFillTx/>
                <a:latin typeface="+mn-lt"/>
                <a:ea typeface="+mn-ea"/>
                <a:cs typeface="+mn-cs"/>
                <a:sym typeface="Helvetica Neue Medium"/>
                <a:hlinkClick r:id="rId17" action="ppaction://hlinksldjump"/>
              </a:rPr>
              <a:t>12</a:t>
            </a:r>
            <a:endParaRPr kumimoji="0" lang="en-US" sz="19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74" name="Oval 73">
            <a:extLst>
              <a:ext uri="{FF2B5EF4-FFF2-40B4-BE49-F238E27FC236}">
                <a16:creationId xmlns:a16="http://schemas.microsoft.com/office/drawing/2014/main" id="{B77DAA31-D40C-231B-4711-15C42A175F62}"/>
              </a:ext>
            </a:extLst>
          </p:cNvPr>
          <p:cNvSpPr/>
          <p:nvPr/>
        </p:nvSpPr>
        <p:spPr>
          <a:xfrm>
            <a:off x="9217337" y="2321909"/>
            <a:ext cx="457200" cy="512586"/>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900" b="1" i="0" u="none" strike="noStrike" cap="none" spc="0" normalizeH="0" baseline="0" dirty="0">
                <a:ln>
                  <a:noFill/>
                </a:ln>
                <a:solidFill>
                  <a:schemeClr val="tx1"/>
                </a:solidFill>
                <a:effectLst/>
                <a:uFillTx/>
                <a:latin typeface="+mn-lt"/>
                <a:ea typeface="+mn-ea"/>
                <a:cs typeface="+mn-cs"/>
                <a:sym typeface="Helvetica Neue Medium"/>
                <a:hlinkClick r:id="rId18" action="ppaction://hlinksldjump"/>
              </a:rPr>
              <a:t>13</a:t>
            </a:r>
            <a:endParaRPr kumimoji="0" lang="en-US" sz="19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75" name="Oval 74">
            <a:extLst>
              <a:ext uri="{FF2B5EF4-FFF2-40B4-BE49-F238E27FC236}">
                <a16:creationId xmlns:a16="http://schemas.microsoft.com/office/drawing/2014/main" id="{530E528E-E38D-ABEF-ECAB-AE54784E16FE}"/>
              </a:ext>
            </a:extLst>
          </p:cNvPr>
          <p:cNvSpPr/>
          <p:nvPr/>
        </p:nvSpPr>
        <p:spPr>
          <a:xfrm>
            <a:off x="10548358" y="2307166"/>
            <a:ext cx="457200" cy="512586"/>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900" b="1" i="0" u="none" strike="noStrike" cap="none" spc="0" normalizeH="0" baseline="0" dirty="0">
                <a:ln>
                  <a:noFill/>
                </a:ln>
                <a:solidFill>
                  <a:srgbClr val="002060"/>
                </a:solidFill>
                <a:effectLst/>
                <a:uFillTx/>
                <a:latin typeface="+mn-lt"/>
                <a:ea typeface="+mn-ea"/>
                <a:cs typeface="+mn-cs"/>
                <a:sym typeface="Helvetica Neue Medium"/>
                <a:hlinkClick r:id="rId19" action="ppaction://hlinksldjump">
                  <a:extLst>
                    <a:ext uri="{A12FA001-AC4F-418D-AE19-62706E023703}">
                      <ahyp:hlinkClr xmlns:ahyp="http://schemas.microsoft.com/office/drawing/2018/hyperlinkcolor" val="tx"/>
                    </a:ext>
                  </a:extLst>
                </a:hlinkClick>
              </a:rPr>
              <a:t>14</a:t>
            </a:r>
            <a:endParaRPr kumimoji="0" lang="en-US" sz="1900" b="1" i="0" u="none" strike="noStrike" cap="none" spc="0" normalizeH="0" baseline="0" dirty="0">
              <a:ln>
                <a:noFill/>
              </a:ln>
              <a:solidFill>
                <a:srgbClr val="002060"/>
              </a:solidFill>
              <a:effectLst/>
              <a:uFillTx/>
              <a:latin typeface="+mn-lt"/>
              <a:ea typeface="+mn-ea"/>
              <a:cs typeface="+mn-cs"/>
              <a:sym typeface="Helvetica Neue Medium"/>
            </a:endParaRPr>
          </a:p>
        </p:txBody>
      </p:sp>
      <p:sp>
        <p:nvSpPr>
          <p:cNvPr id="76" name="Oval 75">
            <a:extLst>
              <a:ext uri="{FF2B5EF4-FFF2-40B4-BE49-F238E27FC236}">
                <a16:creationId xmlns:a16="http://schemas.microsoft.com/office/drawing/2014/main" id="{8B267AC7-457D-C973-6443-C58FF943812F}"/>
              </a:ext>
            </a:extLst>
          </p:cNvPr>
          <p:cNvSpPr/>
          <p:nvPr/>
        </p:nvSpPr>
        <p:spPr>
          <a:xfrm>
            <a:off x="564681" y="3546503"/>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20" action="ppaction://hlinksldjump"/>
              </a:rPr>
              <a:t>15</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77" name="Oval 76">
            <a:extLst>
              <a:ext uri="{FF2B5EF4-FFF2-40B4-BE49-F238E27FC236}">
                <a16:creationId xmlns:a16="http://schemas.microsoft.com/office/drawing/2014/main" id="{DFC2DF50-5A42-16B3-2ACA-C8B4081DA0EE}"/>
              </a:ext>
            </a:extLst>
          </p:cNvPr>
          <p:cNvSpPr/>
          <p:nvPr/>
        </p:nvSpPr>
        <p:spPr>
          <a:xfrm>
            <a:off x="1955575" y="3598537"/>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21" action="ppaction://hlinksldjump"/>
              </a:rPr>
              <a:t>16</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78" name="Oval 77">
            <a:extLst>
              <a:ext uri="{FF2B5EF4-FFF2-40B4-BE49-F238E27FC236}">
                <a16:creationId xmlns:a16="http://schemas.microsoft.com/office/drawing/2014/main" id="{83F7C1CC-F189-0BC5-A2F4-AA01F2C382B6}"/>
              </a:ext>
            </a:extLst>
          </p:cNvPr>
          <p:cNvSpPr/>
          <p:nvPr/>
        </p:nvSpPr>
        <p:spPr>
          <a:xfrm>
            <a:off x="3437606" y="3564868"/>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22" action="ppaction://hlinksldjump"/>
              </a:rPr>
              <a:t>17</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79" name="Oval 78">
            <a:extLst>
              <a:ext uri="{FF2B5EF4-FFF2-40B4-BE49-F238E27FC236}">
                <a16:creationId xmlns:a16="http://schemas.microsoft.com/office/drawing/2014/main" id="{3BE71996-AC3E-05E9-9666-7EEC15CAE492}"/>
              </a:ext>
            </a:extLst>
          </p:cNvPr>
          <p:cNvSpPr/>
          <p:nvPr/>
        </p:nvSpPr>
        <p:spPr>
          <a:xfrm>
            <a:off x="7855932" y="3629024"/>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23" action="ppaction://hlinksldjump"/>
              </a:rPr>
              <a:t>18</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80" name="Oval 79">
            <a:extLst>
              <a:ext uri="{FF2B5EF4-FFF2-40B4-BE49-F238E27FC236}">
                <a16:creationId xmlns:a16="http://schemas.microsoft.com/office/drawing/2014/main" id="{D30A62BB-E134-F93A-A419-B7CE5580643E}"/>
              </a:ext>
            </a:extLst>
          </p:cNvPr>
          <p:cNvSpPr/>
          <p:nvPr/>
        </p:nvSpPr>
        <p:spPr>
          <a:xfrm>
            <a:off x="9273891" y="3602627"/>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24" action="ppaction://hlinksldjump"/>
              </a:rPr>
              <a:t>19</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81" name="Oval 80">
            <a:extLst>
              <a:ext uri="{FF2B5EF4-FFF2-40B4-BE49-F238E27FC236}">
                <a16:creationId xmlns:a16="http://schemas.microsoft.com/office/drawing/2014/main" id="{9D23DAC6-BC6B-EEF6-94AE-9FD2C739A78B}"/>
              </a:ext>
            </a:extLst>
          </p:cNvPr>
          <p:cNvSpPr/>
          <p:nvPr/>
        </p:nvSpPr>
        <p:spPr>
          <a:xfrm>
            <a:off x="10557181" y="3626616"/>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25" action="ppaction://hlinksldjump"/>
              </a:rPr>
              <a:t>20</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82" name="Oval 81">
            <a:extLst>
              <a:ext uri="{FF2B5EF4-FFF2-40B4-BE49-F238E27FC236}">
                <a16:creationId xmlns:a16="http://schemas.microsoft.com/office/drawing/2014/main" id="{8C4E9DB9-8BAB-D7D1-4F0B-222054DEF708}"/>
              </a:ext>
            </a:extLst>
          </p:cNvPr>
          <p:cNvSpPr/>
          <p:nvPr/>
        </p:nvSpPr>
        <p:spPr>
          <a:xfrm>
            <a:off x="552369" y="4905283"/>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26" action="ppaction://hlinksldjump"/>
              </a:rPr>
              <a:t>21</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83" name="Oval 82">
            <a:extLst>
              <a:ext uri="{FF2B5EF4-FFF2-40B4-BE49-F238E27FC236}">
                <a16:creationId xmlns:a16="http://schemas.microsoft.com/office/drawing/2014/main" id="{226D5ECA-D85D-03EB-CDC6-CE07BB710E55}"/>
              </a:ext>
            </a:extLst>
          </p:cNvPr>
          <p:cNvSpPr/>
          <p:nvPr/>
        </p:nvSpPr>
        <p:spPr>
          <a:xfrm>
            <a:off x="1962462" y="4905283"/>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27" action="ppaction://hlinksldjump"/>
              </a:rPr>
              <a:t>22</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84" name="Oval 83">
            <a:extLst>
              <a:ext uri="{FF2B5EF4-FFF2-40B4-BE49-F238E27FC236}">
                <a16:creationId xmlns:a16="http://schemas.microsoft.com/office/drawing/2014/main" id="{7B03593C-A696-984B-8398-571E8EB07A5E}"/>
              </a:ext>
            </a:extLst>
          </p:cNvPr>
          <p:cNvSpPr/>
          <p:nvPr/>
        </p:nvSpPr>
        <p:spPr>
          <a:xfrm>
            <a:off x="3450115" y="4846539"/>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28" action="ppaction://hlinksldjump"/>
              </a:rPr>
              <a:t>23</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85" name="Oval 84">
            <a:extLst>
              <a:ext uri="{FF2B5EF4-FFF2-40B4-BE49-F238E27FC236}">
                <a16:creationId xmlns:a16="http://schemas.microsoft.com/office/drawing/2014/main" id="{A0098BA0-C0B1-717C-4C54-7A6F22A8A270}"/>
              </a:ext>
            </a:extLst>
          </p:cNvPr>
          <p:cNvSpPr/>
          <p:nvPr/>
        </p:nvSpPr>
        <p:spPr>
          <a:xfrm>
            <a:off x="4895043" y="4857803"/>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29" action="ppaction://hlinksldjump"/>
              </a:rPr>
              <a:t>24</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86" name="Oval 85">
            <a:extLst>
              <a:ext uri="{FF2B5EF4-FFF2-40B4-BE49-F238E27FC236}">
                <a16:creationId xmlns:a16="http://schemas.microsoft.com/office/drawing/2014/main" id="{94069430-DCBA-3AD2-DB8B-9DDA393D8B44}"/>
              </a:ext>
            </a:extLst>
          </p:cNvPr>
          <p:cNvSpPr/>
          <p:nvPr/>
        </p:nvSpPr>
        <p:spPr>
          <a:xfrm>
            <a:off x="6402968" y="4879423"/>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30" action="ppaction://hlinksldjump"/>
              </a:rPr>
              <a:t>25</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87" name="Oval 86">
            <a:extLst>
              <a:ext uri="{FF2B5EF4-FFF2-40B4-BE49-F238E27FC236}">
                <a16:creationId xmlns:a16="http://schemas.microsoft.com/office/drawing/2014/main" id="{6D61B0FF-2094-B3BE-6230-BC22233B3EA1}"/>
              </a:ext>
            </a:extLst>
          </p:cNvPr>
          <p:cNvSpPr/>
          <p:nvPr/>
        </p:nvSpPr>
        <p:spPr>
          <a:xfrm>
            <a:off x="7847578" y="4879462"/>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31" action="ppaction://hlinksldjump"/>
              </a:rPr>
              <a:t>26</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88" name="Oval 87">
            <a:extLst>
              <a:ext uri="{FF2B5EF4-FFF2-40B4-BE49-F238E27FC236}">
                <a16:creationId xmlns:a16="http://schemas.microsoft.com/office/drawing/2014/main" id="{14958FF5-F1E9-973B-1E76-4ED32401FF80}"/>
              </a:ext>
            </a:extLst>
          </p:cNvPr>
          <p:cNvSpPr/>
          <p:nvPr/>
        </p:nvSpPr>
        <p:spPr>
          <a:xfrm>
            <a:off x="9268338" y="4917479"/>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32" action="ppaction://hlinksldjump"/>
              </a:rPr>
              <a:t>27</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89" name="Oval 88">
            <a:extLst>
              <a:ext uri="{FF2B5EF4-FFF2-40B4-BE49-F238E27FC236}">
                <a16:creationId xmlns:a16="http://schemas.microsoft.com/office/drawing/2014/main" id="{EE2EB650-E818-8C68-0260-88D201DE8562}"/>
              </a:ext>
            </a:extLst>
          </p:cNvPr>
          <p:cNvSpPr/>
          <p:nvPr/>
        </p:nvSpPr>
        <p:spPr>
          <a:xfrm>
            <a:off x="10546465" y="4898027"/>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33" action="ppaction://hlinksldjump"/>
              </a:rPr>
              <a:t>28</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90" name="Oval 89">
            <a:extLst>
              <a:ext uri="{FF2B5EF4-FFF2-40B4-BE49-F238E27FC236}">
                <a16:creationId xmlns:a16="http://schemas.microsoft.com/office/drawing/2014/main" id="{401DDE52-F0E4-C0E5-6589-BE3B90D6B60B}"/>
              </a:ext>
            </a:extLst>
          </p:cNvPr>
          <p:cNvSpPr/>
          <p:nvPr/>
        </p:nvSpPr>
        <p:spPr>
          <a:xfrm>
            <a:off x="3425486" y="5860727"/>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34" action="ppaction://hlinksldjump"/>
              </a:rPr>
              <a:t>29</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91" name="Oval 90">
            <a:extLst>
              <a:ext uri="{FF2B5EF4-FFF2-40B4-BE49-F238E27FC236}">
                <a16:creationId xmlns:a16="http://schemas.microsoft.com/office/drawing/2014/main" id="{01F9891B-A609-1476-39FD-BE602B254E67}"/>
              </a:ext>
            </a:extLst>
          </p:cNvPr>
          <p:cNvSpPr/>
          <p:nvPr/>
        </p:nvSpPr>
        <p:spPr>
          <a:xfrm>
            <a:off x="4914105" y="5867919"/>
            <a:ext cx="476481"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35" action="ppaction://hlinksldjump"/>
              </a:rPr>
              <a:t>30</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92" name="Oval 91">
            <a:extLst>
              <a:ext uri="{FF2B5EF4-FFF2-40B4-BE49-F238E27FC236}">
                <a16:creationId xmlns:a16="http://schemas.microsoft.com/office/drawing/2014/main" id="{0E517B5F-4DD0-92FB-3E47-541B2746D71B}"/>
              </a:ext>
            </a:extLst>
          </p:cNvPr>
          <p:cNvSpPr/>
          <p:nvPr/>
        </p:nvSpPr>
        <p:spPr>
          <a:xfrm>
            <a:off x="6407218" y="5867919"/>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36" action="ppaction://hlinksldjump"/>
              </a:rPr>
              <a:t>31</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93" name="Oval 92">
            <a:extLst>
              <a:ext uri="{FF2B5EF4-FFF2-40B4-BE49-F238E27FC236}">
                <a16:creationId xmlns:a16="http://schemas.microsoft.com/office/drawing/2014/main" id="{6E8FBE19-B27B-6A00-2D89-C4DF4F2FE39F}"/>
              </a:ext>
            </a:extLst>
          </p:cNvPr>
          <p:cNvSpPr/>
          <p:nvPr/>
        </p:nvSpPr>
        <p:spPr>
          <a:xfrm>
            <a:off x="7867199" y="5867919"/>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37" action="ppaction://hlinksldjump"/>
              </a:rPr>
              <a:t>32</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2" name="Standard Slide:…">
            <a:extLst>
              <a:ext uri="{FF2B5EF4-FFF2-40B4-BE49-F238E27FC236}">
                <a16:creationId xmlns:a16="http://schemas.microsoft.com/office/drawing/2014/main" id="{674574B3-D001-3FE6-9D21-42C772C8BD83}"/>
              </a:ext>
            </a:extLst>
          </p:cNvPr>
          <p:cNvSpPr txBox="1">
            <a:spLocks noGrp="1"/>
          </p:cNvSpPr>
          <p:nvPr>
            <p:ph type="title"/>
          </p:nvPr>
        </p:nvSpPr>
        <p:spPr>
          <a:xfrm>
            <a:off x="336081" y="96561"/>
            <a:ext cx="8382000" cy="663046"/>
          </a:xfrm>
          <a:prstGeom prst="rect">
            <a:avLst/>
          </a:prstGeom>
        </p:spPr>
        <p:txBody>
          <a:bodyPr anchor="t">
            <a:normAutofit/>
          </a:bodyPr>
          <a:lstStyle/>
          <a:p>
            <a:pPr defTabSz="402550">
              <a:defRPr sz="3136" b="1"/>
            </a:pPr>
            <a:r>
              <a:rPr lang="en-US" sz="3600" b="1" u="sng" dirty="0"/>
              <a:t>Let’s PLAY!</a:t>
            </a:r>
            <a:endParaRPr sz="3600" b="1" u="sng" dirty="0"/>
          </a:p>
        </p:txBody>
      </p:sp>
    </p:spTree>
    <p:extLst>
      <p:ext uri="{BB962C8B-B14F-4D97-AF65-F5344CB8AC3E}">
        <p14:creationId xmlns:p14="http://schemas.microsoft.com/office/powerpoint/2010/main" val="2754521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Title 1">
            <a:extLst>
              <a:ext uri="{FF2B5EF4-FFF2-40B4-BE49-F238E27FC236}">
                <a16:creationId xmlns:a16="http://schemas.microsoft.com/office/drawing/2014/main" id="{F5713A1A-DB51-53CC-DAD0-2B89B386A8FB}"/>
              </a:ext>
            </a:extLst>
          </p:cNvPr>
          <p:cNvSpPr>
            <a:spLocks noGrp="1"/>
          </p:cNvSpPr>
          <p:nvPr>
            <p:ph type="title"/>
          </p:nvPr>
        </p:nvSpPr>
        <p:spPr>
          <a:xfrm>
            <a:off x="918529" y="1643354"/>
            <a:ext cx="6095113" cy="2451568"/>
          </a:xfrm>
        </p:spPr>
        <p:txBody>
          <a:bodyPr/>
          <a:lstStyle/>
          <a:p>
            <a:r>
              <a:rPr lang="en-US" sz="4200" dirty="0"/>
              <a:t>Definitions</a:t>
            </a:r>
            <a:br>
              <a:rPr lang="en-US" sz="4200" dirty="0"/>
            </a:br>
            <a:r>
              <a:rPr lang="en-US" sz="4200" dirty="0"/>
              <a:t>&amp; Images</a:t>
            </a:r>
          </a:p>
        </p:txBody>
      </p:sp>
    </p:spTree>
    <p:extLst>
      <p:ext uri="{BB962C8B-B14F-4D97-AF65-F5344CB8AC3E}">
        <p14:creationId xmlns:p14="http://schemas.microsoft.com/office/powerpoint/2010/main" val="333520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syringe with a needle&#10;&#10;Description automatically generated">
            <a:extLst>
              <a:ext uri="{FF2B5EF4-FFF2-40B4-BE49-F238E27FC236}">
                <a16:creationId xmlns:a16="http://schemas.microsoft.com/office/drawing/2014/main" id="{B45DB15D-4958-523E-BF6C-94BD3177C741}"/>
              </a:ext>
            </a:extLst>
          </p:cNvPr>
          <p:cNvPicPr>
            <a:picLocks noChangeAspect="1"/>
          </p:cNvPicPr>
          <p:nvPr/>
        </p:nvPicPr>
        <p:blipFill>
          <a:blip r:embed="rId3"/>
          <a:stretch>
            <a:fillRect/>
          </a:stretch>
        </p:blipFill>
        <p:spPr>
          <a:xfrm>
            <a:off x="4873726" y="3675160"/>
            <a:ext cx="2133604" cy="2127508"/>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600" dirty="0">
                <a:latin typeface="Arial" panose="020B0604020202020204" pitchFamily="34" charset="0"/>
                <a:ea typeface="+mj-ea"/>
                <a:cs typeface="Arial" panose="020B0604020202020204" pitchFamily="34" charset="0"/>
              </a:rPr>
              <a:t>This (usually a shot) protects you from serious and sometimes deadly diseases. You should take the recommended ones to build immunity to diseases like the flu and hepatitis B.</a:t>
            </a:r>
            <a:endParaRPr lang="en-US" sz="32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2" name="Rounded Rectangle 4">
            <a:extLst>
              <a:ext uri="{FF2B5EF4-FFF2-40B4-BE49-F238E27FC236}">
                <a16:creationId xmlns:a16="http://schemas.microsoft.com/office/drawing/2014/main" id="{2E607B80-4418-A410-8A86-5CF9172A97C9}"/>
              </a:ext>
            </a:extLst>
          </p:cNvPr>
          <p:cNvSpPr/>
          <p:nvPr/>
        </p:nvSpPr>
        <p:spPr>
          <a:xfrm>
            <a:off x="3211749" y="3516429"/>
            <a:ext cx="5943600" cy="265176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34118030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7"/>
        <p:cNvGrpSpPr/>
        <p:nvPr/>
      </p:nvGrpSpPr>
      <p:grpSpPr>
        <a:xfrm>
          <a:off x="0" y="0"/>
          <a:ext cx="0" cy="0"/>
          <a:chOff x="0" y="0"/>
          <a:chExt cx="0" cy="0"/>
        </a:xfrm>
      </p:grpSpPr>
      <p:pic>
        <p:nvPicPr>
          <p:cNvPr id="5" name="Picture 4" descr="A drawing of a person's hand&#10;&#10;Description automatically generated">
            <a:extLst>
              <a:ext uri="{FF2B5EF4-FFF2-40B4-BE49-F238E27FC236}">
                <a16:creationId xmlns:a16="http://schemas.microsoft.com/office/drawing/2014/main" id="{2A9BD03F-9BC4-B78D-3BE0-BC3095708EEC}"/>
              </a:ext>
            </a:extLst>
          </p:cNvPr>
          <p:cNvPicPr>
            <a:picLocks noChangeAspect="1"/>
          </p:cNvPicPr>
          <p:nvPr/>
        </p:nvPicPr>
        <p:blipFill>
          <a:blip r:embed="rId3"/>
          <a:stretch>
            <a:fillRect/>
          </a:stretch>
        </p:blipFill>
        <p:spPr>
          <a:xfrm>
            <a:off x="4710106" y="3884961"/>
            <a:ext cx="2702193" cy="1914697"/>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200" dirty="0">
                <a:latin typeface="Arial" panose="020B0604020202020204" pitchFamily="34" charset="0"/>
                <a:ea typeface="+mj-ea"/>
                <a:cs typeface="Arial" panose="020B0604020202020204" pitchFamily="34" charset="0"/>
              </a:rPr>
              <a:t>This is a vibration felt over the fistula. </a:t>
            </a:r>
            <a:br>
              <a:rPr lang="en-US" sz="3200" dirty="0">
                <a:latin typeface="Arial" panose="020B0604020202020204" pitchFamily="34" charset="0"/>
                <a:ea typeface="+mj-ea"/>
                <a:cs typeface="Arial" panose="020B0604020202020204" pitchFamily="34" charset="0"/>
              </a:rPr>
            </a:br>
            <a:r>
              <a:rPr lang="en-US" sz="3200" dirty="0">
                <a:latin typeface="Arial" panose="020B0604020202020204" pitchFamily="34" charset="0"/>
                <a:ea typeface="+mj-ea"/>
                <a:cs typeface="Arial" panose="020B0604020202020204" pitchFamily="34" charset="0"/>
              </a:rPr>
              <a:t>Check morning and night using two fingers over your fistula to feel the motion of the blood flowing through it. This shows that your access is working. Report any changes to your dialysis team.</a:t>
            </a:r>
            <a:endParaRPr lang="en-US" sz="32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A9C40A57-CE9D-69D0-BD32-2EF69E5E914B}"/>
              </a:ext>
            </a:extLst>
          </p:cNvPr>
          <p:cNvSpPr/>
          <p:nvPr/>
        </p:nvSpPr>
        <p:spPr>
          <a:xfrm>
            <a:off x="3307080" y="3562149"/>
            <a:ext cx="5577840" cy="256032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1941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blue circle with a white pill bottle&#10;&#10;Description automatically generated">
            <a:extLst>
              <a:ext uri="{FF2B5EF4-FFF2-40B4-BE49-F238E27FC236}">
                <a16:creationId xmlns:a16="http://schemas.microsoft.com/office/drawing/2014/main" id="{1A0DBE44-AAD0-8C83-2389-02423832F08A}"/>
              </a:ext>
            </a:extLst>
          </p:cNvPr>
          <p:cNvPicPr>
            <a:picLocks noChangeAspect="1"/>
          </p:cNvPicPr>
          <p:nvPr/>
        </p:nvPicPr>
        <p:blipFill>
          <a:blip r:embed="rId3"/>
          <a:stretch>
            <a:fillRect/>
          </a:stretch>
        </p:blipFill>
        <p:spPr>
          <a:xfrm>
            <a:off x="4786093" y="3775507"/>
            <a:ext cx="2133604" cy="2133604"/>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200" dirty="0">
                <a:latin typeface="Arial" panose="020B0604020202020204" pitchFamily="34" charset="0"/>
                <a:ea typeface="+mj-ea"/>
                <a:cs typeface="Arial" panose="020B0604020202020204" pitchFamily="34" charset="0"/>
              </a:rPr>
              <a:t>This prescription drug benefit helps cover the costs </a:t>
            </a:r>
            <a:br>
              <a:rPr lang="en-US" sz="3200" dirty="0">
                <a:latin typeface="Arial" panose="020B0604020202020204" pitchFamily="34" charset="0"/>
                <a:ea typeface="+mj-ea"/>
                <a:cs typeface="Arial" panose="020B0604020202020204" pitchFamily="34" charset="0"/>
              </a:rPr>
            </a:br>
            <a:r>
              <a:rPr lang="en-US" sz="3200" dirty="0">
                <a:latin typeface="Arial" panose="020B0604020202020204" pitchFamily="34" charset="0"/>
                <a:ea typeface="+mj-ea"/>
                <a:cs typeface="Arial" panose="020B0604020202020204" pitchFamily="34" charset="0"/>
              </a:rPr>
              <a:t>of most outpatient prescription drugs. This is offered through private companies as a stand-along plan (if you have Original Medicare) or as set of benefits included with a Medicare Advantage Plan.</a:t>
            </a:r>
            <a:endParaRPr lang="en-US" sz="32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2" name="Rounded Rectangle 4">
            <a:extLst>
              <a:ext uri="{FF2B5EF4-FFF2-40B4-BE49-F238E27FC236}">
                <a16:creationId xmlns:a16="http://schemas.microsoft.com/office/drawing/2014/main" id="{8459427D-AB02-682D-E52F-35E5A4A62869}"/>
              </a:ext>
            </a:extLst>
          </p:cNvPr>
          <p:cNvSpPr/>
          <p:nvPr/>
        </p:nvSpPr>
        <p:spPr>
          <a:xfrm>
            <a:off x="3307080" y="3775507"/>
            <a:ext cx="5577840" cy="246888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73770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group of people sitting around a round table&#10;&#10;Description automatically generated">
            <a:extLst>
              <a:ext uri="{FF2B5EF4-FFF2-40B4-BE49-F238E27FC236}">
                <a16:creationId xmlns:a16="http://schemas.microsoft.com/office/drawing/2014/main" id="{455AD8CB-050A-717D-DB2D-E2B1FB262953}"/>
              </a:ext>
            </a:extLst>
          </p:cNvPr>
          <p:cNvPicPr>
            <a:picLocks noChangeAspect="1"/>
          </p:cNvPicPr>
          <p:nvPr/>
        </p:nvPicPr>
        <p:blipFill>
          <a:blip r:embed="rId3"/>
          <a:stretch>
            <a:fillRect/>
          </a:stretch>
        </p:blipFill>
        <p:spPr>
          <a:xfrm>
            <a:off x="4845994" y="3483966"/>
            <a:ext cx="2692942" cy="2523672"/>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a:spcBef>
                <a:spcPts val="1000"/>
              </a:spcBef>
              <a:buSzPct val="100000"/>
              <a:buNone/>
              <a:defRPr sz="2000">
                <a:latin typeface="+mj-lt"/>
                <a:ea typeface="+mj-ea"/>
                <a:cs typeface="+mj-cs"/>
                <a:sym typeface="Arial"/>
              </a:defRPr>
            </a:pPr>
            <a:r>
              <a:rPr lang="en-US" sz="2400" dirty="0">
                <a:latin typeface="Arial" panose="020B0604020202020204" pitchFamily="34" charset="0"/>
                <a:ea typeface="+mj-ea"/>
                <a:cs typeface="Arial" panose="020B0604020202020204" pitchFamily="34" charset="0"/>
              </a:rPr>
              <a:t>A focused approach to improve quality and safety for all patients in </a:t>
            </a:r>
            <a:br>
              <a:rPr lang="en-US" sz="2400" dirty="0">
                <a:latin typeface="Arial" panose="020B0604020202020204" pitchFamily="34" charset="0"/>
                <a:ea typeface="+mj-ea"/>
                <a:cs typeface="Arial" panose="020B0604020202020204" pitchFamily="34" charset="0"/>
              </a:rPr>
            </a:br>
            <a:r>
              <a:rPr lang="en-US" sz="2400" dirty="0">
                <a:latin typeface="Arial" panose="020B0604020202020204" pitchFamily="34" charset="0"/>
                <a:ea typeface="+mj-ea"/>
                <a:cs typeface="Arial" panose="020B0604020202020204" pitchFamily="34" charset="0"/>
              </a:rPr>
              <a:t>your clinic. It brings together members of the dialysis team in monthly meetings to work together to find creative solutions to quality and safety issues. These meetings include all members of your clinic’s professional dialysis team (dietitians, social workers, nurses, physicians); clinic management; and patient representatives.</a:t>
            </a:r>
            <a:endParaRPr lang="en-US" sz="2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3" name="Rounded Rectangle 4">
            <a:extLst>
              <a:ext uri="{FF2B5EF4-FFF2-40B4-BE49-F238E27FC236}">
                <a16:creationId xmlns:a16="http://schemas.microsoft.com/office/drawing/2014/main" id="{000DB94F-4741-D78B-28B9-50C7653A46F6}"/>
              </a:ext>
            </a:extLst>
          </p:cNvPr>
          <p:cNvSpPr/>
          <p:nvPr/>
        </p:nvSpPr>
        <p:spPr>
          <a:xfrm>
            <a:off x="3312105" y="3429000"/>
            <a:ext cx="5760720" cy="274320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354428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2650</TotalTime>
  <Words>1726</Words>
  <Application>Microsoft Macintosh PowerPoint</Application>
  <PresentationFormat>Widescreen</PresentationFormat>
  <Paragraphs>116</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Helvetica Neue</vt:lpstr>
      <vt:lpstr>Helvetica Neue Light</vt:lpstr>
      <vt:lpstr>1_White</vt:lpstr>
      <vt:lpstr>Healthy Living Bingo Game!</vt:lpstr>
      <vt:lpstr>Instructions</vt:lpstr>
      <vt:lpstr>Let’s PLAY!</vt:lpstr>
      <vt:lpstr>Let’s PLAY!</vt:lpstr>
      <vt:lpstr>Definitions &amp; Images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playing!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Daley</dc:creator>
  <cp:lastModifiedBy>Luis Cerritos</cp:lastModifiedBy>
  <cp:revision>70</cp:revision>
  <dcterms:modified xsi:type="dcterms:W3CDTF">2024-11-13T16:02:20Z</dcterms:modified>
</cp:coreProperties>
</file>