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4_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6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E_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2_0.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14_0.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339"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38" r:id="rId24"/>
  </p:sldIdLst>
  <p:sldSz cx="12192000" cy="6858000"/>
  <p:notesSz cx="6858000" cy="9144000"/>
  <p:embeddedFontLst>
    <p:embeddedFont>
      <p:font typeface="Bookman Old Style" panose="02050604050505020204" pitchFamily="18" charset="0"/>
      <p:regular r:id="rId26"/>
      <p:bold r:id="rId27"/>
      <p:italic r:id="rId28"/>
      <p:boldItalic r:id="rId29"/>
    </p:embeddedFont>
    <p:embeddedFont>
      <p:font typeface="Cavolini" panose="020B0502040204020203" pitchFamily="66" charset="0"/>
      <p:regular r:id="rId30"/>
      <p:bold r:id="rId31"/>
      <p:italic r:id="rId32"/>
      <p:boldItalic r:id="rId33"/>
    </p:embeddedFont>
    <p:embeddedFont>
      <p:font typeface="Helvetica Neue" panose="020B0604020202020204" charset="0"/>
      <p:regular r:id="rId34"/>
      <p:bold r:id="rId35"/>
      <p:italic r:id="rId36"/>
      <p:boldItalic r:id="rId37"/>
    </p:embeddedFont>
    <p:embeddedFont>
      <p:font typeface="Helvetica Neue Light" panose="020B0604020202020204" charset="0"/>
      <p:regular r:id="rId38"/>
      <p:bold r:id="rId39"/>
      <p:italic r:id="rId40"/>
      <p:boldItalic r:id="rId41"/>
    </p:embeddedFont>
    <p:embeddedFont>
      <p:font typeface="Libre Baskerville" panose="020F0502020204030204" pitchFamily="2" charset="0"/>
      <p:regular r:id="rId42"/>
      <p:bold r:id="rId43"/>
      <p:italic r:id="rId44"/>
    </p:embeddedFont>
    <p:embeddedFont>
      <p:font typeface="Verdana" panose="020B060403050404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1" roundtripDataSignature="AMtx7mjY/qLih/IU2yVXcEBk7qvKNo9jU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F7B137-5BCA-0D28-EF4B-2EE8ACB5052B}" name="Tiffany Reese-Arrington" initials="TR" userId="S::TRArrington@ipro.org::a3ef93ec-e49a-47a1-b16a-6ed26957db5c" providerId="AD"/>
  <p188:author id="{59824A77-4EE0-C3CB-692B-FB27D295AF77}" name="Luis Cerritos" initials="LC" userId="S::LCerritos@ipro.org::b208d5f6-9581-489e-8421-4db3a7b6e207" providerId="AD"/>
  <p188:author id="{0FAE8CAF-BDA4-F7E4-69EE-C25740CFF400}" name="Vicky Cash" initials="VC" userId="S::VCash@ipro.org::3f4d0964-2914-4a46-9c53-a8203b9826f3" providerId="AD"/>
  <p188:author id="{FDDAF2DC-C4FF-3C2C-BE33-DE248CDB4EDB}" name="Caroline Sanner" initials="CS" userId="S::CSanner@ipro.org::106bed87-392f-42e0-8b41-2e8fce0996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3800"/>
    <a:srgbClr val="9E0000"/>
    <a:srgbClr val="FF6B21"/>
    <a:srgbClr val="FF9C2B"/>
    <a:srgbClr val="F0CC04"/>
    <a:srgbClr val="00529B"/>
    <a:srgbClr val="30BFC0"/>
    <a:srgbClr val="F47931"/>
    <a:srgbClr val="68CE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4"/>
    <p:restoredTop sz="94694"/>
  </p:normalViewPr>
  <p:slideViewPr>
    <p:cSldViewPr snapToGrid="0">
      <p:cViewPr varScale="1">
        <p:scale>
          <a:sx n="60" d="100"/>
          <a:sy n="60" d="100"/>
        </p:scale>
        <p:origin x="1644" y="2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104"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102"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10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6" Type="http://schemas.microsoft.com/office/2018/10/relationships/authors" Target="authors.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4DC8EE24-8E18-4B0A-BDBD-1F8B70D04ED6}" authorId="{0FAE8CAF-BDA4-F7E4-69EE-C25740CFF400}" created="2026-01-14T21:40:15.211">
    <ac:deMkLst xmlns:ac="http://schemas.microsoft.com/office/drawing/2013/main/command">
      <pc:docMk xmlns:pc="http://schemas.microsoft.com/office/powerpoint/2013/main/command"/>
      <pc:sldMk xmlns:pc="http://schemas.microsoft.com/office/powerpoint/2013/main/command" cId="0" sldId="260"/>
      <ac:spMk id="93" creationId="{00000000-0000-0000-0000-000000000000}"/>
    </ac:deMkLst>
    <p188:txBody>
      <a:bodyPr/>
      <a:lstStyle/>
      <a:p>
        <a:r>
          <a:rPr lang="en-US"/>
          <a:t>I am not sure this beginning statement is necessary for the answer actually a little misleading I was think protein then read the second half and was confused can remove first line?</a:t>
        </a:r>
      </a:p>
    </p188:txBody>
    <p188:extLst>
      <p:ext xmlns:p="http://schemas.openxmlformats.org/presentationml/2006/main" uri="{57CB4572-C831-44C2-8A1C-0ADB6CCDFE69}">
        <p223:reactions xmlns:p223="http://schemas.microsoft.com/office/powerpoint/2022/03/main">
          <p223:rxn type="👍">
            <p223:instance time="2026-01-21T14:20:54.066" authorId="{35F7B137-5BCA-0D28-EF4B-2EE8ACB5052B}"/>
          </p223:rxn>
        </p223:reactions>
      </p:ext>
    </p188:extLst>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8D4A19B4-4F7F-42FC-8AB8-203441B6A50B}" authorId="{0FAE8CAF-BDA4-F7E4-69EE-C25740CFF400}" created="2026-01-14T21:42:19.008">
    <pc:sldMkLst xmlns:pc="http://schemas.microsoft.com/office/powerpoint/2013/main/command">
      <pc:docMk/>
      <pc:sldMk cId="0" sldId="262"/>
    </pc:sldMkLst>
    <p188:txBody>
      <a:bodyPr/>
      <a:lstStyle/>
      <a:p>
        <a:r>
          <a:rPr lang="en-US"/>
          <a:t>Are the pictures supposed to be clues to this answer? Or just generic food pics. I was looking at them to help but did not seem related?</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D5191E49-E5F3-43AF-A924-E00A00796735}" authorId="{0FAE8CAF-BDA4-F7E4-69EE-C25740CFF400}" created="2026-01-14T21:50:08.135">
    <ac:deMkLst xmlns:ac="http://schemas.microsoft.com/office/drawing/2013/main/command">
      <pc:docMk xmlns:pc="http://schemas.microsoft.com/office/powerpoint/2013/main/command"/>
      <pc:sldMk xmlns:pc="http://schemas.microsoft.com/office/powerpoint/2013/main/command" cId="0" sldId="270"/>
      <ac:spMk id="177" creationId="{00000000-0000-0000-0000-000000000000}"/>
    </ac:deMkLst>
    <p188:txBody>
      <a:bodyPr/>
      <a:lstStyle/>
      <a:p>
        <a:r>
          <a:rPr lang="en-US"/>
          <a:t>Maybe something like which of these minerals and give a list of them to list the three in an answer. Not sure patients will know what a mineral is?</a:t>
        </a:r>
      </a:p>
    </p188:txBody>
    <p188:extLst>
      <p:ext xmlns:p="http://schemas.openxmlformats.org/presentationml/2006/main" uri="{57CB4572-C831-44C2-8A1C-0ADB6CCDFE69}">
        <p223:reactions xmlns:p223="http://schemas.microsoft.com/office/powerpoint/2022/03/main">
          <p223:rxn type="👍">
            <p223:instance time="2026-01-21T14:30:11.832" authorId="{35F7B137-5BCA-0D28-EF4B-2EE8ACB5052B}"/>
          </p223:rxn>
        </p223:reactions>
      </p:ext>
    </p188:extLst>
  </p188:cm>
</p188:cmLst>
</file>

<file path=ppt/comments/modernComment_112_0.xml><?xml version="1.0" encoding="utf-8"?>
<p188:cmLst xmlns:a="http://schemas.openxmlformats.org/drawingml/2006/main" xmlns:r="http://schemas.openxmlformats.org/officeDocument/2006/relationships" xmlns:p188="http://schemas.microsoft.com/office/powerpoint/2018/8/main">
  <p188:cm id="{0B24705D-D615-4E1C-ACDB-3DC55DD2DDAF}" authorId="{0FAE8CAF-BDA4-F7E4-69EE-C25740CFF400}" created="2026-01-14T22:24:06.778">
    <ac:deMkLst xmlns:ac="http://schemas.microsoft.com/office/drawing/2013/main/command">
      <pc:docMk xmlns:pc="http://schemas.microsoft.com/office/powerpoint/2013/main/command"/>
      <pc:sldMk xmlns:pc="http://schemas.microsoft.com/office/powerpoint/2013/main/command" cId="0" sldId="274"/>
      <ac:spMk id="209" creationId="{00000000-0000-0000-0000-000000000000}"/>
    </ac:deMkLst>
    <p188:replyLst>
      <p188:reply id="{61130E47-ECC6-480D-BB67-67DEBF473D83}" authorId="{35F7B137-5BCA-0D28-EF4B-2EE8ACB5052B}" created="2026-01-21T14:32:58.628">
        <p188:txBody>
          <a:bodyPr/>
          <a:lstStyle/>
          <a:p>
            <a:r>
              <a:rPr lang="en-US"/>
              <a:t>Rephrased it to make it simpler</a:t>
            </a:r>
          </a:p>
        </p188:txBody>
      </p188:reply>
    </p188:replyLst>
    <p188:txBody>
      <a:bodyPr/>
      <a:lstStyle/>
      <a:p>
        <a:r>
          <a:rPr lang="en-US"/>
          <a:t>I tried to reword this to be a little easier to understand</a:t>
        </a:r>
      </a:p>
    </p188:txBody>
    <p188:extLst>
      <p:ext xmlns:p="http://schemas.openxmlformats.org/presentationml/2006/main" uri="{57CB4572-C831-44C2-8A1C-0ADB6CCDFE69}">
        <p223:reactions xmlns:p223="http://schemas.microsoft.com/office/powerpoint/2022/03/main">
          <p223:rxn type="👍">
            <p223:instance time="2026-01-21T14:32:30.768" authorId="{35F7B137-5BCA-0D28-EF4B-2EE8ACB5052B}"/>
          </p223:rxn>
        </p223:reactions>
      </p:ext>
    </p188:extLst>
  </p188:cm>
</p188:cmLst>
</file>

<file path=ppt/comments/modernComment_114_0.xml><?xml version="1.0" encoding="utf-8"?>
<p188:cmLst xmlns:a="http://schemas.openxmlformats.org/drawingml/2006/main" xmlns:r="http://schemas.openxmlformats.org/officeDocument/2006/relationships" xmlns:p188="http://schemas.microsoft.com/office/powerpoint/2018/8/main">
  <p188:cm id="{7FE2B33A-0D07-461D-A549-56427B8DB784}" authorId="{0FAE8CAF-BDA4-F7E4-69EE-C25740CFF400}" created="2026-01-14T21:48:53.959">
    <ac:deMkLst xmlns:ac="http://schemas.microsoft.com/office/drawing/2013/main/command">
      <pc:docMk xmlns:pc="http://schemas.microsoft.com/office/powerpoint/2013/main/command"/>
      <pc:sldMk xmlns:pc="http://schemas.microsoft.com/office/powerpoint/2013/main/command" cId="0" sldId="276"/>
      <ac:spMk id="228" creationId="{00000000-0000-0000-0000-000000000000}"/>
    </ac:deMkLst>
    <p188:txBody>
      <a:bodyPr/>
      <a:lstStyle/>
      <a:p>
        <a:r>
          <a:rPr lang="en-US"/>
          <a:t>Thought this described it better</a:t>
        </a:r>
      </a:p>
    </p188:txBody>
    <p188:extLst>
      <p:ext xmlns:p="http://schemas.openxmlformats.org/presentationml/2006/main" uri="{57CB4572-C831-44C2-8A1C-0ADB6CCDFE69}">
        <p223:reactions xmlns:p223="http://schemas.microsoft.com/office/powerpoint/2022/03/main">
          <p223:rxn type="👍">
            <p223:instance time="2026-01-21T14:33:06.358" authorId="{35F7B137-5BCA-0D28-EF4B-2EE8ACB5052B}"/>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2" name="Google Shape;4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34" name="Google Shape;13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42" name="Google Shape;1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50" name="Google Shape;1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59" name="Google Shape;15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66" name="Google Shape;16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74" name="Google Shape;17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82" name="Google Shape;18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90" name="Google Shape;19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97" name="Google Shape;19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05" name="Google Shape;20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a:extLst>
            <a:ext uri="{FF2B5EF4-FFF2-40B4-BE49-F238E27FC236}">
              <a16:creationId xmlns:a16="http://schemas.microsoft.com/office/drawing/2014/main" id="{522C0CB3-7E07-9D82-569F-EE54C9EA9CBA}"/>
            </a:ext>
          </a:extLst>
        </p:cNvPr>
        <p:cNvGrpSpPr/>
        <p:nvPr/>
      </p:nvGrpSpPr>
      <p:grpSpPr>
        <a:xfrm>
          <a:off x="0" y="0"/>
          <a:ext cx="0" cy="0"/>
          <a:chOff x="0" y="0"/>
          <a:chExt cx="0" cy="0"/>
        </a:xfrm>
      </p:grpSpPr>
      <p:sp>
        <p:nvSpPr>
          <p:cNvPr id="48" name="Google Shape;48;p2:notes">
            <a:extLst>
              <a:ext uri="{FF2B5EF4-FFF2-40B4-BE49-F238E27FC236}">
                <a16:creationId xmlns:a16="http://schemas.microsoft.com/office/drawing/2014/main" id="{7B515E6D-5F31-19FB-D288-19F06A966749}"/>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9" name="Google Shape;49;p2:notes">
            <a:extLst>
              <a:ext uri="{FF2B5EF4-FFF2-40B4-BE49-F238E27FC236}">
                <a16:creationId xmlns:a16="http://schemas.microsoft.com/office/drawing/2014/main" id="{654973D8-17FD-D02B-9388-D4E9375EE9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77866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16" name="Google Shape;21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24" name="Google Shape;22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32" name="Google Shape;23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741" name="Google Shape;741;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9" name="Google Shape;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6" name="Google Shape;6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0" name="Google Shape;9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0" name="Google Shape;1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7" name="Google Shape;10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8" name="Google Shape;11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26" name="Google Shape;12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www.esrd.ipro.org/" TargetMode="External"/><Relationship Id="rId4" Type="http://schemas.openxmlformats.org/officeDocument/2006/relationships/hyperlink" Target="mailto:esrdnetworkprogram@ipro.or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bg>
      <p:bgPr>
        <a:solidFill>
          <a:schemeClr val="lt1"/>
        </a:solidFill>
        <a:effectLst/>
      </p:bgPr>
    </p:bg>
    <p:spTree>
      <p:nvGrpSpPr>
        <p:cNvPr id="1" name="Shape 8"/>
        <p:cNvGrpSpPr/>
        <p:nvPr/>
      </p:nvGrpSpPr>
      <p:grpSpPr>
        <a:xfrm>
          <a:off x="0" y="0"/>
          <a:ext cx="0" cy="0"/>
          <a:chOff x="0" y="0"/>
          <a:chExt cx="0" cy="0"/>
        </a:xfrm>
      </p:grpSpPr>
      <p:pic>
        <p:nvPicPr>
          <p:cNvPr id="9" name="Google Shape;9;p85"/>
          <p:cNvPicPr preferRelativeResize="0"/>
          <p:nvPr/>
        </p:nvPicPr>
        <p:blipFill rotWithShape="1">
          <a:blip r:embed="rId2">
            <a:alphaModFix/>
          </a:blip>
          <a:srcRect/>
          <a:stretch/>
        </p:blipFill>
        <p:spPr>
          <a:xfrm>
            <a:off x="823968" y="541807"/>
            <a:ext cx="3581400" cy="1054100"/>
          </a:xfrm>
          <a:prstGeom prst="rect">
            <a:avLst/>
          </a:prstGeom>
          <a:noFill/>
          <a:ln>
            <a:noFill/>
          </a:ln>
        </p:spPr>
      </p:pic>
      <p:sp>
        <p:nvSpPr>
          <p:cNvPr id="10" name="Google Shape;10;p85"/>
          <p:cNvSpPr txBox="1">
            <a:spLocks noGrp="1"/>
          </p:cNvSpPr>
          <p:nvPr>
            <p:ph type="title"/>
          </p:nvPr>
        </p:nvSpPr>
        <p:spPr>
          <a:xfrm>
            <a:off x="935181" y="2766219"/>
            <a:ext cx="9902152" cy="152638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200" b="0" i="0" u="none" strike="noStrike" cap="none">
                <a:solidFill>
                  <a:srgbClr val="00529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85"/>
          <p:cNvSpPr txBox="1">
            <a:spLocks noGrp="1"/>
          </p:cNvSpPr>
          <p:nvPr>
            <p:ph type="body" idx="1"/>
          </p:nvPr>
        </p:nvSpPr>
        <p:spPr>
          <a:xfrm>
            <a:off x="935181" y="4460293"/>
            <a:ext cx="9902152" cy="4834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7598C"/>
              </a:buClr>
              <a:buSzPts val="4060"/>
              <a:buFont typeface="Arial"/>
              <a:buNone/>
              <a:defRPr sz="2800" b="0" i="0" u="none" strike="noStrike" cap="none">
                <a:solidFill>
                  <a:srgbClr val="7F7F7F"/>
                </a:solidFill>
                <a:latin typeface="Calibri"/>
                <a:ea typeface="Calibri"/>
                <a:cs typeface="Calibri"/>
                <a:sym typeface="Calibri"/>
              </a:defRPr>
            </a:lvl1pPr>
            <a:lvl2pPr marL="914400" marR="0" lvl="1"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12" name="Google Shape;12;p85"/>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
        <p:nvSpPr>
          <p:cNvPr id="13" name="Google Shape;13;p85"/>
          <p:cNvSpPr txBox="1"/>
          <p:nvPr/>
        </p:nvSpPr>
        <p:spPr>
          <a:xfrm>
            <a:off x="935181" y="5713206"/>
            <a:ext cx="853901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A5A5A5"/>
                </a:solidFill>
                <a:latin typeface="Calibri"/>
                <a:ea typeface="Calibri"/>
                <a:cs typeface="Calibri"/>
                <a:sym typeface="Calibri"/>
              </a:rPr>
              <a:t>This material was prepared by the IPRO ESRD Network Program, comprising the ESRD Networks of New York, New England, the South Atlantic and the Ohio River Valley, under contract with the Centers for Medicare &amp; Medicaid Services (CMS), an agency of the U.S. Department of Health and Human Services. Views expressed in this material do not necessarily reflect the official views or policy of CMS or HHS, and any reference to a specific product or entity herein does not constitute endorsement of that product or entity by CMS or HHS. Publication # </a:t>
            </a:r>
            <a:endParaRPr sz="1000" b="0" i="1" u="none" strike="noStrike" cap="none">
              <a:solidFill>
                <a:srgbClr val="A5A5A5"/>
              </a:solidFill>
              <a:latin typeface="Calibri"/>
              <a:ea typeface="Calibri"/>
              <a:cs typeface="Calibri"/>
              <a:sym typeface="Calibri"/>
            </a:endParaRPr>
          </a:p>
        </p:txBody>
      </p:sp>
      <p:pic>
        <p:nvPicPr>
          <p:cNvPr id="14" name="Google Shape;14;p85"/>
          <p:cNvPicPr preferRelativeResize="0"/>
          <p:nvPr/>
        </p:nvPicPr>
        <p:blipFill rotWithShape="1">
          <a:blip r:embed="rId3" cstate="email">
            <a:alphaModFix amt="29000"/>
            <a:extLst>
              <a:ext uri="{28A0092B-C50C-407E-A947-70E740481C1C}">
                <a14:useLocalDpi xmlns:a14="http://schemas.microsoft.com/office/drawing/2010/main"/>
              </a:ext>
            </a:extLst>
          </a:blip>
          <a:srcRect/>
          <a:stretch/>
        </p:blipFill>
        <p:spPr>
          <a:xfrm>
            <a:off x="96981" y="0"/>
            <a:ext cx="12192000" cy="6583680"/>
          </a:xfrm>
          <a:prstGeom prst="rect">
            <a:avLst/>
          </a:prstGeom>
          <a:noFill/>
          <a:ln>
            <a:noFill/>
          </a:ln>
        </p:spPr>
      </p:pic>
    </p:spTree>
  </p:cSld>
  <p:clrMapOvr>
    <a:masterClrMapping/>
  </p:clrMapOvr>
  <p:transition>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andard Slide">
  <p:cSld name="Standard Slide">
    <p:bg>
      <p:bgPr>
        <a:solidFill>
          <a:schemeClr val="lt1"/>
        </a:solidFill>
        <a:effectLst/>
      </p:bgPr>
    </p:bg>
    <p:spTree>
      <p:nvGrpSpPr>
        <p:cNvPr id="1" name="Shape 15"/>
        <p:cNvGrpSpPr/>
        <p:nvPr/>
      </p:nvGrpSpPr>
      <p:grpSpPr>
        <a:xfrm>
          <a:off x="0" y="0"/>
          <a:ext cx="0" cy="0"/>
          <a:chOff x="0" y="0"/>
          <a:chExt cx="0" cy="0"/>
        </a:xfrm>
      </p:grpSpPr>
      <p:sp>
        <p:nvSpPr>
          <p:cNvPr id="16" name="Google Shape;16;p86"/>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140" b="1" i="0" u="none" strike="noStrike" cap="none">
                <a:solidFill>
                  <a:srgbClr val="00529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86"/>
          <p:cNvSpPr txBox="1">
            <a:spLocks noGrp="1"/>
          </p:cNvSpPr>
          <p:nvPr>
            <p:ph type="body" idx="1"/>
          </p:nvPr>
        </p:nvSpPr>
        <p:spPr>
          <a:xfrm>
            <a:off x="918530" y="1210233"/>
            <a:ext cx="9694892" cy="446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800" b="0" i="0" u="none" strike="noStrike" cap="none">
                <a:solidFill>
                  <a:srgbClr val="69CFF7"/>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86"/>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86"/>
          <p:cNvSpPr txBox="1">
            <a:spLocks noGrp="1"/>
          </p:cNvSpPr>
          <p:nvPr>
            <p:ph type="body" idx="3"/>
          </p:nvPr>
        </p:nvSpPr>
        <p:spPr>
          <a:xfrm>
            <a:off x="918529" y="2537566"/>
            <a:ext cx="10446287" cy="3503016"/>
          </a:xfrm>
          <a:prstGeom prst="rect">
            <a:avLst/>
          </a:prstGeom>
          <a:noFill/>
          <a:ln>
            <a:noFill/>
          </a:ln>
        </p:spPr>
        <p:txBody>
          <a:bodyPr spcFirstLastPara="1" wrap="square" lIns="91425" tIns="45700" rIns="91425" bIns="45700" anchor="t" anchorCtr="0">
            <a:noAutofit/>
          </a:bodyPr>
          <a:lstStyle>
            <a:lvl1pPr marL="457200" marR="0" lvl="0" indent="-412750" algn="l" rtl="0">
              <a:lnSpc>
                <a:spcPct val="100000"/>
              </a:lnSpc>
              <a:spcBef>
                <a:spcPts val="0"/>
              </a:spcBef>
              <a:spcAft>
                <a:spcPts val="0"/>
              </a:spcAft>
              <a:buClr>
                <a:schemeClr val="dk1"/>
              </a:buClr>
              <a:buSzPts val="2900"/>
              <a:buFont typeface="Arial"/>
              <a:buChar char="•"/>
              <a:defRPr sz="2000" b="0" i="0" u="none" strike="noStrike" cap="none">
                <a:solidFill>
                  <a:schemeClr val="dk1"/>
                </a:solidFill>
                <a:latin typeface="Calibri"/>
                <a:ea typeface="Calibri"/>
                <a:cs typeface="Calibri"/>
                <a:sym typeface="Calibri"/>
              </a:defRPr>
            </a:lvl1pPr>
            <a:lvl2pPr marL="914400" marR="0" lvl="1" indent="-431165" algn="l" rtl="0">
              <a:lnSpc>
                <a:spcPct val="100000"/>
              </a:lnSpc>
              <a:spcBef>
                <a:spcPts val="1200"/>
              </a:spcBef>
              <a:spcAft>
                <a:spcPts val="0"/>
              </a:spcAft>
              <a:buClr>
                <a:srgbClr val="000000"/>
              </a:buClr>
              <a:buSzPts val="3190"/>
              <a:buFont typeface="Arial"/>
              <a:buChar char="•"/>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20" name="Google Shape;20;p86"/>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pic>
        <p:nvPicPr>
          <p:cNvPr id="21" name="Google Shape;21;p8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105576" y="547452"/>
            <a:ext cx="518480" cy="516123"/>
          </a:xfrm>
          <a:prstGeom prst="rect">
            <a:avLst/>
          </a:prstGeom>
          <a:noFill/>
          <a:ln>
            <a:noFill/>
          </a:ln>
        </p:spPr>
      </p:pic>
    </p:spTree>
  </p:cSld>
  <p:clrMapOvr>
    <a:masterClrMapping/>
  </p:clrMapOvr>
  <p:transition>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t chapter">
  <p:cSld name="alt chapter">
    <p:bg>
      <p:bgPr>
        <a:solidFill>
          <a:srgbClr val="69CFF7"/>
        </a:solidFill>
        <a:effectLst/>
      </p:bgPr>
    </p:bg>
    <p:spTree>
      <p:nvGrpSpPr>
        <p:cNvPr id="1" name="Shape 22"/>
        <p:cNvGrpSpPr/>
        <p:nvPr/>
      </p:nvGrpSpPr>
      <p:grpSpPr>
        <a:xfrm>
          <a:off x="0" y="0"/>
          <a:ext cx="0" cy="0"/>
          <a:chOff x="0" y="0"/>
          <a:chExt cx="0" cy="0"/>
        </a:xfrm>
      </p:grpSpPr>
      <p:pic>
        <p:nvPicPr>
          <p:cNvPr id="23" name="Google Shape;23;p87"/>
          <p:cNvPicPr preferRelativeResize="0"/>
          <p:nvPr/>
        </p:nvPicPr>
        <p:blipFill rotWithShape="1">
          <a:blip r:embed="rId2" cstate="email">
            <a:alphaModFix amt="50000"/>
            <a:extLst>
              <a:ext uri="{28A0092B-C50C-407E-A947-70E740481C1C}">
                <a14:useLocalDpi xmlns:a14="http://schemas.microsoft.com/office/drawing/2010/main"/>
              </a:ext>
            </a:extLst>
          </a:blip>
          <a:srcRect l="-2271" r="-2708"/>
          <a:stretch/>
        </p:blipFill>
        <p:spPr>
          <a:xfrm>
            <a:off x="0" y="0"/>
            <a:ext cx="12243188" cy="6589264"/>
          </a:xfrm>
          <a:prstGeom prst="rect">
            <a:avLst/>
          </a:prstGeom>
          <a:noFill/>
          <a:ln>
            <a:noFill/>
          </a:ln>
        </p:spPr>
      </p:pic>
      <p:sp>
        <p:nvSpPr>
          <p:cNvPr id="24" name="Google Shape;24;p87"/>
          <p:cNvSpPr txBox="1">
            <a:spLocks noGrp="1"/>
          </p:cNvSpPr>
          <p:nvPr>
            <p:ph type="title"/>
          </p:nvPr>
        </p:nvSpPr>
        <p:spPr>
          <a:xfrm>
            <a:off x="918530" y="1643354"/>
            <a:ext cx="4858396" cy="245156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87"/>
          <p:cNvSpPr txBox="1">
            <a:spLocks noGrp="1"/>
          </p:cNvSpPr>
          <p:nvPr>
            <p:ph type="body" idx="1"/>
          </p:nvPr>
        </p:nvSpPr>
        <p:spPr>
          <a:xfrm>
            <a:off x="918530" y="4463172"/>
            <a:ext cx="9150235" cy="5642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87"/>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
        <p:cNvGrpSpPr/>
        <p:nvPr/>
      </p:nvGrpSpPr>
      <p:grpSpPr>
        <a:xfrm>
          <a:off x="0" y="0"/>
          <a:ext cx="0" cy="0"/>
          <a:chOff x="0" y="0"/>
          <a:chExt cx="0" cy="0"/>
        </a:xfrm>
      </p:grpSpPr>
      <p:sp>
        <p:nvSpPr>
          <p:cNvPr id="28" name="Google Shape;28;p8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8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88"/>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pic>
        <p:nvPicPr>
          <p:cNvPr id="31" name="Google Shape;31;p88"/>
          <p:cNvPicPr preferRelativeResize="0"/>
          <p:nvPr/>
        </p:nvPicPr>
        <p:blipFill rotWithShape="1">
          <a:blip r:embed="rId2">
            <a:alphaModFix/>
          </a:blip>
          <a:srcRect/>
          <a:stretch/>
        </p:blipFill>
        <p:spPr>
          <a:xfrm>
            <a:off x="-208723" y="7704082"/>
            <a:ext cx="12189884" cy="115434"/>
          </a:xfrm>
          <a:prstGeom prst="rect">
            <a:avLst/>
          </a:prstGeom>
          <a:noFill/>
          <a:ln>
            <a:noFill/>
          </a:ln>
        </p:spPr>
      </p:pic>
      <p:pic>
        <p:nvPicPr>
          <p:cNvPr id="2" name="Google Shape;6;p84">
            <a:extLst>
              <a:ext uri="{FF2B5EF4-FFF2-40B4-BE49-F238E27FC236}">
                <a16:creationId xmlns:a16="http://schemas.microsoft.com/office/drawing/2014/main" id="{C518BFBD-0F71-4E4B-64EB-3A7A9E01EC0D}"/>
              </a:ext>
            </a:extLst>
          </p:cNvPr>
          <p:cNvPicPr preferRelativeResize="0"/>
          <p:nvPr userDrawn="1"/>
        </p:nvPicPr>
        <p:blipFill rotWithShape="1">
          <a:blip r:embed="rId3">
            <a:alphaModFix/>
          </a:blip>
          <a:srcRect/>
          <a:stretch/>
        </p:blipFill>
        <p:spPr>
          <a:xfrm rot="10800000" flipH="1">
            <a:off x="0" y="6566294"/>
            <a:ext cx="12191999" cy="308863"/>
          </a:xfrm>
          <a:prstGeom prst="rect">
            <a:avLst/>
          </a:prstGeom>
          <a:noFill/>
          <a:ln>
            <a:noFill/>
          </a:ln>
        </p:spPr>
      </p:pic>
    </p:spTree>
  </p:cSld>
  <p:clrMapOvr>
    <a:masterClrMapping/>
  </p:clrMapOvr>
  <p:transition>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rgbClr val="00529B"/>
        </a:solidFill>
        <a:effectLst/>
      </p:bgPr>
    </p:bg>
    <p:spTree>
      <p:nvGrpSpPr>
        <p:cNvPr id="1" name="Shape 32"/>
        <p:cNvGrpSpPr/>
        <p:nvPr/>
      </p:nvGrpSpPr>
      <p:grpSpPr>
        <a:xfrm>
          <a:off x="0" y="0"/>
          <a:ext cx="0" cy="0"/>
          <a:chOff x="0" y="0"/>
          <a:chExt cx="0" cy="0"/>
        </a:xfrm>
      </p:grpSpPr>
      <p:pic>
        <p:nvPicPr>
          <p:cNvPr id="33" name="Google Shape;33;p89"/>
          <p:cNvPicPr preferRelativeResize="0"/>
          <p:nvPr/>
        </p:nvPicPr>
        <p:blipFill rotWithShape="1">
          <a:blip r:embed="rId2" cstate="email">
            <a:alphaModFix amt="19000"/>
            <a:extLst>
              <a:ext uri="{28A0092B-C50C-407E-A947-70E740481C1C}">
                <a14:useLocalDpi xmlns:a14="http://schemas.microsoft.com/office/drawing/2010/main"/>
              </a:ext>
            </a:extLst>
          </a:blip>
          <a:srcRect l="-2271" r="-2708"/>
          <a:stretch/>
        </p:blipFill>
        <p:spPr>
          <a:xfrm>
            <a:off x="0" y="0"/>
            <a:ext cx="12243188" cy="6589264"/>
          </a:xfrm>
          <a:prstGeom prst="rect">
            <a:avLst/>
          </a:prstGeom>
          <a:noFill/>
          <a:ln>
            <a:noFill/>
          </a:ln>
        </p:spPr>
      </p:pic>
      <p:sp>
        <p:nvSpPr>
          <p:cNvPr id="34" name="Google Shape;34;p89"/>
          <p:cNvSpPr txBox="1">
            <a:spLocks noGrp="1"/>
          </p:cNvSpPr>
          <p:nvPr>
            <p:ph type="title"/>
          </p:nvPr>
        </p:nvSpPr>
        <p:spPr>
          <a:xfrm>
            <a:off x="918530" y="1908313"/>
            <a:ext cx="4898070" cy="17492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89"/>
          <p:cNvSpPr txBox="1">
            <a:spLocks noGrp="1"/>
          </p:cNvSpPr>
          <p:nvPr>
            <p:ph type="body" idx="1"/>
          </p:nvPr>
        </p:nvSpPr>
        <p:spPr>
          <a:xfrm>
            <a:off x="950335" y="3955677"/>
            <a:ext cx="4866266" cy="14462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740"/>
              <a:buFont typeface="Arial"/>
              <a:buNone/>
              <a:defRPr sz="12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pic>
        <p:nvPicPr>
          <p:cNvPr id="36" name="Google Shape;36;p89" descr="A close-up of a black background&#10;&#10;Description automatically generated with low confidence"/>
          <p:cNvPicPr preferRelativeResize="0"/>
          <p:nvPr/>
        </p:nvPicPr>
        <p:blipFill rotWithShape="1">
          <a:blip r:embed="rId3">
            <a:alphaModFix/>
          </a:blip>
          <a:srcRect/>
          <a:stretch/>
        </p:blipFill>
        <p:spPr>
          <a:xfrm>
            <a:off x="7843453" y="2111183"/>
            <a:ext cx="3429000" cy="838200"/>
          </a:xfrm>
          <a:prstGeom prst="rect">
            <a:avLst/>
          </a:prstGeom>
          <a:noFill/>
          <a:ln>
            <a:noFill/>
          </a:ln>
        </p:spPr>
      </p:pic>
      <p:sp>
        <p:nvSpPr>
          <p:cNvPr id="37" name="Google Shape;37;p89"/>
          <p:cNvSpPr txBox="1"/>
          <p:nvPr/>
        </p:nvSpPr>
        <p:spPr>
          <a:xfrm>
            <a:off x="7762172" y="3276600"/>
            <a:ext cx="3676489"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IPRO End-Stage Renal Disease </a:t>
            </a:r>
            <a:br>
              <a:rPr lang="en-US" sz="1000" b="1" i="0" u="none" strike="noStrike" cap="none">
                <a:solidFill>
                  <a:schemeClr val="lt1"/>
                </a:solidFill>
                <a:latin typeface="Calibri"/>
                <a:ea typeface="Calibri"/>
                <a:cs typeface="Calibri"/>
                <a:sym typeface="Calibri"/>
              </a:rPr>
            </a:br>
            <a:r>
              <a:rPr lang="en-US" sz="1000" b="1" i="0" u="none" strike="noStrike" cap="none">
                <a:solidFill>
                  <a:schemeClr val="lt1"/>
                </a:solidFill>
                <a:latin typeface="Calibri"/>
                <a:ea typeface="Calibri"/>
                <a:cs typeface="Calibri"/>
                <a:sym typeface="Calibri"/>
              </a:rPr>
              <a:t>Network Program Corporate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1979 Marcus Avenue, Lake Success, NY 11042-1072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Patient Toll-Free: </a:t>
            </a:r>
            <a:r>
              <a:rPr lang="en-US" sz="1000" b="0" i="0" u="none" strike="noStrike" cap="none">
                <a:solidFill>
                  <a:schemeClr val="lt1"/>
                </a:solidFill>
                <a:latin typeface="Calibri"/>
                <a:ea typeface="Calibri"/>
                <a:cs typeface="Calibri"/>
                <a:sym typeface="Calibri"/>
              </a:rPr>
              <a:t>(800) 238-3773 • </a:t>
            </a:r>
            <a:r>
              <a:rPr lang="en-US" sz="1000" b="1" i="0" u="none" strike="noStrike" cap="none">
                <a:solidFill>
                  <a:schemeClr val="lt1"/>
                </a:solidFill>
                <a:latin typeface="Calibri"/>
                <a:ea typeface="Calibri"/>
                <a:cs typeface="Calibri"/>
                <a:sym typeface="Calibri"/>
              </a:rPr>
              <a:t>Main:</a:t>
            </a:r>
            <a:r>
              <a:rPr lang="en-US" sz="1000" b="0" i="0" u="none" strike="noStrike" cap="none">
                <a:solidFill>
                  <a:schemeClr val="lt1"/>
                </a:solidFill>
                <a:latin typeface="Calibri"/>
                <a:ea typeface="Calibri"/>
                <a:cs typeface="Calibri"/>
                <a:sym typeface="Calibri"/>
              </a:rPr>
              <a:t> (516) 231-9767</a:t>
            </a:r>
            <a:br>
              <a:rPr lang="en-US" sz="1000" b="0" i="0" u="none" strike="noStrike" cap="none">
                <a:solidFill>
                  <a:schemeClr val="lt1"/>
                </a:solidFill>
                <a:latin typeface="Calibri"/>
                <a:ea typeface="Calibri"/>
                <a:cs typeface="Calibri"/>
                <a:sym typeface="Calibri"/>
              </a:rPr>
            </a:br>
            <a:r>
              <a:rPr lang="en-US" sz="1000" b="1" i="0" u="none" strike="noStrike" cap="none">
                <a:solidFill>
                  <a:schemeClr val="lt1"/>
                </a:solidFill>
                <a:latin typeface="Calibri"/>
                <a:ea typeface="Calibri"/>
                <a:cs typeface="Calibri"/>
                <a:sym typeface="Calibri"/>
              </a:rPr>
              <a:t>E-mail</a:t>
            </a:r>
            <a:r>
              <a:rPr lang="en-US" sz="1000" b="0" i="0" u="none" strike="noStrike" cap="none">
                <a:solidFill>
                  <a:schemeClr val="lt1"/>
                </a:solidFill>
                <a:latin typeface="Calibri"/>
                <a:ea typeface="Calibri"/>
                <a:cs typeface="Calibri"/>
                <a:sym typeface="Calibri"/>
              </a:rPr>
              <a:t>: </a:t>
            </a:r>
            <a:r>
              <a:rPr lang="en-US" sz="1000" b="1"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esrdnetworkprogram@ipro.org </a:t>
            </a:r>
            <a:r>
              <a:rPr lang="en-US" sz="1000" b="0" i="0" u="none" strike="noStrike" cap="none">
                <a:solidFill>
                  <a:schemeClr val="lt1"/>
                </a:solidFill>
                <a:latin typeface="Calibri"/>
                <a:ea typeface="Calibri"/>
                <a:cs typeface="Calibri"/>
                <a:sym typeface="Calibri"/>
              </a:rPr>
              <a:t>• </a:t>
            </a:r>
            <a:r>
              <a:rPr lang="en-US" sz="1000" b="1" i="0" u="none" strike="noStrike" cap="none">
                <a:solidFill>
                  <a:schemeClr val="lt1"/>
                </a:solidFill>
                <a:latin typeface="Calibri"/>
                <a:ea typeface="Calibri"/>
                <a:cs typeface="Calibri"/>
                <a:sym typeface="Calibri"/>
              </a:rPr>
              <a:t>Web: </a:t>
            </a:r>
            <a:r>
              <a:rPr lang="en-US" sz="1000" b="1"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esrd.ipro.org</a:t>
            </a:r>
            <a:endParaRPr sz="1000" b="1" i="0" u="none" strike="noStrike" cap="none">
              <a:solidFill>
                <a:schemeClr val="lt1"/>
              </a:solidFill>
              <a:latin typeface="Calibri"/>
              <a:ea typeface="Calibri"/>
              <a:cs typeface="Calibri"/>
              <a:sym typeface="Calibri"/>
            </a:endParaRPr>
          </a:p>
        </p:txBody>
      </p:sp>
      <p:sp>
        <p:nvSpPr>
          <p:cNvPr id="38" name="Google Shape;38;p89"/>
          <p:cNvSpPr txBox="1"/>
          <p:nvPr/>
        </p:nvSpPr>
        <p:spPr>
          <a:xfrm>
            <a:off x="935181" y="5713206"/>
            <a:ext cx="853901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Calibri"/>
                <a:ea typeface="Calibri"/>
                <a:cs typeface="Calibri"/>
                <a:sym typeface="Calibri"/>
              </a:rPr>
              <a:t>This material was prepared by the IPRO ESRD Network Program, comprising the ESRD Networks of New York, New England, the South Atlantic and the Ohio River Valley, under contract with the Centers for Medicare &amp; Medicaid Services (CMS), an agency of the U.S. Department of Health and Human Services. Views expressed in this material do not necessarily reflect the official views or policy of CMS or HHS, and any reference to a specific product or entity herein does not constitute endorsement of that product or entity by CMS or HHS. Publication # </a:t>
            </a:r>
            <a:endParaRPr sz="1000" b="0" i="1" u="none" strike="noStrike" cap="none">
              <a:solidFill>
                <a:schemeClr val="lt1"/>
              </a:solidFill>
              <a:latin typeface="Calibri"/>
              <a:ea typeface="Calibri"/>
              <a:cs typeface="Calibri"/>
              <a:sym typeface="Calibri"/>
            </a:endParaRPr>
          </a:p>
        </p:txBody>
      </p:sp>
      <p:sp>
        <p:nvSpPr>
          <p:cNvPr id="39" name="Google Shape;39;p89"/>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push/>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84"/>
          <p:cNvPicPr preferRelativeResize="0"/>
          <p:nvPr/>
        </p:nvPicPr>
        <p:blipFill rotWithShape="1">
          <a:blip r:embed="rId7">
            <a:alphaModFix/>
          </a:blip>
          <a:srcRect/>
          <a:stretch/>
        </p:blipFill>
        <p:spPr>
          <a:xfrm rot="10800000" flipH="1">
            <a:off x="0" y="6566294"/>
            <a:ext cx="12191999" cy="308863"/>
          </a:xfrm>
          <a:prstGeom prst="rect">
            <a:avLst/>
          </a:prstGeom>
          <a:noFill/>
          <a:ln>
            <a:noFill/>
          </a:ln>
        </p:spPr>
      </p:pic>
      <p:sp>
        <p:nvSpPr>
          <p:cNvPr id="7" name="Google Shape;7;p84"/>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0E_0.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12_0.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14_0.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1.xml"/><Relationship Id="rId18" Type="http://schemas.openxmlformats.org/officeDocument/2006/relationships/slide" Target="slide15.xml"/><Relationship Id="rId3" Type="http://schemas.openxmlformats.org/officeDocument/2006/relationships/slide" Target="slide2.xml"/><Relationship Id="rId21" Type="http://schemas.openxmlformats.org/officeDocument/2006/relationships/slide" Target="slide18.xml"/><Relationship Id="rId7" Type="http://schemas.openxmlformats.org/officeDocument/2006/relationships/slide" Target="slide6.xml"/><Relationship Id="rId12" Type="http://schemas.openxmlformats.org/officeDocument/2006/relationships/slide" Target="slide10.xml"/><Relationship Id="rId17" Type="http://schemas.openxmlformats.org/officeDocument/2006/relationships/slide" Target="slide22.xml"/><Relationship Id="rId2" Type="http://schemas.openxmlformats.org/officeDocument/2006/relationships/notesSlide" Target="../notesSlides/notesSlide4.xml"/><Relationship Id="rId16" Type="http://schemas.openxmlformats.org/officeDocument/2006/relationships/slide" Target="slide14.xml"/><Relationship Id="rId20" Type="http://schemas.openxmlformats.org/officeDocument/2006/relationships/slide" Target="slide17.xml"/><Relationship Id="rId1" Type="http://schemas.openxmlformats.org/officeDocument/2006/relationships/slideLayout" Target="../slideLayouts/slideLayout4.xml"/><Relationship Id="rId6" Type="http://schemas.openxmlformats.org/officeDocument/2006/relationships/slide" Target="slide5.xml"/><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slide" Target="slide13.xml"/><Relationship Id="rId10" Type="http://schemas.openxmlformats.org/officeDocument/2006/relationships/slide" Target="slide9.xml"/><Relationship Id="rId19" Type="http://schemas.openxmlformats.org/officeDocument/2006/relationships/slide" Target="slide16.xml"/><Relationship Id="rId4" Type="http://schemas.openxmlformats.org/officeDocument/2006/relationships/image" Target="../media/image11.png"/><Relationship Id="rId9" Type="http://schemas.openxmlformats.org/officeDocument/2006/relationships/slide" Target="slide8.xml"/><Relationship Id="rId14" Type="http://schemas.openxmlformats.org/officeDocument/2006/relationships/slide" Target="slide12.xml"/><Relationship Id="rId22" Type="http://schemas.openxmlformats.org/officeDocument/2006/relationships/slide" Target="slide19.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0.xml"/><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microsoft.com/office/2018/10/relationships/comments" Target="../comments/modernComment_106_0.xml"/><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5" name="Google Shape;45;p1" descr="A logo of a healthy living&#10;&#10;">
            <a:hlinkClick r:id="rId3" action="ppaction://hlinksldjump"/>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46989" y="438038"/>
            <a:ext cx="1019176" cy="1322666"/>
          </a:xfrm>
          <a:prstGeom prst="rect">
            <a:avLst/>
          </a:prstGeom>
          <a:noFill/>
          <a:ln>
            <a:noFill/>
          </a:ln>
        </p:spPr>
      </p:pic>
      <p:sp>
        <p:nvSpPr>
          <p:cNvPr id="44" name="Google Shape;44;p1"/>
          <p:cNvSpPr txBox="1">
            <a:spLocks noGrp="1"/>
          </p:cNvSpPr>
          <p:nvPr>
            <p:ph type="title"/>
          </p:nvPr>
        </p:nvSpPr>
        <p:spPr>
          <a:xfrm>
            <a:off x="935181" y="1634516"/>
            <a:ext cx="9902152" cy="88762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latin typeface="Libre Baskerville"/>
                <a:ea typeface="Libre Baskerville"/>
                <a:cs typeface="Libre Baskerville"/>
                <a:sym typeface="Libre Baskerville"/>
              </a:rPr>
              <a:t>HEALTHY LIVING</a:t>
            </a:r>
            <a:r>
              <a:rPr lang="en-US" sz="6000"/>
              <a:t> </a:t>
            </a:r>
            <a:endParaRPr/>
          </a:p>
        </p:txBody>
      </p:sp>
      <p:pic>
        <p:nvPicPr>
          <p:cNvPr id="46" name="Google Shape;46;p1" descr="1000 Trivia Questions and Answers - Summer 20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5078" y="2522136"/>
            <a:ext cx="10048352" cy="2944235"/>
          </a:xfrm>
          <a:prstGeom prst="rect">
            <a:avLst/>
          </a:prstGeom>
          <a:noFill/>
          <a:ln>
            <a:noFill/>
          </a:ln>
        </p:spPr>
      </p:pic>
      <p:sp>
        <p:nvSpPr>
          <p:cNvPr id="2" name="Slide Number Placeholder 1">
            <a:extLst>
              <a:ext uri="{FF2B5EF4-FFF2-40B4-BE49-F238E27FC236}">
                <a16:creationId xmlns:a16="http://schemas.microsoft.com/office/drawing/2014/main" id="{D770F7E2-FE00-A42D-7D64-6532DC64999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a:t>
            </a:fld>
            <a:endParaRPr lang="en-US"/>
          </a:p>
        </p:txBody>
      </p:sp>
    </p:spTree>
  </p:cSld>
  <p:clrMapOvr>
    <a:masterClrMapping/>
  </p:clrMapOvr>
  <p:transition>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3" name="Picture 2">
            <a:extLst>
              <a:ext uri="{FF2B5EF4-FFF2-40B4-BE49-F238E27FC236}">
                <a16:creationId xmlns:a16="http://schemas.microsoft.com/office/drawing/2014/main" id="{58E02AA7-14D7-9276-79A8-4F7190BE831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6578930"/>
          </a:xfrm>
          <a:prstGeom prst="rect">
            <a:avLst/>
          </a:prstGeom>
        </p:spPr>
      </p:pic>
      <p:sp>
        <p:nvSpPr>
          <p:cNvPr id="136" name="Google Shape;136;p10"/>
          <p:cNvSpPr txBox="1">
            <a:spLocks noGrp="1"/>
          </p:cNvSpPr>
          <p:nvPr>
            <p:ph type="title"/>
          </p:nvPr>
        </p:nvSpPr>
        <p:spPr>
          <a:xfrm>
            <a:off x="1912469" y="817419"/>
            <a:ext cx="8367062" cy="1001334"/>
          </a:xfrm>
          <a:prstGeom prst="rect">
            <a:avLst/>
          </a:prstGeom>
          <a:solidFill>
            <a:schemeClr val="lt1">
              <a:alpha val="69145"/>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600" dirty="0"/>
              <a:t>Physical Activity - $100</a:t>
            </a:r>
            <a:endParaRPr dirty="0"/>
          </a:p>
        </p:txBody>
      </p:sp>
      <p:sp>
        <p:nvSpPr>
          <p:cNvPr id="137" name="Google Shape;137;p10"/>
          <p:cNvSpPr txBox="1">
            <a:spLocks noGrp="1"/>
          </p:cNvSpPr>
          <p:nvPr>
            <p:ph type="body" idx="2"/>
          </p:nvPr>
        </p:nvSpPr>
        <p:spPr>
          <a:xfrm>
            <a:off x="918529" y="2037557"/>
            <a:ext cx="5177471" cy="907523"/>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Which of these is considered a “low impact,” exercise that’s kidney-friendly</a:t>
            </a:r>
            <a:endParaRPr dirty="0"/>
          </a:p>
        </p:txBody>
      </p:sp>
      <p:sp>
        <p:nvSpPr>
          <p:cNvPr id="138" name="Google Shape;138;p10"/>
          <p:cNvSpPr txBox="1">
            <a:spLocks noGrp="1"/>
          </p:cNvSpPr>
          <p:nvPr>
            <p:ph type="body" idx="3"/>
          </p:nvPr>
        </p:nvSpPr>
        <p:spPr>
          <a:xfrm>
            <a:off x="918529" y="2945080"/>
            <a:ext cx="5177471" cy="3095501"/>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Swimming</a:t>
            </a:r>
            <a:endParaRPr dirty="0"/>
          </a:p>
          <a:p>
            <a:pPr marL="44450" lvl="0" indent="0" algn="l" rtl="0">
              <a:lnSpc>
                <a:spcPct val="100000"/>
              </a:lnSpc>
              <a:spcBef>
                <a:spcPts val="0"/>
              </a:spcBef>
              <a:spcAft>
                <a:spcPts val="0"/>
              </a:spcAft>
              <a:buSzPts val="2900"/>
              <a:buNone/>
            </a:pPr>
            <a:r>
              <a:rPr lang="en-US" dirty="0"/>
              <a:t>B) Walking</a:t>
            </a:r>
            <a:endParaRPr dirty="0"/>
          </a:p>
          <a:p>
            <a:pPr marL="44450" lvl="0" indent="0" algn="l" rtl="0">
              <a:lnSpc>
                <a:spcPct val="100000"/>
              </a:lnSpc>
              <a:spcBef>
                <a:spcPts val="0"/>
              </a:spcBef>
              <a:spcAft>
                <a:spcPts val="0"/>
              </a:spcAft>
              <a:buSzPts val="2900"/>
              <a:buNone/>
            </a:pPr>
            <a:r>
              <a:rPr lang="en-US" dirty="0"/>
              <a:t>C) Resistance band exercises</a:t>
            </a:r>
            <a:endParaRPr dirty="0"/>
          </a:p>
          <a:p>
            <a:pPr marL="44450" lvl="0" indent="0" algn="l" rtl="0">
              <a:lnSpc>
                <a:spcPct val="100000"/>
              </a:lnSpc>
              <a:spcBef>
                <a:spcPts val="0"/>
              </a:spcBef>
              <a:spcAft>
                <a:spcPts val="0"/>
              </a:spcAft>
              <a:buSzPts val="2900"/>
              <a:buNone/>
            </a:pPr>
            <a:r>
              <a:rPr lang="en-US" dirty="0"/>
              <a:t>D) All of the above</a:t>
            </a:r>
            <a:endParaRPr dirty="0"/>
          </a:p>
          <a:p>
            <a:pPr marL="501650" lvl="0" indent="-273050" algn="l" rtl="0">
              <a:lnSpc>
                <a:spcPct val="100000"/>
              </a:lnSpc>
              <a:spcBef>
                <a:spcPts val="0"/>
              </a:spcBef>
              <a:spcAft>
                <a:spcPts val="0"/>
              </a:spcAft>
              <a:buSzPts val="2900"/>
              <a:buNone/>
            </a:pPr>
            <a:endParaRPr dirty="0"/>
          </a:p>
          <a:p>
            <a:pPr marL="501650" lvl="0" indent="-273050" algn="l" rtl="0">
              <a:lnSpc>
                <a:spcPct val="100000"/>
              </a:lnSpc>
              <a:spcBef>
                <a:spcPts val="0"/>
              </a:spcBef>
              <a:spcAft>
                <a:spcPts val="0"/>
              </a:spcAft>
              <a:buSzPts val="2900"/>
              <a:buNone/>
            </a:pPr>
            <a:endParaRPr dirty="0"/>
          </a:p>
        </p:txBody>
      </p:sp>
      <p:sp>
        <p:nvSpPr>
          <p:cNvPr id="139" name="Google Shape;139;p10">
            <a:hlinkClick r:id="rId4" action="ppaction://hlinksldjump"/>
          </p:cNvPr>
          <p:cNvSpPr/>
          <p:nvPr/>
        </p:nvSpPr>
        <p:spPr>
          <a:xfrm>
            <a:off x="7928149" y="5114611"/>
            <a:ext cx="3436764" cy="925826"/>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hlinkClick r:id="rId4" action="ppaction://hlinksldjump"/>
              </a:rPr>
              <a:t>Back</a:t>
            </a:r>
            <a:r>
              <a:rPr lang="en-US" sz="3200" dirty="0">
                <a:solidFill>
                  <a:schemeClr val="dk1"/>
                </a:solidFill>
                <a:latin typeface="Calibri" panose="020F0502020204030204" pitchFamily="34" charset="0"/>
                <a:ea typeface="Verdana"/>
                <a:cs typeface="Calibri" panose="020F0502020204030204" pitchFamily="34" charset="0"/>
                <a:sym typeface="Verdana"/>
              </a:rPr>
              <a:t>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C71C6FB8-88E7-2BE7-D2E4-BE0FFC8352A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10</a:t>
            </a:fld>
            <a:endParaRPr lang="en-US"/>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3" name="Picture 2">
            <a:extLst>
              <a:ext uri="{FF2B5EF4-FFF2-40B4-BE49-F238E27FC236}">
                <a16:creationId xmlns:a16="http://schemas.microsoft.com/office/drawing/2014/main" id="{32AD38C6-ACD1-5B93-F972-B04C2EB80A4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264357"/>
            <a:ext cx="12192000" cy="6853382"/>
          </a:xfrm>
          <a:prstGeom prst="rect">
            <a:avLst/>
          </a:prstGeom>
        </p:spPr>
      </p:pic>
      <p:sp>
        <p:nvSpPr>
          <p:cNvPr id="144" name="Google Shape;144;p11"/>
          <p:cNvSpPr txBox="1">
            <a:spLocks noGrp="1"/>
          </p:cNvSpPr>
          <p:nvPr>
            <p:ph type="title"/>
          </p:nvPr>
        </p:nvSpPr>
        <p:spPr>
          <a:xfrm>
            <a:off x="1501333" y="817418"/>
            <a:ext cx="9694892" cy="100133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600"/>
              <a:t>Physical Activity - $200</a:t>
            </a:r>
            <a:endParaRPr/>
          </a:p>
        </p:txBody>
      </p:sp>
      <p:sp>
        <p:nvSpPr>
          <p:cNvPr id="145" name="Google Shape;145;p11"/>
          <p:cNvSpPr txBox="1">
            <a:spLocks noGrp="1"/>
          </p:cNvSpPr>
          <p:nvPr>
            <p:ph type="body" idx="2"/>
          </p:nvPr>
        </p:nvSpPr>
        <p:spPr>
          <a:xfrm>
            <a:off x="918530" y="2026508"/>
            <a:ext cx="8892736" cy="874019"/>
          </a:xfrm>
          <a:prstGeom prst="rect">
            <a:avLst/>
          </a:prstGeom>
          <a:solidFill>
            <a:srgbClr val="0070C0"/>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solidFill>
                  <a:schemeClr val="bg1"/>
                </a:solidFill>
              </a:rPr>
              <a:t>Lifting weights doesn’t always mean heavy dumbbells – </a:t>
            </a:r>
            <a:br>
              <a:rPr lang="en-US" sz="2400" dirty="0">
                <a:solidFill>
                  <a:schemeClr val="bg1"/>
                </a:solidFill>
              </a:rPr>
            </a:br>
            <a:r>
              <a:rPr lang="en-US" sz="2400" dirty="0">
                <a:solidFill>
                  <a:schemeClr val="bg1"/>
                </a:solidFill>
              </a:rPr>
              <a:t>what common household items can be used as weights for exercise? </a:t>
            </a:r>
            <a:endParaRPr dirty="0">
              <a:solidFill>
                <a:schemeClr val="bg1"/>
              </a:solidFill>
            </a:endParaRPr>
          </a:p>
        </p:txBody>
      </p:sp>
      <p:sp>
        <p:nvSpPr>
          <p:cNvPr id="146" name="Google Shape;146;p11">
            <a:hlinkClick r:id="rId4" action="ppaction://hlinksldjump"/>
          </p:cNvPr>
          <p:cNvSpPr/>
          <p:nvPr/>
        </p:nvSpPr>
        <p:spPr>
          <a:xfrm>
            <a:off x="8109020" y="5264601"/>
            <a:ext cx="3255893" cy="775836"/>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6D518AEB-6408-B012-8F2C-EC3D3977235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11</a:t>
            </a:fld>
            <a:endParaRPr lang="en-US"/>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2"/>
          <p:cNvSpPr txBox="1">
            <a:spLocks noGrp="1"/>
          </p:cNvSpPr>
          <p:nvPr>
            <p:ph type="title"/>
          </p:nvPr>
        </p:nvSpPr>
        <p:spPr>
          <a:xfrm>
            <a:off x="1501333" y="817418"/>
            <a:ext cx="9694892" cy="100133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600" dirty="0"/>
              <a:t>Physical Activity - $300</a:t>
            </a:r>
            <a:endParaRPr dirty="0"/>
          </a:p>
        </p:txBody>
      </p:sp>
      <p:sp>
        <p:nvSpPr>
          <p:cNvPr id="153" name="Google Shape;153;p12"/>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How many minutes of moderate activity per week is generally recommended for adults?</a:t>
            </a:r>
            <a:endParaRPr dirty="0"/>
          </a:p>
        </p:txBody>
      </p:sp>
      <p:sp>
        <p:nvSpPr>
          <p:cNvPr id="154" name="Google Shape;154;p12"/>
          <p:cNvSpPr txBox="1">
            <a:spLocks noGrp="1"/>
          </p:cNvSpPr>
          <p:nvPr>
            <p:ph type="body" idx="3"/>
          </p:nvPr>
        </p:nvSpPr>
        <p:spPr>
          <a:xfrm>
            <a:off x="918529" y="2974312"/>
            <a:ext cx="10446287" cy="306627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a:t>A) 30 minutes</a:t>
            </a:r>
            <a:endParaRPr/>
          </a:p>
          <a:p>
            <a:pPr marL="44450" lvl="0" indent="0" algn="l" rtl="0">
              <a:lnSpc>
                <a:spcPct val="100000"/>
              </a:lnSpc>
              <a:spcBef>
                <a:spcPts val="0"/>
              </a:spcBef>
              <a:spcAft>
                <a:spcPts val="0"/>
              </a:spcAft>
              <a:buSzPts val="2900"/>
              <a:buNone/>
            </a:pPr>
            <a:r>
              <a:rPr lang="en-US"/>
              <a:t>B) 75 minutes</a:t>
            </a:r>
            <a:endParaRPr/>
          </a:p>
          <a:p>
            <a:pPr marL="44450" lvl="0" indent="0" algn="l" rtl="0">
              <a:lnSpc>
                <a:spcPct val="100000"/>
              </a:lnSpc>
              <a:spcBef>
                <a:spcPts val="0"/>
              </a:spcBef>
              <a:spcAft>
                <a:spcPts val="0"/>
              </a:spcAft>
              <a:buSzPts val="2900"/>
              <a:buNone/>
            </a:pPr>
            <a:r>
              <a:rPr lang="en-US"/>
              <a:t>C) 150 minutes</a:t>
            </a:r>
            <a:endParaRPr/>
          </a:p>
          <a:p>
            <a:pPr marL="44450" lvl="0" indent="0" algn="l" rtl="0">
              <a:lnSpc>
                <a:spcPct val="100000"/>
              </a:lnSpc>
              <a:spcBef>
                <a:spcPts val="0"/>
              </a:spcBef>
              <a:spcAft>
                <a:spcPts val="0"/>
              </a:spcAft>
              <a:buSzPts val="2900"/>
              <a:buNone/>
            </a:pPr>
            <a:r>
              <a:rPr lang="en-US"/>
              <a:t>D) 300 minutes </a:t>
            </a:r>
            <a:endParaRPr/>
          </a:p>
          <a:p>
            <a:pPr marL="457200" marR="0" lvl="0" indent="-228600" algn="l" rtl="0">
              <a:lnSpc>
                <a:spcPct val="100000"/>
              </a:lnSpc>
              <a:spcBef>
                <a:spcPts val="0"/>
              </a:spcBef>
              <a:spcAft>
                <a:spcPts val="0"/>
              </a:spcAft>
              <a:buClr>
                <a:schemeClr val="dk1"/>
              </a:buClr>
              <a:buSzPts val="2900"/>
              <a:buFont typeface="Arial"/>
              <a:buNone/>
            </a:pPr>
            <a:endParaRPr/>
          </a:p>
        </p:txBody>
      </p:sp>
      <p:pic>
        <p:nvPicPr>
          <p:cNvPr id="3" name="Picture 2" descr="Stop Watch">
            <a:extLst>
              <a:ext uri="{FF2B5EF4-FFF2-40B4-BE49-F238E27FC236}">
                <a16:creationId xmlns:a16="http://schemas.microsoft.com/office/drawing/2014/main" id="{E9FF96B9-6953-13DD-E2F6-4626DE07494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43923" y="2648541"/>
            <a:ext cx="6611311" cy="3717811"/>
          </a:xfrm>
          <a:prstGeom prst="rect">
            <a:avLst/>
          </a:prstGeom>
        </p:spPr>
      </p:pic>
      <p:sp>
        <p:nvSpPr>
          <p:cNvPr id="155" name="Google Shape;155;p12">
            <a:hlinkClick r:id="rId4" action="ppaction://hlinksldjump"/>
          </p:cNvPr>
          <p:cNvSpPr/>
          <p:nvPr/>
        </p:nvSpPr>
        <p:spPr>
          <a:xfrm>
            <a:off x="8008536" y="5094514"/>
            <a:ext cx="3356377" cy="94592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marR="0" lvl="0" indent="0" algn="ctr" rtl="0">
              <a:lnSpc>
                <a:spcPct val="100000"/>
              </a:lnSpc>
              <a:spcBef>
                <a:spcPts val="0"/>
              </a:spcBef>
              <a:spcAft>
                <a:spcPts val="0"/>
              </a:spcAft>
              <a:buClr>
                <a:schemeClr val="dk1"/>
              </a:buClr>
              <a:buSzPts val="2900"/>
              <a:buFont typeface="Arial"/>
              <a:buNone/>
            </a:pPr>
            <a:r>
              <a:rPr lang="en-US" sz="2400" b="0" i="0" u="none" strike="noStrike" cap="none" dirty="0">
                <a:solidFill>
                  <a:schemeClr val="dk1"/>
                </a:solidFill>
                <a:latin typeface="Verdana"/>
                <a:ea typeface="Verdana"/>
                <a:cs typeface="Verdana"/>
                <a:sym typeface="Verdana"/>
                <a:hlinkClick r:id="rId4" action="ppaction://hlinksldjump"/>
              </a:rPr>
              <a:t>Back</a:t>
            </a:r>
            <a:r>
              <a:rPr lang="en-US" sz="2400" b="0" i="0" u="none" strike="noStrike" cap="none" dirty="0">
                <a:solidFill>
                  <a:schemeClr val="dk1"/>
                </a:solidFill>
                <a:latin typeface="Verdana"/>
                <a:ea typeface="Verdana"/>
                <a:cs typeface="Verdana"/>
                <a:sym typeface="Verdana"/>
              </a:rPr>
              <a:t> to Board</a:t>
            </a:r>
            <a:endParaRPr sz="1400" b="0" i="0" u="none" strike="noStrike" cap="none" dirty="0">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40857A6F-551D-807E-93C4-286AE923C0A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12</a:t>
            </a:fld>
            <a:endParaRPr lang="en-US"/>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3" name="Picture 2">
            <a:extLst>
              <a:ext uri="{FF2B5EF4-FFF2-40B4-BE49-F238E27FC236}">
                <a16:creationId xmlns:a16="http://schemas.microsoft.com/office/drawing/2014/main" id="{9D797B49-204B-B9FD-4E3A-F75A0CEEB42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95498" y="-1"/>
            <a:ext cx="7596502" cy="6567055"/>
          </a:xfrm>
          <a:prstGeom prst="rect">
            <a:avLst/>
          </a:prstGeom>
        </p:spPr>
      </p:pic>
      <p:sp>
        <p:nvSpPr>
          <p:cNvPr id="161" name="Google Shape;161;p13"/>
          <p:cNvSpPr txBox="1">
            <a:spLocks noGrp="1"/>
          </p:cNvSpPr>
          <p:nvPr>
            <p:ph type="title"/>
          </p:nvPr>
        </p:nvSpPr>
        <p:spPr>
          <a:xfrm>
            <a:off x="1501333" y="817418"/>
            <a:ext cx="9694892" cy="1001334"/>
          </a:xfrm>
          <a:prstGeom prst="rect">
            <a:avLst/>
          </a:prstGeom>
          <a:solidFill>
            <a:schemeClr val="lt1">
              <a:alpha val="79197"/>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600" dirty="0"/>
              <a:t>Physical Activity - $400</a:t>
            </a:r>
            <a:endParaRPr dirty="0"/>
          </a:p>
        </p:txBody>
      </p:sp>
      <p:sp>
        <p:nvSpPr>
          <p:cNvPr id="162" name="Google Shape;162;p13"/>
          <p:cNvSpPr txBox="1">
            <a:spLocks noGrp="1"/>
          </p:cNvSpPr>
          <p:nvPr>
            <p:ph type="body" idx="2"/>
          </p:nvPr>
        </p:nvSpPr>
        <p:spPr>
          <a:xfrm>
            <a:off x="1341912" y="2037557"/>
            <a:ext cx="6726914" cy="753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What are some simple ways to incorporate more physical activity into your daily routine?</a:t>
            </a:r>
            <a:endParaRPr dirty="0"/>
          </a:p>
        </p:txBody>
      </p:sp>
      <p:sp>
        <p:nvSpPr>
          <p:cNvPr id="163" name="Google Shape;163;p13">
            <a:hlinkClick r:id="rId4" action="ppaction://hlinksldjump"/>
          </p:cNvPr>
          <p:cNvSpPr/>
          <p:nvPr/>
        </p:nvSpPr>
        <p:spPr>
          <a:xfrm>
            <a:off x="8068826" y="5134708"/>
            <a:ext cx="3295990" cy="905874"/>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hlinkClick r:id="rId4" action="ppaction://hlinksldjump"/>
              </a:rPr>
              <a:t>Back</a:t>
            </a:r>
            <a:r>
              <a:rPr lang="en-US" sz="3200" dirty="0">
                <a:solidFill>
                  <a:schemeClr val="dk1"/>
                </a:solidFill>
                <a:latin typeface="Calibri" panose="020F0502020204030204" pitchFamily="34" charset="0"/>
                <a:ea typeface="Verdana"/>
                <a:cs typeface="Calibri" panose="020F0502020204030204" pitchFamily="34" charset="0"/>
                <a:sym typeface="Verdana"/>
              </a:rPr>
              <a:t>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64E837DA-7B10-1130-CE23-9001CF3D7D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13</a:t>
            </a:fld>
            <a:endParaRPr lang="en-US"/>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 name="Picture 4">
            <a:extLst>
              <a:ext uri="{FF2B5EF4-FFF2-40B4-BE49-F238E27FC236}">
                <a16:creationId xmlns:a16="http://schemas.microsoft.com/office/drawing/2014/main" id="{A1039C1D-3AB7-823B-9F53-F172AC20CB7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t="-4237"/>
          <a:stretch>
            <a:fillRect/>
          </a:stretch>
        </p:blipFill>
        <p:spPr>
          <a:xfrm>
            <a:off x="0" y="1270211"/>
            <a:ext cx="12192000" cy="5300406"/>
          </a:xfrm>
          <a:prstGeom prst="rect">
            <a:avLst/>
          </a:prstGeom>
        </p:spPr>
      </p:pic>
      <p:sp>
        <p:nvSpPr>
          <p:cNvPr id="168" name="Google Shape;168;p14"/>
          <p:cNvSpPr txBox="1">
            <a:spLocks noGrp="1"/>
          </p:cNvSpPr>
          <p:nvPr>
            <p:ph type="title"/>
          </p:nvPr>
        </p:nvSpPr>
        <p:spPr>
          <a:xfrm>
            <a:off x="1501333" y="817418"/>
            <a:ext cx="9694892" cy="100133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600" dirty="0"/>
              <a:t>Physical Activity - $500</a:t>
            </a:r>
            <a:endParaRPr dirty="0"/>
          </a:p>
        </p:txBody>
      </p:sp>
      <p:sp>
        <p:nvSpPr>
          <p:cNvPr id="169" name="Google Shape;169;p14"/>
          <p:cNvSpPr txBox="1">
            <a:spLocks noGrp="1"/>
          </p:cNvSpPr>
          <p:nvPr>
            <p:ph type="body" idx="2"/>
          </p:nvPr>
        </p:nvSpPr>
        <p:spPr>
          <a:xfrm>
            <a:off x="918529" y="2011680"/>
            <a:ext cx="10446287" cy="636909"/>
          </a:xfrm>
          <a:prstGeom prst="rect">
            <a:avLst/>
          </a:prstGeom>
          <a:solidFill>
            <a:srgbClr val="0070C0"/>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solidFill>
                  <a:schemeClr val="bg1"/>
                </a:solidFill>
              </a:rPr>
              <a:t>Why is maintaining bone density through exercise important for ESRD patients?</a:t>
            </a:r>
            <a:endParaRPr dirty="0">
              <a:solidFill>
                <a:schemeClr val="bg1"/>
              </a:solidFill>
            </a:endParaRPr>
          </a:p>
        </p:txBody>
      </p:sp>
      <p:sp>
        <p:nvSpPr>
          <p:cNvPr id="170" name="Google Shape;170;p14">
            <a:hlinkClick r:id="rId4" action="ppaction://hlinksldjump"/>
          </p:cNvPr>
          <p:cNvSpPr/>
          <p:nvPr/>
        </p:nvSpPr>
        <p:spPr>
          <a:xfrm>
            <a:off x="8058778" y="5124660"/>
            <a:ext cx="3306135" cy="91577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2366E7E2-81F8-C3F5-5396-24F382F0547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14</a:t>
            </a:fld>
            <a:endParaRPr lang="en-US"/>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5" name="Picture 4">
            <a:extLst>
              <a:ext uri="{FF2B5EF4-FFF2-40B4-BE49-F238E27FC236}">
                <a16:creationId xmlns:a16="http://schemas.microsoft.com/office/drawing/2014/main" id="{F9A71743-DC08-078F-2D27-3ACBD089880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438686"/>
            <a:ext cx="9369629" cy="6124736"/>
          </a:xfrm>
          <a:prstGeom prst="rect">
            <a:avLst/>
          </a:prstGeom>
        </p:spPr>
      </p:pic>
      <p:sp>
        <p:nvSpPr>
          <p:cNvPr id="176" name="Google Shape;176;p15"/>
          <p:cNvSpPr txBox="1">
            <a:spLocks noGrp="1"/>
          </p:cNvSpPr>
          <p:nvPr>
            <p:ph type="title"/>
          </p:nvPr>
        </p:nvSpPr>
        <p:spPr>
          <a:xfrm>
            <a:off x="918529" y="981914"/>
            <a:ext cx="9694892" cy="1001697"/>
          </a:xfrm>
          <a:prstGeom prst="rect">
            <a:avLst/>
          </a:prstGeom>
          <a:solidFill>
            <a:schemeClr val="lt1">
              <a:alpha val="65406"/>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Healthy Choices - $100</a:t>
            </a:r>
            <a:endParaRPr dirty="0"/>
          </a:p>
        </p:txBody>
      </p:sp>
      <p:sp>
        <p:nvSpPr>
          <p:cNvPr id="177" name="Google Shape;177;p15"/>
          <p:cNvSpPr txBox="1">
            <a:spLocks noGrp="1"/>
          </p:cNvSpPr>
          <p:nvPr>
            <p:ph type="body" idx="2"/>
          </p:nvPr>
        </p:nvSpPr>
        <p:spPr>
          <a:xfrm>
            <a:off x="918529" y="2037557"/>
            <a:ext cx="10446287" cy="813798"/>
          </a:xfrm>
          <a:prstGeom prst="rect">
            <a:avLst/>
          </a:prstGeom>
          <a:solidFill>
            <a:schemeClr val="lt1">
              <a:alpha val="90414"/>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Which three minerals should a person on a renal diet limit? Calcium, Potassium, Sodium, Magnesium, Phosphorus, Chloride, or Sulfur?</a:t>
            </a:r>
            <a:endParaRPr dirty="0"/>
          </a:p>
        </p:txBody>
      </p:sp>
      <p:sp>
        <p:nvSpPr>
          <p:cNvPr id="178" name="Google Shape;178;p15">
            <a:hlinkClick r:id="rId5" action="ppaction://hlinksldjump"/>
          </p:cNvPr>
          <p:cNvSpPr/>
          <p:nvPr/>
        </p:nvSpPr>
        <p:spPr>
          <a:xfrm>
            <a:off x="8199455" y="5134708"/>
            <a:ext cx="3165458" cy="905729"/>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hlinkClick r:id="rId5" action="ppaction://hlinksldjump"/>
              </a:rPr>
              <a:t>Back</a:t>
            </a:r>
            <a:r>
              <a:rPr lang="en-US" sz="3200" dirty="0">
                <a:solidFill>
                  <a:schemeClr val="dk1"/>
                </a:solidFill>
                <a:latin typeface="Calibri" panose="020F0502020204030204" pitchFamily="34" charset="0"/>
                <a:ea typeface="Verdana"/>
                <a:cs typeface="Calibri" panose="020F0502020204030204" pitchFamily="34" charset="0"/>
                <a:sym typeface="Verdana"/>
              </a:rPr>
              <a:t>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5"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64C66B52-2975-8E00-D2E1-3803734BEE3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15</a:t>
            </a:fld>
            <a:endParaRPr lang="en-US"/>
          </a:p>
        </p:txBody>
      </p:sp>
    </p:spTree>
  </p:cSld>
  <p:clrMapOvr>
    <a:masterClrMapping/>
  </p:clrMapOvr>
  <p:transition>
    <p:push/>
  </p:transition>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16"/>
          <p:cNvSpPr txBox="1">
            <a:spLocks noGrp="1"/>
          </p:cNvSpPr>
          <p:nvPr>
            <p:ph type="title"/>
          </p:nvPr>
        </p:nvSpPr>
        <p:spPr>
          <a:xfrm>
            <a:off x="918529" y="981914"/>
            <a:ext cx="9694892" cy="100169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t>Healthy Choices - $200</a:t>
            </a:r>
            <a:endParaRPr/>
          </a:p>
        </p:txBody>
      </p:sp>
      <p:sp>
        <p:nvSpPr>
          <p:cNvPr id="186" name="Google Shape;186;p16"/>
          <p:cNvSpPr txBox="1">
            <a:spLocks noGrp="1"/>
          </p:cNvSpPr>
          <p:nvPr>
            <p:ph type="body" idx="2"/>
          </p:nvPr>
        </p:nvSpPr>
        <p:spPr>
          <a:xfrm>
            <a:off x="918529" y="2037557"/>
            <a:ext cx="10446287" cy="100169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a:t>True or False: It’s important to focus on all aspects of health and how they connect to be your healthiest self </a:t>
            </a:r>
            <a:endParaRPr/>
          </a:p>
        </p:txBody>
      </p:sp>
      <p:pic>
        <p:nvPicPr>
          <p:cNvPr id="184" name="Google Shape;184;p16" descr="Healthy living fundamentals in images"/>
          <p:cNvPicPr preferRelativeResize="0"/>
          <p:nvPr/>
        </p:nvPicPr>
        <p:blipFill>
          <a:blip r:embed="rId3" cstate="email">
            <a:extLst>
              <a:ext uri="{28A0092B-C50C-407E-A947-70E740481C1C}">
                <a14:useLocalDpi xmlns:a14="http://schemas.microsoft.com/office/drawing/2010/main"/>
              </a:ext>
            </a:extLst>
          </a:blip>
          <a:srcRect l="-1538" r="-3103"/>
          <a:stretch>
            <a:fillRect/>
          </a:stretch>
        </p:blipFill>
        <p:spPr>
          <a:xfrm>
            <a:off x="924282" y="2903227"/>
            <a:ext cx="6233062" cy="3137210"/>
          </a:xfrm>
          <a:prstGeom prst="rect">
            <a:avLst/>
          </a:prstGeom>
          <a:noFill/>
          <a:ln>
            <a:noFill/>
          </a:ln>
        </p:spPr>
      </p:pic>
      <p:sp>
        <p:nvSpPr>
          <p:cNvPr id="187" name="Google Shape;187;p16">
            <a:hlinkClick r:id="rId4" action="ppaction://hlinksldjump"/>
          </p:cNvPr>
          <p:cNvSpPr/>
          <p:nvPr/>
        </p:nvSpPr>
        <p:spPr>
          <a:xfrm>
            <a:off x="7385538" y="5004078"/>
            <a:ext cx="3979375" cy="1036359"/>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C1CAD4C3-2B95-1AC3-39BC-D89ECFB087C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16</a:t>
            </a:fld>
            <a:endParaRPr lang="en-US"/>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3" name="Picture 2">
            <a:extLst>
              <a:ext uri="{FF2B5EF4-FFF2-40B4-BE49-F238E27FC236}">
                <a16:creationId xmlns:a16="http://schemas.microsoft.com/office/drawing/2014/main" id="{D08ED246-2961-8693-A865-86366415BDE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t="-19750"/>
          <a:stretch>
            <a:fillRect/>
          </a:stretch>
        </p:blipFill>
        <p:spPr>
          <a:xfrm>
            <a:off x="0" y="-2164603"/>
            <a:ext cx="12192000" cy="8730337"/>
          </a:xfrm>
          <a:prstGeom prst="rect">
            <a:avLst/>
          </a:prstGeom>
        </p:spPr>
      </p:pic>
      <p:sp>
        <p:nvSpPr>
          <p:cNvPr id="192" name="Google Shape;192;p17"/>
          <p:cNvSpPr txBox="1">
            <a:spLocks noGrp="1"/>
          </p:cNvSpPr>
          <p:nvPr>
            <p:ph type="title"/>
          </p:nvPr>
        </p:nvSpPr>
        <p:spPr>
          <a:xfrm>
            <a:off x="918529" y="981914"/>
            <a:ext cx="9694892" cy="1001697"/>
          </a:xfrm>
          <a:prstGeom prst="rect">
            <a:avLst/>
          </a:prstGeom>
          <a:solidFill>
            <a:schemeClr val="lt1">
              <a:alpha val="71014"/>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Healthy Choices - $300</a:t>
            </a:r>
            <a:endParaRPr dirty="0"/>
          </a:p>
        </p:txBody>
      </p:sp>
      <p:sp>
        <p:nvSpPr>
          <p:cNvPr id="193" name="Google Shape;193;p17"/>
          <p:cNvSpPr txBox="1">
            <a:spLocks noGrp="1"/>
          </p:cNvSpPr>
          <p:nvPr>
            <p:ph type="body" idx="2"/>
          </p:nvPr>
        </p:nvSpPr>
        <p:spPr>
          <a:xfrm>
            <a:off x="918530" y="2037557"/>
            <a:ext cx="9694892" cy="906610"/>
          </a:xfrm>
          <a:prstGeom prst="rect">
            <a:avLst/>
          </a:prstGeom>
          <a:solidFill>
            <a:schemeClr val="lt1">
              <a:alpha val="94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If you are on a fluid restriction, how much weight gain in 2 days can indicate extra fluid in the body?</a:t>
            </a:r>
            <a:endParaRPr dirty="0"/>
          </a:p>
        </p:txBody>
      </p:sp>
      <p:sp>
        <p:nvSpPr>
          <p:cNvPr id="2" name="Google Shape;187;p16">
            <a:hlinkClick r:id="rId4" action="ppaction://hlinksldjump"/>
            <a:extLst>
              <a:ext uri="{FF2B5EF4-FFF2-40B4-BE49-F238E27FC236}">
                <a16:creationId xmlns:a16="http://schemas.microsoft.com/office/drawing/2014/main" id="{5A50B020-4644-3F5F-BFCA-ACA78DD158DF}"/>
              </a:ext>
            </a:extLst>
          </p:cNvPr>
          <p:cNvSpPr/>
          <p:nvPr/>
        </p:nvSpPr>
        <p:spPr>
          <a:xfrm>
            <a:off x="7385538" y="5004078"/>
            <a:ext cx="3979375" cy="1036359"/>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 name="Slide Number Placeholder 3">
            <a:extLst>
              <a:ext uri="{FF2B5EF4-FFF2-40B4-BE49-F238E27FC236}">
                <a16:creationId xmlns:a16="http://schemas.microsoft.com/office/drawing/2014/main" id="{CED2807B-7735-7C29-E730-117124E4F18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17</a:t>
            </a:fld>
            <a:endParaRPr lang="en-US"/>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 name="Picture 2">
            <a:extLst>
              <a:ext uri="{FF2B5EF4-FFF2-40B4-BE49-F238E27FC236}">
                <a16:creationId xmlns:a16="http://schemas.microsoft.com/office/drawing/2014/main" id="{68D6FC57-5040-BBFC-BE90-A763BCCB62A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t="-14750"/>
          <a:stretch>
            <a:fillRect/>
          </a:stretch>
        </p:blipFill>
        <p:spPr>
          <a:xfrm>
            <a:off x="0" y="-1294927"/>
            <a:ext cx="12265361" cy="7877169"/>
          </a:xfrm>
          <a:prstGeom prst="rect">
            <a:avLst/>
          </a:prstGeom>
        </p:spPr>
      </p:pic>
      <p:sp>
        <p:nvSpPr>
          <p:cNvPr id="199" name="Google Shape;199;p18"/>
          <p:cNvSpPr txBox="1">
            <a:spLocks noGrp="1"/>
          </p:cNvSpPr>
          <p:nvPr>
            <p:ph type="title"/>
          </p:nvPr>
        </p:nvSpPr>
        <p:spPr>
          <a:xfrm>
            <a:off x="918529" y="981914"/>
            <a:ext cx="9694892" cy="100169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t>Healthy Choices - $400</a:t>
            </a:r>
            <a:endParaRPr/>
          </a:p>
        </p:txBody>
      </p:sp>
      <p:sp>
        <p:nvSpPr>
          <p:cNvPr id="200" name="Google Shape;200;p18"/>
          <p:cNvSpPr txBox="1">
            <a:spLocks noGrp="1"/>
          </p:cNvSpPr>
          <p:nvPr>
            <p:ph type="body" idx="2"/>
          </p:nvPr>
        </p:nvSpPr>
        <p:spPr>
          <a:xfrm>
            <a:off x="918529" y="2037557"/>
            <a:ext cx="10446287" cy="817938"/>
          </a:xfrm>
          <a:prstGeom prst="rect">
            <a:avLst/>
          </a:prstGeom>
          <a:solidFill>
            <a:schemeClr val="lt1">
              <a:alpha val="85846"/>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How many dialysis treatments can you miss and still maintain optimal quality of life?	</a:t>
            </a:r>
            <a:endParaRPr dirty="0"/>
          </a:p>
        </p:txBody>
      </p:sp>
      <p:sp>
        <p:nvSpPr>
          <p:cNvPr id="2" name="Google Shape;187;p16">
            <a:hlinkClick r:id="rId4" action="ppaction://hlinksldjump"/>
            <a:extLst>
              <a:ext uri="{FF2B5EF4-FFF2-40B4-BE49-F238E27FC236}">
                <a16:creationId xmlns:a16="http://schemas.microsoft.com/office/drawing/2014/main" id="{6FD9E01D-3121-C89D-B320-6F8B615F419D}"/>
              </a:ext>
            </a:extLst>
          </p:cNvPr>
          <p:cNvSpPr/>
          <p:nvPr/>
        </p:nvSpPr>
        <p:spPr>
          <a:xfrm>
            <a:off x="7385538" y="5004078"/>
            <a:ext cx="3979375" cy="1036359"/>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 name="Slide Number Placeholder 3">
            <a:extLst>
              <a:ext uri="{FF2B5EF4-FFF2-40B4-BE49-F238E27FC236}">
                <a16:creationId xmlns:a16="http://schemas.microsoft.com/office/drawing/2014/main" id="{ABD93107-2600-F7AB-1463-C891F160EF3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18</a:t>
            </a:fld>
            <a:endParaRPr lang="en-US"/>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3" name="Picture 2">
            <a:extLst>
              <a:ext uri="{FF2B5EF4-FFF2-40B4-BE49-F238E27FC236}">
                <a16:creationId xmlns:a16="http://schemas.microsoft.com/office/drawing/2014/main" id="{31C8FE97-8A1A-E8E4-D5DA-CCAB8EA7A54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t="-5665"/>
          <a:stretch>
            <a:fillRect/>
          </a:stretch>
        </p:blipFill>
        <p:spPr>
          <a:xfrm>
            <a:off x="0" y="1683381"/>
            <a:ext cx="12192000" cy="4883674"/>
          </a:xfrm>
          <a:prstGeom prst="rect">
            <a:avLst/>
          </a:prstGeom>
        </p:spPr>
      </p:pic>
      <p:sp>
        <p:nvSpPr>
          <p:cNvPr id="208" name="Google Shape;208;p19"/>
          <p:cNvSpPr txBox="1">
            <a:spLocks noGrp="1"/>
          </p:cNvSpPr>
          <p:nvPr>
            <p:ph type="title"/>
          </p:nvPr>
        </p:nvSpPr>
        <p:spPr>
          <a:xfrm>
            <a:off x="918529" y="981914"/>
            <a:ext cx="9694892" cy="100169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t>Healthy Choices - $500</a:t>
            </a:r>
            <a:endParaRPr/>
          </a:p>
        </p:txBody>
      </p:sp>
      <p:sp>
        <p:nvSpPr>
          <p:cNvPr id="209" name="Google Shape;209;p19"/>
          <p:cNvSpPr txBox="1">
            <a:spLocks noGrp="1"/>
          </p:cNvSpPr>
          <p:nvPr>
            <p:ph type="body" idx="2"/>
          </p:nvPr>
        </p:nvSpPr>
        <p:spPr>
          <a:xfrm>
            <a:off x="918529" y="2037557"/>
            <a:ext cx="10446287" cy="921954"/>
          </a:xfrm>
          <a:prstGeom prst="rect">
            <a:avLst/>
          </a:prstGeom>
          <a:solidFill>
            <a:schemeClr val="lt1">
              <a:alpha val="81000"/>
            </a:schemeClr>
          </a:solidFill>
          <a:ln>
            <a:noFill/>
          </a:ln>
        </p:spPr>
        <p:txBody>
          <a:bodyPr spcFirstLastPara="1" wrap="square" lIns="91425" tIns="45700" rIns="91425" bIns="45700" anchor="t" anchorCtr="0">
            <a:noAutofit/>
          </a:bodyPr>
          <a:lstStyle/>
          <a:p>
            <a:pPr marL="0" lvl="0" indent="0"/>
            <a:r>
              <a:rPr lang="en-US" sz="2400" dirty="0"/>
              <a:t>Your healthcare team comprises various individuals filling different roles. What are the six roles on a dialysis care team, and who’s the MVP?</a:t>
            </a:r>
            <a:endParaRPr dirty="0"/>
          </a:p>
        </p:txBody>
      </p:sp>
      <p:sp>
        <p:nvSpPr>
          <p:cNvPr id="2" name="Google Shape;187;p16">
            <a:hlinkClick r:id="rId5" action="ppaction://hlinksldjump"/>
            <a:extLst>
              <a:ext uri="{FF2B5EF4-FFF2-40B4-BE49-F238E27FC236}">
                <a16:creationId xmlns:a16="http://schemas.microsoft.com/office/drawing/2014/main" id="{E6BB87E7-70D6-BE48-6AEA-8F1EE2936BDC}"/>
              </a:ext>
            </a:extLst>
          </p:cNvPr>
          <p:cNvSpPr/>
          <p:nvPr/>
        </p:nvSpPr>
        <p:spPr>
          <a:xfrm>
            <a:off x="7710489" y="5038119"/>
            <a:ext cx="3979375" cy="1036359"/>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5"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4" name="Slide Number Placeholder 3">
            <a:extLst>
              <a:ext uri="{FF2B5EF4-FFF2-40B4-BE49-F238E27FC236}">
                <a16:creationId xmlns:a16="http://schemas.microsoft.com/office/drawing/2014/main" id="{A841C037-2DCA-4419-EF06-E0065608DEA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19</a:t>
            </a:fld>
            <a:endParaRPr lang="en-US"/>
          </a:p>
        </p:txBody>
      </p:sp>
    </p:spTree>
  </p:cSld>
  <p:clrMapOvr>
    <a:masterClrMapping/>
  </p:clrMapOvr>
  <p:transition>
    <p:push/>
  </p:transition>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a:extLst>
            <a:ext uri="{FF2B5EF4-FFF2-40B4-BE49-F238E27FC236}">
              <a16:creationId xmlns:a16="http://schemas.microsoft.com/office/drawing/2014/main" id="{5970B130-39B9-830D-7DF2-8F917B1B008B}"/>
            </a:ext>
          </a:extLst>
        </p:cNvPr>
        <p:cNvGrpSpPr/>
        <p:nvPr/>
      </p:nvGrpSpPr>
      <p:grpSpPr>
        <a:xfrm>
          <a:off x="0" y="0"/>
          <a:ext cx="0" cy="0"/>
          <a:chOff x="0" y="0"/>
          <a:chExt cx="0" cy="0"/>
        </a:xfrm>
      </p:grpSpPr>
      <p:pic>
        <p:nvPicPr>
          <p:cNvPr id="53" name="Google Shape;53;p2" descr="A logo of a healthy living&#10;&#10;">
            <a:hlinkClick r:id="rId3" action="ppaction://hlinksldjump"/>
            <a:extLst>
              <a:ext uri="{FF2B5EF4-FFF2-40B4-BE49-F238E27FC236}">
                <a16:creationId xmlns:a16="http://schemas.microsoft.com/office/drawing/2014/main" id="{E148D704-6624-265A-9C5A-345B201B8B6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08034" y="160898"/>
            <a:ext cx="1015113" cy="1286332"/>
          </a:xfrm>
          <a:prstGeom prst="rect">
            <a:avLst/>
          </a:prstGeom>
          <a:noFill/>
          <a:ln>
            <a:noFill/>
          </a:ln>
        </p:spPr>
      </p:pic>
      <p:sp>
        <p:nvSpPr>
          <p:cNvPr id="51" name="Google Shape;51;p2">
            <a:extLst>
              <a:ext uri="{FF2B5EF4-FFF2-40B4-BE49-F238E27FC236}">
                <a16:creationId xmlns:a16="http://schemas.microsoft.com/office/drawing/2014/main" id="{D173C71F-7DA6-6B9D-2B1D-86D19A117B2B}"/>
              </a:ext>
            </a:extLst>
          </p:cNvPr>
          <p:cNvSpPr txBox="1">
            <a:spLocks noGrp="1"/>
          </p:cNvSpPr>
          <p:nvPr>
            <p:ph type="title"/>
          </p:nvPr>
        </p:nvSpPr>
        <p:spPr>
          <a:xfrm>
            <a:off x="1376931" y="419197"/>
            <a:ext cx="9694892" cy="11254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4600" dirty="0"/>
              <a:t>Game A – Holistic Care</a:t>
            </a:r>
            <a:endParaRPr sz="4600" dirty="0"/>
          </a:p>
        </p:txBody>
      </p:sp>
      <p:sp>
        <p:nvSpPr>
          <p:cNvPr id="52" name="Google Shape;52;p2">
            <a:extLst>
              <a:ext uri="{FF2B5EF4-FFF2-40B4-BE49-F238E27FC236}">
                <a16:creationId xmlns:a16="http://schemas.microsoft.com/office/drawing/2014/main" id="{288DD3BC-183F-769C-2501-45B4812D28BD}"/>
              </a:ext>
            </a:extLst>
          </p:cNvPr>
          <p:cNvSpPr txBox="1">
            <a:spLocks noGrp="1"/>
          </p:cNvSpPr>
          <p:nvPr>
            <p:ph type="body" idx="3"/>
          </p:nvPr>
        </p:nvSpPr>
        <p:spPr>
          <a:xfrm>
            <a:off x="968771" y="1544632"/>
            <a:ext cx="10103052" cy="4609280"/>
          </a:xfrm>
          <a:prstGeom prst="rect">
            <a:avLst/>
          </a:prstGeom>
          <a:noFill/>
          <a:ln>
            <a:noFill/>
          </a:ln>
        </p:spPr>
        <p:txBody>
          <a:bodyPr spcFirstLastPara="1" wrap="square" lIns="91425" tIns="45700" rIns="91425" bIns="45700" anchor="t" anchorCtr="0">
            <a:noAutofit/>
          </a:bodyPr>
          <a:lstStyle/>
          <a:p>
            <a:pPr marL="44450" lvl="0" indent="0" algn="ctr" rtl="0">
              <a:lnSpc>
                <a:spcPct val="100000"/>
              </a:lnSpc>
              <a:spcBef>
                <a:spcPts val="0"/>
              </a:spcBef>
              <a:spcAft>
                <a:spcPts val="0"/>
              </a:spcAft>
              <a:buSzPts val="2900"/>
              <a:buNone/>
            </a:pPr>
            <a:r>
              <a:rPr lang="en-US" sz="5400" dirty="0">
                <a:latin typeface="Cavolini" panose="03000502040302020204" pitchFamily="66" charset="0"/>
                <a:cs typeface="Cavolini" panose="03000502040302020204" pitchFamily="66" charset="0"/>
              </a:rPr>
              <a:t>Categories</a:t>
            </a:r>
          </a:p>
          <a:p>
            <a:pPr marL="44450" lvl="0" indent="0" algn="ctr" rtl="0">
              <a:lnSpc>
                <a:spcPct val="100000"/>
              </a:lnSpc>
              <a:spcBef>
                <a:spcPts val="0"/>
              </a:spcBef>
              <a:spcAft>
                <a:spcPts val="0"/>
              </a:spcAft>
              <a:buSzPts val="2900"/>
              <a:buNone/>
            </a:pPr>
            <a:r>
              <a:rPr lang="en-US" sz="5400" dirty="0"/>
              <a:t> </a:t>
            </a:r>
            <a:endParaRPr lang="en-US" sz="4400" dirty="0"/>
          </a:p>
          <a:p>
            <a:pPr marL="44450" lvl="0" indent="0" algn="l" rtl="0">
              <a:lnSpc>
                <a:spcPct val="100000"/>
              </a:lnSpc>
              <a:spcBef>
                <a:spcPts val="0"/>
              </a:spcBef>
              <a:spcAft>
                <a:spcPts val="0"/>
              </a:spcAft>
              <a:buSzPts val="2900"/>
              <a:buNone/>
            </a:pPr>
            <a:r>
              <a:rPr lang="en-US" sz="5400" dirty="0">
                <a:latin typeface="Bookman Old Style" panose="02050604050505020204" pitchFamily="18" charset="0"/>
              </a:rPr>
              <a:t>Nutritional Wellness</a:t>
            </a:r>
          </a:p>
          <a:p>
            <a:pPr marL="44450" marR="0" lvl="0" indent="0" algn="l" rtl="0">
              <a:lnSpc>
                <a:spcPct val="100000"/>
              </a:lnSpc>
              <a:spcBef>
                <a:spcPts val="0"/>
              </a:spcBef>
              <a:spcAft>
                <a:spcPts val="0"/>
              </a:spcAft>
              <a:buClr>
                <a:schemeClr val="dk1"/>
              </a:buClr>
              <a:buSzPts val="2900"/>
              <a:buNone/>
            </a:pPr>
            <a:r>
              <a:rPr lang="en-US" sz="5400" dirty="0">
                <a:latin typeface="Bookman Old Style" panose="02050604050505020204" pitchFamily="18" charset="0"/>
              </a:rPr>
              <a:t>Physical Activity</a:t>
            </a:r>
            <a:endParaRPr sz="5400" dirty="0">
              <a:latin typeface="Bookman Old Style" panose="02050604050505020204" pitchFamily="18" charset="0"/>
            </a:endParaRPr>
          </a:p>
          <a:p>
            <a:pPr marL="44450" marR="0" lvl="0" indent="0" algn="l" rtl="0">
              <a:lnSpc>
                <a:spcPct val="100000"/>
              </a:lnSpc>
              <a:spcBef>
                <a:spcPts val="0"/>
              </a:spcBef>
              <a:spcAft>
                <a:spcPts val="0"/>
              </a:spcAft>
              <a:buClr>
                <a:schemeClr val="dk1"/>
              </a:buClr>
              <a:buSzPts val="2900"/>
              <a:buNone/>
            </a:pPr>
            <a:r>
              <a:rPr lang="en-US" sz="5400" dirty="0">
                <a:latin typeface="Bookman Old Style" panose="02050604050505020204" pitchFamily="18" charset="0"/>
              </a:rPr>
              <a:t>Healthy Choices</a:t>
            </a:r>
            <a:endParaRPr sz="6000" dirty="0">
              <a:latin typeface="Bookman Old Style" panose="02050604050505020204" pitchFamily="18" charset="0"/>
            </a:endParaRPr>
          </a:p>
          <a:p>
            <a:pPr marL="457200" marR="0" lvl="0" indent="-228600" algn="l" rtl="0">
              <a:lnSpc>
                <a:spcPct val="100000"/>
              </a:lnSpc>
              <a:spcBef>
                <a:spcPts val="0"/>
              </a:spcBef>
              <a:spcAft>
                <a:spcPts val="0"/>
              </a:spcAft>
              <a:buClr>
                <a:schemeClr val="dk1"/>
              </a:buClr>
              <a:buSzPts val="2900"/>
              <a:buFont typeface="Arial"/>
              <a:buNone/>
            </a:pPr>
            <a:endParaRPr sz="2400" dirty="0"/>
          </a:p>
          <a:p>
            <a:pPr marL="44450" lvl="0" indent="0" algn="l" rtl="0">
              <a:lnSpc>
                <a:spcPct val="100000"/>
              </a:lnSpc>
              <a:spcBef>
                <a:spcPts val="0"/>
              </a:spcBef>
              <a:spcAft>
                <a:spcPts val="0"/>
              </a:spcAft>
              <a:buSzPts val="2900"/>
              <a:buNone/>
            </a:pPr>
            <a:endParaRPr sz="2400" dirty="0"/>
          </a:p>
        </p:txBody>
      </p:sp>
      <p:sp>
        <p:nvSpPr>
          <p:cNvPr id="3" name="Oval 2">
            <a:hlinkClick r:id="rId5" action="ppaction://hlinksldjump"/>
            <a:extLst>
              <a:ext uri="{FF2B5EF4-FFF2-40B4-BE49-F238E27FC236}">
                <a16:creationId xmlns:a16="http://schemas.microsoft.com/office/drawing/2014/main" id="{DC3BCD2A-B7AB-DD0F-9EA1-23CF563DCB87}"/>
              </a:ext>
              <a:ext uri="{C183D7F6-B498-43B3-948B-1728B52AA6E4}">
                <adec:decorative xmlns:adec="http://schemas.microsoft.com/office/drawing/2017/decorative" val="1"/>
              </a:ext>
            </a:extLst>
          </p:cNvPr>
          <p:cNvSpPr/>
          <p:nvPr/>
        </p:nvSpPr>
        <p:spPr>
          <a:xfrm>
            <a:off x="8366760" y="3236976"/>
            <a:ext cx="2295144" cy="2258549"/>
          </a:xfrm>
          <a:prstGeom prst="ellipse">
            <a:avLst/>
          </a:prstGeom>
          <a:solidFill>
            <a:srgbClr val="68CEF7"/>
          </a:solidFill>
          <a:ln>
            <a:solidFill>
              <a:schemeClr val="accent1">
                <a:lumMod val="75000"/>
              </a:schemeClr>
            </a:solidFill>
          </a:ln>
          <a:scene3d>
            <a:camera prst="orthographicFront"/>
            <a:lightRig rig="threePt" dir="t"/>
          </a:scene3d>
          <a:sp3d>
            <a:bevelT w="165100" prst="coolSlant"/>
            <a:bevelB w="114300" prst="artDeco"/>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b="1" dirty="0">
                <a:solidFill>
                  <a:schemeClr val="accent1">
                    <a:lumMod val="50000"/>
                  </a:schemeClr>
                </a:solidFill>
              </a:rPr>
              <a:t>Play </a:t>
            </a:r>
            <a:br>
              <a:rPr lang="en-US" sz="2400" b="1" dirty="0">
                <a:solidFill>
                  <a:schemeClr val="accent1">
                    <a:lumMod val="50000"/>
                  </a:schemeClr>
                </a:solidFill>
              </a:rPr>
            </a:br>
            <a:r>
              <a:rPr lang="en-US" sz="2400" b="1" dirty="0">
                <a:solidFill>
                  <a:schemeClr val="accent1">
                    <a:lumMod val="50000"/>
                  </a:schemeClr>
                </a:solidFill>
              </a:rPr>
              <a:t>Game</a:t>
            </a:r>
          </a:p>
          <a:p>
            <a:pPr algn="ctr"/>
            <a:r>
              <a:rPr lang="en-US" sz="2400" b="1" dirty="0">
                <a:solidFill>
                  <a:schemeClr val="accent1">
                    <a:lumMod val="50000"/>
                  </a:schemeClr>
                </a:solidFill>
              </a:rPr>
              <a:t>A</a:t>
            </a:r>
          </a:p>
        </p:txBody>
      </p:sp>
      <p:sp>
        <p:nvSpPr>
          <p:cNvPr id="2" name="Slide Number Placeholder 1">
            <a:extLst>
              <a:ext uri="{FF2B5EF4-FFF2-40B4-BE49-F238E27FC236}">
                <a16:creationId xmlns:a16="http://schemas.microsoft.com/office/drawing/2014/main" id="{4EEECDF3-6486-5DDD-3301-B624CCE9306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3616926046"/>
      </p:ext>
    </p:extLst>
  </p:cSld>
  <p:clrMapOvr>
    <a:masterClrMapping/>
  </p:clrMapOvr>
  <p:transition>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0"/>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 Sheet</a:t>
            </a:r>
            <a:endParaRPr/>
          </a:p>
        </p:txBody>
      </p:sp>
      <p:sp>
        <p:nvSpPr>
          <p:cNvPr id="219" name="Google Shape;219;p20"/>
          <p:cNvSpPr txBox="1">
            <a:spLocks noGrp="1"/>
          </p:cNvSpPr>
          <p:nvPr>
            <p:ph type="body" idx="2"/>
          </p:nvPr>
        </p:nvSpPr>
        <p:spPr>
          <a:xfrm>
            <a:off x="918529" y="1610047"/>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Nutritional Wellness</a:t>
            </a:r>
            <a:endParaRPr/>
          </a:p>
        </p:txBody>
      </p:sp>
      <p:sp>
        <p:nvSpPr>
          <p:cNvPr id="220" name="Google Shape;220;p20"/>
          <p:cNvSpPr txBox="1">
            <a:spLocks noGrp="1"/>
          </p:cNvSpPr>
          <p:nvPr>
            <p:ph type="body" idx="3"/>
          </p:nvPr>
        </p:nvSpPr>
        <p:spPr>
          <a:xfrm>
            <a:off x="918525" y="2110065"/>
            <a:ext cx="108705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sz="1800" b="1" dirty="0"/>
              <a:t>$100</a:t>
            </a:r>
            <a:r>
              <a:rPr lang="en-US" sz="1800" dirty="0"/>
              <a:t>: Your body weight, your age, and guidance from a dietician</a:t>
            </a:r>
            <a:endParaRPr sz="1800" dirty="0"/>
          </a:p>
          <a:p>
            <a:pPr marL="44450" lvl="0" indent="0" algn="l" rtl="0">
              <a:lnSpc>
                <a:spcPct val="100000"/>
              </a:lnSpc>
              <a:spcBef>
                <a:spcPts val="0"/>
              </a:spcBef>
              <a:spcAft>
                <a:spcPts val="0"/>
              </a:spcAft>
              <a:buSzPts val="2900"/>
              <a:buNone/>
            </a:pPr>
            <a:r>
              <a:rPr lang="en-US" sz="1800" b="1" dirty="0"/>
              <a:t>$200</a:t>
            </a:r>
            <a:r>
              <a:rPr lang="en-US" sz="1800" dirty="0"/>
              <a:t>: True   </a:t>
            </a:r>
            <a:endParaRPr dirty="0"/>
          </a:p>
          <a:p>
            <a:pPr marL="44450" lvl="0" indent="0" algn="l" rtl="0">
              <a:lnSpc>
                <a:spcPct val="100000"/>
              </a:lnSpc>
              <a:spcBef>
                <a:spcPts val="0"/>
              </a:spcBef>
              <a:spcAft>
                <a:spcPts val="0"/>
              </a:spcAft>
              <a:buSzPts val="2900"/>
              <a:buNone/>
            </a:pPr>
            <a:r>
              <a:rPr lang="en-US" sz="1800" b="1" dirty="0"/>
              <a:t>$300</a:t>
            </a:r>
            <a:r>
              <a:rPr lang="en-US" sz="1800" dirty="0"/>
              <a:t>: Sodium, Potassium, Phosphorus, Calcium, Protein</a:t>
            </a:r>
            <a:endParaRPr dirty="0"/>
          </a:p>
          <a:p>
            <a:pPr marL="0" lvl="0" indent="0" algn="l" rtl="0">
              <a:lnSpc>
                <a:spcPct val="100000"/>
              </a:lnSpc>
              <a:spcBef>
                <a:spcPts val="0"/>
              </a:spcBef>
              <a:spcAft>
                <a:spcPts val="0"/>
              </a:spcAft>
              <a:buSzPts val="2900"/>
              <a:buNone/>
            </a:pPr>
            <a:r>
              <a:rPr lang="en-US" sz="1800" dirty="0"/>
              <a:t> </a:t>
            </a:r>
            <a:r>
              <a:rPr lang="en-US" sz="1800" b="1" dirty="0"/>
              <a:t>$400</a:t>
            </a:r>
            <a:r>
              <a:rPr lang="en-US" sz="1800" dirty="0"/>
              <a:t>: Red: red bell peppers, cherries, strawberries, raspberries, red grapes, cranberries, tomatoes, rhubarb</a:t>
            </a:r>
            <a:endParaRPr dirty="0"/>
          </a:p>
          <a:p>
            <a:pPr marL="44450" lvl="0" indent="0" algn="l" rtl="0">
              <a:lnSpc>
                <a:spcPct val="100000"/>
              </a:lnSpc>
              <a:spcBef>
                <a:spcPts val="0"/>
              </a:spcBef>
              <a:spcAft>
                <a:spcPts val="0"/>
              </a:spcAft>
              <a:buSzPts val="2900"/>
              <a:buNone/>
            </a:pPr>
            <a:r>
              <a:rPr lang="en-US" sz="1800" dirty="0"/>
              <a:t>	Yellow - apples, yellow bell peppers, summer squash, yellow onions, pineapples, lemons, </a:t>
            </a:r>
            <a:endParaRPr sz="2400" dirty="0"/>
          </a:p>
          <a:p>
            <a:pPr marL="44450" lvl="0" indent="0" algn="l" rtl="0">
              <a:lnSpc>
                <a:spcPct val="100000"/>
              </a:lnSpc>
              <a:spcBef>
                <a:spcPts val="0"/>
              </a:spcBef>
              <a:spcAft>
                <a:spcPts val="0"/>
              </a:spcAft>
              <a:buSzPts val="2900"/>
              <a:buNone/>
            </a:pPr>
            <a:r>
              <a:rPr lang="en-US" sz="1800" dirty="0"/>
              <a:t>	Green - green beans, asparagus, cabbage, cauliflower, lettuce, cucumbers, and zucchini, green grapes, soursop</a:t>
            </a:r>
            <a:endParaRPr dirty="0"/>
          </a:p>
          <a:p>
            <a:pPr marL="44450" lvl="0" indent="0" algn="l" rtl="0">
              <a:lnSpc>
                <a:spcPct val="100000"/>
              </a:lnSpc>
              <a:spcBef>
                <a:spcPts val="0"/>
              </a:spcBef>
              <a:spcAft>
                <a:spcPts val="0"/>
              </a:spcAft>
              <a:buSzPts val="2900"/>
              <a:buNone/>
            </a:pPr>
            <a:r>
              <a:rPr lang="en-US" sz="1800" dirty="0"/>
              <a:t>	Orange - mandarin oranges, carrots, tangerines, apricots, sweet potatoes</a:t>
            </a:r>
            <a:endParaRPr sz="1800" dirty="0"/>
          </a:p>
          <a:p>
            <a:pPr marL="44450" lvl="0" indent="0" algn="l" rtl="0">
              <a:lnSpc>
                <a:spcPct val="100000"/>
              </a:lnSpc>
              <a:spcBef>
                <a:spcPts val="0"/>
              </a:spcBef>
              <a:spcAft>
                <a:spcPts val="0"/>
              </a:spcAft>
              <a:buSzPts val="2900"/>
              <a:buNone/>
            </a:pPr>
            <a:r>
              <a:rPr lang="en-US" sz="1800" b="1" dirty="0"/>
              <a:t>$500</a:t>
            </a:r>
            <a:r>
              <a:rPr lang="en-US" sz="1800" dirty="0"/>
              <a:t>: To manage high phosphate levels in the blood. They work by binding to phosphorus in the digestive tract, preventing its absorption into the bloodstream.  They are taken with every meal, every day.</a:t>
            </a:r>
            <a:endParaRPr dirty="0"/>
          </a:p>
          <a:p>
            <a:pPr marL="44450" lvl="0" indent="0" algn="l" rtl="0">
              <a:lnSpc>
                <a:spcPct val="100000"/>
              </a:lnSpc>
              <a:spcBef>
                <a:spcPts val="0"/>
              </a:spcBef>
              <a:spcAft>
                <a:spcPts val="0"/>
              </a:spcAft>
              <a:buSzPts val="2900"/>
              <a:buNone/>
            </a:pPr>
            <a:endParaRPr dirty="0"/>
          </a:p>
        </p:txBody>
      </p:sp>
      <p:sp>
        <p:nvSpPr>
          <p:cNvPr id="221" name="Google Shape;221;p20">
            <a:hlinkClick r:id="rId3" action="ppaction://hlinksldjump"/>
          </p:cNvPr>
          <p:cNvSpPr/>
          <p:nvPr/>
        </p:nvSpPr>
        <p:spPr>
          <a:xfrm>
            <a:off x="8196797" y="5274189"/>
            <a:ext cx="3497054" cy="1036359"/>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3"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E086E772-6705-855E-E267-2CEA2CB7F1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20</a:t>
            </a:fld>
            <a:endParaRPr lang="en-US"/>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1"/>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227" name="Google Shape;227;p21"/>
          <p:cNvSpPr txBox="1">
            <a:spLocks noGrp="1"/>
          </p:cNvSpPr>
          <p:nvPr>
            <p:ph type="body" idx="2"/>
          </p:nvPr>
        </p:nvSpPr>
        <p:spPr>
          <a:xfrm>
            <a:off x="918529" y="1811926"/>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Physical Activity</a:t>
            </a:r>
            <a:endParaRPr dirty="0"/>
          </a:p>
        </p:txBody>
      </p:sp>
      <p:sp>
        <p:nvSpPr>
          <p:cNvPr id="228" name="Google Shape;228;p21"/>
          <p:cNvSpPr txBox="1">
            <a:spLocks noGrp="1"/>
          </p:cNvSpPr>
          <p:nvPr>
            <p:ph type="body" idx="3"/>
          </p:nvPr>
        </p:nvSpPr>
        <p:spPr>
          <a:xfrm>
            <a:off x="918529" y="2311935"/>
            <a:ext cx="104463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sz="1800" b="1" dirty="0"/>
              <a:t>$100</a:t>
            </a:r>
            <a:r>
              <a:rPr lang="en-US" sz="1800" dirty="0"/>
              <a:t>:  All of the above</a:t>
            </a:r>
            <a:endParaRPr sz="1800" dirty="0"/>
          </a:p>
          <a:p>
            <a:pPr marL="44450" lvl="0" indent="0" algn="l" rtl="0">
              <a:lnSpc>
                <a:spcPct val="100000"/>
              </a:lnSpc>
              <a:spcBef>
                <a:spcPts val="0"/>
              </a:spcBef>
              <a:spcAft>
                <a:spcPts val="0"/>
              </a:spcAft>
              <a:buSzPts val="2900"/>
              <a:buNone/>
            </a:pPr>
            <a:r>
              <a:rPr lang="en-US" sz="1800" b="1" dirty="0"/>
              <a:t>$200</a:t>
            </a:r>
            <a:r>
              <a:rPr lang="en-US" sz="1800" dirty="0"/>
              <a:t>: Milk or Water bottles/jugs, canned goods, laundry detergent bottles/jugs, paint cans, bags of flour</a:t>
            </a:r>
            <a:endParaRPr dirty="0"/>
          </a:p>
          <a:p>
            <a:pPr marL="44450" lvl="0" indent="0" algn="l" rtl="0">
              <a:lnSpc>
                <a:spcPct val="100000"/>
              </a:lnSpc>
              <a:spcBef>
                <a:spcPts val="0"/>
              </a:spcBef>
              <a:spcAft>
                <a:spcPts val="0"/>
              </a:spcAft>
              <a:buSzPts val="2900"/>
              <a:buNone/>
            </a:pPr>
            <a:r>
              <a:rPr lang="en-US" sz="1800" b="1" dirty="0"/>
              <a:t>$300</a:t>
            </a:r>
            <a:r>
              <a:rPr lang="en-US" sz="1800" dirty="0"/>
              <a:t>: About 150 minutes, or 30 minutes 5 days a week. </a:t>
            </a:r>
            <a:endParaRPr dirty="0"/>
          </a:p>
          <a:p>
            <a:pPr marL="44450" lvl="0" indent="0" algn="l" rtl="0">
              <a:lnSpc>
                <a:spcPct val="100000"/>
              </a:lnSpc>
              <a:spcBef>
                <a:spcPts val="0"/>
              </a:spcBef>
              <a:spcAft>
                <a:spcPts val="0"/>
              </a:spcAft>
              <a:buSzPts val="2900"/>
              <a:buNone/>
            </a:pPr>
            <a:r>
              <a:rPr lang="en-US" sz="1800" b="1" dirty="0"/>
              <a:t>$400</a:t>
            </a:r>
            <a:r>
              <a:rPr lang="en-US" sz="1800" dirty="0"/>
              <a:t>: Low-impact water aerobics or swimming</a:t>
            </a:r>
            <a:endParaRPr dirty="0"/>
          </a:p>
          <a:p>
            <a:pPr marL="44450" lvl="0" indent="0" algn="l" rtl="0">
              <a:lnSpc>
                <a:spcPct val="100000"/>
              </a:lnSpc>
              <a:spcBef>
                <a:spcPts val="0"/>
              </a:spcBef>
              <a:spcAft>
                <a:spcPts val="0"/>
              </a:spcAft>
              <a:buSzPts val="2900"/>
              <a:buNone/>
            </a:pPr>
            <a:r>
              <a:rPr lang="en-US" sz="1800" dirty="0"/>
              <a:t>	   Stairs instead of elevator</a:t>
            </a:r>
            <a:endParaRPr dirty="0"/>
          </a:p>
          <a:p>
            <a:pPr marL="44450" lvl="0" indent="0" algn="l" rtl="0">
              <a:lnSpc>
                <a:spcPct val="100000"/>
              </a:lnSpc>
              <a:spcBef>
                <a:spcPts val="0"/>
              </a:spcBef>
              <a:spcAft>
                <a:spcPts val="0"/>
              </a:spcAft>
              <a:buSzPts val="2900"/>
              <a:buNone/>
            </a:pPr>
            <a:r>
              <a:rPr lang="en-US" sz="1800" dirty="0"/>
              <a:t>	   Chair aerobics, including cyclers</a:t>
            </a:r>
            <a:endParaRPr dirty="0"/>
          </a:p>
          <a:p>
            <a:pPr marL="44450" lvl="0" indent="0" algn="l" rtl="0">
              <a:lnSpc>
                <a:spcPct val="100000"/>
              </a:lnSpc>
              <a:spcBef>
                <a:spcPts val="0"/>
              </a:spcBef>
              <a:spcAft>
                <a:spcPts val="0"/>
              </a:spcAft>
              <a:buSzPts val="2900"/>
              <a:buNone/>
            </a:pPr>
            <a:r>
              <a:rPr lang="en-US" sz="1800" dirty="0"/>
              <a:t>	   Tai Chi</a:t>
            </a:r>
            <a:endParaRPr dirty="0"/>
          </a:p>
          <a:p>
            <a:pPr marL="44450" lvl="0" indent="0" algn="l" rtl="0">
              <a:lnSpc>
                <a:spcPct val="100000"/>
              </a:lnSpc>
              <a:spcBef>
                <a:spcPts val="0"/>
              </a:spcBef>
              <a:spcAft>
                <a:spcPts val="0"/>
              </a:spcAft>
              <a:buSzPts val="2900"/>
              <a:buNone/>
            </a:pPr>
            <a:r>
              <a:rPr lang="en-US" sz="1800" dirty="0"/>
              <a:t>	   Yoga</a:t>
            </a:r>
            <a:endParaRPr dirty="0"/>
          </a:p>
          <a:p>
            <a:pPr marL="44450" lvl="0" indent="0" algn="l" rtl="0">
              <a:lnSpc>
                <a:spcPct val="100000"/>
              </a:lnSpc>
              <a:spcBef>
                <a:spcPts val="0"/>
              </a:spcBef>
              <a:spcAft>
                <a:spcPts val="0"/>
              </a:spcAft>
              <a:buSzPts val="2900"/>
              <a:buNone/>
            </a:pPr>
            <a:r>
              <a:rPr lang="en-US" sz="1800" dirty="0"/>
              <a:t>     	   Walking</a:t>
            </a:r>
            <a:endParaRPr sz="1800" dirty="0"/>
          </a:p>
          <a:p>
            <a:pPr marL="44450" lvl="0" indent="0" algn="l" rtl="0">
              <a:lnSpc>
                <a:spcPct val="100000"/>
              </a:lnSpc>
              <a:spcBef>
                <a:spcPts val="0"/>
              </a:spcBef>
              <a:spcAft>
                <a:spcPts val="0"/>
              </a:spcAft>
              <a:buSzPts val="2900"/>
              <a:buNone/>
            </a:pPr>
            <a:r>
              <a:rPr lang="en-US" sz="1800" b="1" dirty="0"/>
              <a:t>$500</a:t>
            </a:r>
            <a:r>
              <a:rPr lang="en-US" sz="1800" dirty="0"/>
              <a:t>: Over time, losing calcium from your bones can make them brittle, and calcium that leaves your bones can into your blood and deposit in your blood vessels and heart worsening heart disease</a:t>
            </a:r>
            <a:endParaRPr dirty="0"/>
          </a:p>
          <a:p>
            <a:pPr marL="44450" lvl="0" indent="0" algn="l" rtl="0">
              <a:lnSpc>
                <a:spcPct val="100000"/>
              </a:lnSpc>
              <a:spcBef>
                <a:spcPts val="0"/>
              </a:spcBef>
              <a:spcAft>
                <a:spcPts val="0"/>
              </a:spcAft>
              <a:buSzPts val="2900"/>
              <a:buNone/>
            </a:pPr>
            <a:endParaRPr sz="1800" dirty="0"/>
          </a:p>
          <a:p>
            <a:pPr marL="44450" lvl="0" indent="0" algn="l" rtl="0">
              <a:lnSpc>
                <a:spcPct val="100000"/>
              </a:lnSpc>
              <a:spcBef>
                <a:spcPts val="0"/>
              </a:spcBef>
              <a:spcAft>
                <a:spcPts val="0"/>
              </a:spcAft>
              <a:buSzPts val="2900"/>
              <a:buNone/>
            </a:pPr>
            <a:endParaRPr dirty="0"/>
          </a:p>
          <a:p>
            <a:pPr marL="44450" lvl="0" indent="0" algn="l" rtl="0">
              <a:lnSpc>
                <a:spcPct val="100000"/>
              </a:lnSpc>
              <a:spcBef>
                <a:spcPts val="0"/>
              </a:spcBef>
              <a:spcAft>
                <a:spcPts val="0"/>
              </a:spcAft>
              <a:buSzPts val="2900"/>
              <a:buNone/>
            </a:pPr>
            <a:endParaRPr dirty="0"/>
          </a:p>
          <a:p>
            <a:pPr marL="44450" lvl="0" indent="0" algn="l" rtl="0">
              <a:lnSpc>
                <a:spcPct val="100000"/>
              </a:lnSpc>
              <a:spcBef>
                <a:spcPts val="0"/>
              </a:spcBef>
              <a:spcAft>
                <a:spcPts val="0"/>
              </a:spcAft>
              <a:buSzPts val="2900"/>
              <a:buNone/>
            </a:pPr>
            <a:endParaRPr dirty="0"/>
          </a:p>
        </p:txBody>
      </p:sp>
      <p:sp>
        <p:nvSpPr>
          <p:cNvPr id="229" name="Google Shape;229;p21">
            <a:hlinkClick r:id="rId4" action="ppaction://hlinksldjump"/>
          </p:cNvPr>
          <p:cNvSpPr/>
          <p:nvPr/>
        </p:nvSpPr>
        <p:spPr>
          <a:xfrm>
            <a:off x="8704820" y="5385934"/>
            <a:ext cx="3215700" cy="966019"/>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9E3DD4E2-C1B1-307D-C739-3A23FE701E4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21</a:t>
            </a:fld>
            <a:endParaRPr lang="en-US"/>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2"/>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235" name="Google Shape;235;p22"/>
          <p:cNvSpPr txBox="1">
            <a:spLocks noGrp="1"/>
          </p:cNvSpPr>
          <p:nvPr>
            <p:ph type="body" idx="2"/>
          </p:nvPr>
        </p:nvSpPr>
        <p:spPr>
          <a:xfrm>
            <a:off x="918529" y="1811927"/>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Healthy Choices</a:t>
            </a:r>
            <a:endParaRPr dirty="0"/>
          </a:p>
        </p:txBody>
      </p:sp>
      <p:sp>
        <p:nvSpPr>
          <p:cNvPr id="236" name="Google Shape;236;p22"/>
          <p:cNvSpPr txBox="1">
            <a:spLocks noGrp="1"/>
          </p:cNvSpPr>
          <p:nvPr>
            <p:ph type="body" idx="3"/>
          </p:nvPr>
        </p:nvSpPr>
        <p:spPr>
          <a:xfrm>
            <a:off x="918529" y="2311936"/>
            <a:ext cx="104463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sz="1800" b="1" dirty="0"/>
              <a:t>$100</a:t>
            </a:r>
            <a:r>
              <a:rPr lang="en-US" sz="1800" dirty="0"/>
              <a:t>: Sodium, phosphorus, potassium</a:t>
            </a:r>
            <a:endParaRPr sz="1800" dirty="0"/>
          </a:p>
          <a:p>
            <a:pPr marL="44450" lvl="0" indent="0" algn="l" rtl="0">
              <a:lnSpc>
                <a:spcPct val="100000"/>
              </a:lnSpc>
              <a:spcBef>
                <a:spcPts val="0"/>
              </a:spcBef>
              <a:spcAft>
                <a:spcPts val="0"/>
              </a:spcAft>
              <a:buSzPts val="2900"/>
              <a:buNone/>
            </a:pPr>
            <a:r>
              <a:rPr lang="en-US" sz="1800" b="1" dirty="0"/>
              <a:t>$200</a:t>
            </a:r>
            <a:r>
              <a:rPr lang="en-US" sz="1800" dirty="0"/>
              <a:t>: True</a:t>
            </a:r>
            <a:endParaRPr sz="1800" dirty="0"/>
          </a:p>
          <a:p>
            <a:pPr marL="44450" lvl="0" indent="0" algn="l" rtl="0">
              <a:lnSpc>
                <a:spcPct val="100000"/>
              </a:lnSpc>
              <a:spcBef>
                <a:spcPts val="0"/>
              </a:spcBef>
              <a:spcAft>
                <a:spcPts val="0"/>
              </a:spcAft>
              <a:buSzPts val="2900"/>
              <a:buNone/>
            </a:pPr>
            <a:r>
              <a:rPr lang="en-US" sz="1800" b="1" dirty="0"/>
              <a:t>$300</a:t>
            </a:r>
            <a:r>
              <a:rPr lang="en-US" sz="1800" dirty="0"/>
              <a:t>: 2 to 3 kgs or 5 to 7.5 </a:t>
            </a:r>
            <a:r>
              <a:rPr lang="en-US" sz="1800" dirty="0" err="1"/>
              <a:t>lb</a:t>
            </a:r>
            <a:endParaRPr sz="1800" dirty="0"/>
          </a:p>
          <a:p>
            <a:pPr marL="44450" lvl="0" indent="0" algn="l" rtl="0">
              <a:lnSpc>
                <a:spcPct val="100000"/>
              </a:lnSpc>
              <a:spcBef>
                <a:spcPts val="0"/>
              </a:spcBef>
              <a:spcAft>
                <a:spcPts val="0"/>
              </a:spcAft>
              <a:buSzPts val="2900"/>
              <a:buNone/>
            </a:pPr>
            <a:r>
              <a:rPr lang="en-US" sz="1800" b="1" dirty="0"/>
              <a:t>$400</a:t>
            </a:r>
            <a:r>
              <a:rPr lang="en-US" sz="1800" dirty="0"/>
              <a:t>: None: each prescribed treatment is necessary to avoid fluid overload, maintain dry weight, and prevent additional damage to the heart, lungs, and body</a:t>
            </a:r>
            <a:endParaRPr sz="1800" dirty="0"/>
          </a:p>
          <a:p>
            <a:pPr marL="44450" lvl="0" indent="0" algn="l" rtl="0">
              <a:lnSpc>
                <a:spcPct val="100000"/>
              </a:lnSpc>
              <a:spcBef>
                <a:spcPts val="0"/>
              </a:spcBef>
              <a:spcAft>
                <a:spcPts val="0"/>
              </a:spcAft>
              <a:buSzPts val="2900"/>
              <a:buNone/>
            </a:pPr>
            <a:r>
              <a:rPr lang="en-US" sz="1800" b="1" dirty="0"/>
              <a:t>$500</a:t>
            </a:r>
            <a:r>
              <a:rPr lang="en-US" sz="1800" dirty="0"/>
              <a:t>: 1.Patient - </a:t>
            </a:r>
            <a:r>
              <a:rPr lang="en-US" sz="1800" dirty="0">
                <a:highlight>
                  <a:srgbClr val="FFFF00"/>
                </a:highlight>
              </a:rPr>
              <a:t>Most Important </a:t>
            </a:r>
            <a:endParaRPr sz="1800" dirty="0"/>
          </a:p>
          <a:p>
            <a:pPr marL="44450" lvl="0" indent="0" algn="l" rtl="0">
              <a:lnSpc>
                <a:spcPct val="100000"/>
              </a:lnSpc>
              <a:spcBef>
                <a:spcPts val="0"/>
              </a:spcBef>
              <a:spcAft>
                <a:spcPts val="0"/>
              </a:spcAft>
              <a:buSzPts val="2900"/>
              <a:buNone/>
            </a:pPr>
            <a:r>
              <a:rPr lang="en-US" sz="1800" dirty="0"/>
              <a:t>     	   2. Caretaker/family/friend</a:t>
            </a:r>
            <a:endParaRPr dirty="0"/>
          </a:p>
          <a:p>
            <a:pPr marL="44450" lvl="0" indent="0" algn="l" rtl="0">
              <a:lnSpc>
                <a:spcPct val="100000"/>
              </a:lnSpc>
              <a:spcBef>
                <a:spcPts val="0"/>
              </a:spcBef>
              <a:spcAft>
                <a:spcPts val="0"/>
              </a:spcAft>
              <a:buSzPts val="2900"/>
              <a:buNone/>
            </a:pPr>
            <a:r>
              <a:rPr lang="en-US" sz="1800" dirty="0"/>
              <a:t>     	   3. RD - Dietician</a:t>
            </a:r>
            <a:endParaRPr dirty="0"/>
          </a:p>
          <a:p>
            <a:pPr marL="44450" lvl="0" indent="0" algn="l" rtl="0">
              <a:lnSpc>
                <a:spcPct val="100000"/>
              </a:lnSpc>
              <a:spcBef>
                <a:spcPts val="0"/>
              </a:spcBef>
              <a:spcAft>
                <a:spcPts val="0"/>
              </a:spcAft>
              <a:buSzPts val="2900"/>
              <a:buNone/>
            </a:pPr>
            <a:r>
              <a:rPr lang="en-US" sz="1800" dirty="0"/>
              <a:t>     	   4. MSW - Social Worker</a:t>
            </a:r>
            <a:endParaRPr dirty="0"/>
          </a:p>
          <a:p>
            <a:pPr marL="44450" lvl="0" indent="0" algn="l" rtl="0">
              <a:lnSpc>
                <a:spcPct val="100000"/>
              </a:lnSpc>
              <a:spcBef>
                <a:spcPts val="0"/>
              </a:spcBef>
              <a:spcAft>
                <a:spcPts val="0"/>
              </a:spcAft>
              <a:buSzPts val="2900"/>
              <a:buNone/>
            </a:pPr>
            <a:r>
              <a:rPr lang="en-US" sz="1800" dirty="0"/>
              <a:t>     	   5.Clinic Staff – FA/CC/CM/Nurse/Tech/BioMed</a:t>
            </a:r>
            <a:endParaRPr dirty="0"/>
          </a:p>
          <a:p>
            <a:pPr marL="44450" lvl="0" indent="0" algn="l" rtl="0">
              <a:lnSpc>
                <a:spcPct val="100000"/>
              </a:lnSpc>
              <a:spcBef>
                <a:spcPts val="0"/>
              </a:spcBef>
              <a:spcAft>
                <a:spcPts val="0"/>
              </a:spcAft>
              <a:buSzPts val="2900"/>
              <a:buNone/>
            </a:pPr>
            <a:r>
              <a:rPr lang="en-US" sz="1800" dirty="0"/>
              <a:t>     	   6. MD - Nephrologist</a:t>
            </a:r>
            <a:endParaRPr dirty="0"/>
          </a:p>
        </p:txBody>
      </p:sp>
      <p:sp>
        <p:nvSpPr>
          <p:cNvPr id="237" name="Google Shape;237;p22">
            <a:hlinkClick r:id="rId3" action="ppaction://hlinksldjump"/>
          </p:cNvPr>
          <p:cNvSpPr/>
          <p:nvPr/>
        </p:nvSpPr>
        <p:spPr>
          <a:xfrm>
            <a:off x="7948162" y="5294287"/>
            <a:ext cx="3416667" cy="1016261"/>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3"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56A77768-0FAD-F460-B31D-048CE82E928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22</a:t>
            </a:fld>
            <a:endParaRPr lang="en-US"/>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83"/>
          <p:cNvSpPr txBox="1">
            <a:spLocks noGrp="1"/>
          </p:cNvSpPr>
          <p:nvPr>
            <p:ph type="title"/>
          </p:nvPr>
        </p:nvSpPr>
        <p:spPr>
          <a:xfrm>
            <a:off x="918530" y="1908313"/>
            <a:ext cx="5321496" cy="17492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chemeClr val="lt1"/>
                </a:solidFill>
              </a:rPr>
              <a:t>Thank you for playing</a:t>
            </a:r>
            <a:endParaRPr/>
          </a:p>
        </p:txBody>
      </p:sp>
      <p:sp>
        <p:nvSpPr>
          <p:cNvPr id="744" name="Google Shape;744;p83"/>
          <p:cNvSpPr txBox="1">
            <a:spLocks noGrp="1"/>
          </p:cNvSpPr>
          <p:nvPr>
            <p:ph type="body" idx="1"/>
          </p:nvPr>
        </p:nvSpPr>
        <p:spPr>
          <a:xfrm>
            <a:off x="950335" y="3955677"/>
            <a:ext cx="4866266" cy="14462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740"/>
              <a:buNone/>
            </a:pPr>
            <a:endParaRPr/>
          </a:p>
          <a:p>
            <a:pPr marL="0" marR="0" lvl="0" indent="0" algn="l" rtl="0">
              <a:lnSpc>
                <a:spcPct val="100000"/>
              </a:lnSpc>
              <a:spcBef>
                <a:spcPts val="0"/>
              </a:spcBef>
              <a:spcAft>
                <a:spcPts val="0"/>
              </a:spcAft>
              <a:buClr>
                <a:schemeClr val="lt1"/>
              </a:buClr>
              <a:buSzPts val="1740"/>
              <a:buFont typeface="Arial"/>
              <a:buNone/>
            </a:pPr>
            <a:r>
              <a:rPr lang="en-US"/>
              <a:t>Contact : trarrington@ipro.org</a:t>
            </a:r>
            <a:endParaRPr/>
          </a:p>
          <a:p>
            <a:pPr marL="0" lvl="0" indent="0" algn="l" rtl="0">
              <a:lnSpc>
                <a:spcPct val="100000"/>
              </a:lnSpc>
              <a:spcBef>
                <a:spcPts val="0"/>
              </a:spcBef>
              <a:spcAft>
                <a:spcPts val="0"/>
              </a:spcAft>
              <a:buSzPts val="1740"/>
              <a:buNone/>
            </a:pPr>
            <a:endParaRPr/>
          </a:p>
          <a:p>
            <a:pPr marL="0" lvl="0" indent="0" algn="l" rtl="0">
              <a:lnSpc>
                <a:spcPct val="100000"/>
              </a:lnSpc>
              <a:spcBef>
                <a:spcPts val="0"/>
              </a:spcBef>
              <a:spcAft>
                <a:spcPts val="0"/>
              </a:spcAft>
              <a:buSzPts val="1740"/>
              <a:buNone/>
            </a:pPr>
            <a:endParaRPr/>
          </a:p>
        </p:txBody>
      </p:sp>
      <p:sp>
        <p:nvSpPr>
          <p:cNvPr id="2" name="Slide Number Placeholder 1">
            <a:extLst>
              <a:ext uri="{FF2B5EF4-FFF2-40B4-BE49-F238E27FC236}">
                <a16:creationId xmlns:a16="http://schemas.microsoft.com/office/drawing/2014/main" id="{775AC7EE-BE63-F9B2-FD00-2BD69BC9F947}"/>
              </a:ext>
            </a:extLst>
          </p:cNvPr>
          <p:cNvSpPr>
            <a:spLocks noGrp="1"/>
          </p:cNvSpPr>
          <p:nvPr>
            <p:ph type="sldNum" idx="12"/>
          </p:nvPr>
        </p:nvSpPr>
        <p:spPr/>
        <p:txBody>
          <a:bodyPr/>
          <a:lstStyle/>
          <a:p>
            <a:pPr marL="0" lvl="0" indent="0" algn="ctr" rtl="0">
              <a:spcBef>
                <a:spcPts val="0"/>
              </a:spcBef>
              <a:spcAft>
                <a:spcPts val="0"/>
              </a:spcAft>
              <a:buNone/>
            </a:pPr>
            <a:r>
              <a:rPr lang="en-US" dirty="0"/>
              <a:t>23</a:t>
            </a: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3"/>
          <p:cNvSpPr txBox="1">
            <a:spLocks noGrp="1"/>
          </p:cNvSpPr>
          <p:nvPr>
            <p:ph type="title"/>
          </p:nvPr>
        </p:nvSpPr>
        <p:spPr>
          <a:xfrm>
            <a:off x="9382991" y="5850252"/>
            <a:ext cx="3252133" cy="147516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4200" u="sng">
                <a:solidFill>
                  <a:schemeClr val="hlink"/>
                </a:solidFill>
                <a:hlinkClick r:id="rId3" action="ppaction://hlinksldjump"/>
              </a:rPr>
              <a:t>Let’s PLAY!</a:t>
            </a:r>
            <a:endParaRPr u="sng">
              <a:solidFill>
                <a:schemeClr val="hlink"/>
              </a:solidFill>
              <a:hlinkClick r:id="rId3" action="ppaction://hlinksldjump"/>
            </a:endParaRPr>
          </a:p>
        </p:txBody>
      </p:sp>
      <p:sp>
        <p:nvSpPr>
          <p:cNvPr id="63" name="Google Shape;63;p3"/>
          <p:cNvSpPr txBox="1"/>
          <p:nvPr/>
        </p:nvSpPr>
        <p:spPr>
          <a:xfrm>
            <a:off x="4441046" y="142392"/>
            <a:ext cx="3061190" cy="6088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400" b="1" i="0" u="none" strike="noStrike" cap="none">
                <a:solidFill>
                  <a:schemeClr val="dk1"/>
                </a:solidFill>
                <a:latin typeface="Calibri"/>
                <a:ea typeface="Calibri"/>
                <a:cs typeface="Calibri"/>
                <a:sym typeface="Calibri"/>
              </a:rPr>
              <a:t>Instructions</a:t>
            </a:r>
            <a:endParaRPr/>
          </a:p>
        </p:txBody>
      </p:sp>
      <p:sp>
        <p:nvSpPr>
          <p:cNvPr id="62" name="Google Shape;62;p3"/>
          <p:cNvSpPr txBox="1"/>
          <p:nvPr/>
        </p:nvSpPr>
        <p:spPr>
          <a:xfrm>
            <a:off x="308263" y="696191"/>
            <a:ext cx="11575473" cy="5714999"/>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Online play</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Make sure that you can interact with me (the host) via audio or chat when connected through the computer</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Please mute your line if you are in a place with background noise or are having side conversations</a:t>
            </a:r>
            <a:endParaRPr sz="2000" dirty="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Setup </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Divide players into teams or play as individuals</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Make sure you have a pen or pencil to write your answer on the answer sheet</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Arial"/>
              <a:buChar char="•"/>
            </a:pPr>
            <a:r>
              <a:rPr lang="en-US" sz="2000" i="0" u="none" strike="noStrike" cap="none" dirty="0">
                <a:solidFill>
                  <a:srgbClr val="000000"/>
                </a:solidFill>
                <a:latin typeface="Calibri"/>
                <a:ea typeface="Calibri"/>
                <a:cs typeface="Calibri"/>
                <a:sym typeface="Calibri"/>
              </a:rPr>
              <a:t>To return to the </a:t>
            </a:r>
            <a:r>
              <a:rPr lang="en-US" sz="2000" b="1" i="1" u="none" strike="noStrike" cap="none" dirty="0">
                <a:solidFill>
                  <a:srgbClr val="000000"/>
                </a:solidFill>
                <a:latin typeface="Calibri"/>
                <a:ea typeface="Calibri"/>
                <a:cs typeface="Calibri"/>
                <a:sym typeface="Calibri"/>
              </a:rPr>
              <a:t>Home Screen</a:t>
            </a:r>
            <a:r>
              <a:rPr lang="en-US" sz="2000" i="0" u="none" strike="noStrike" cap="none" dirty="0">
                <a:solidFill>
                  <a:srgbClr val="000000"/>
                </a:solidFill>
                <a:latin typeface="Calibri"/>
                <a:ea typeface="Calibri"/>
                <a:cs typeface="Calibri"/>
                <a:sym typeface="Calibri"/>
              </a:rPr>
              <a:t>, click the Healthy Living Icon at the </a:t>
            </a:r>
            <a:r>
              <a:rPr lang="en-US" sz="2000" i="0" u="sng" strike="noStrike" cap="none" dirty="0">
                <a:solidFill>
                  <a:srgbClr val="000000"/>
                </a:solidFill>
                <a:latin typeface="Calibri"/>
                <a:ea typeface="Calibri"/>
                <a:cs typeface="Calibri"/>
                <a:sym typeface="Calibri"/>
              </a:rPr>
              <a:t>top Left</a:t>
            </a:r>
            <a:r>
              <a:rPr lang="en-US" sz="2000" i="0" u="none" strike="noStrike" cap="none" dirty="0">
                <a:solidFill>
                  <a:srgbClr val="000000"/>
                </a:solidFill>
                <a:latin typeface="Calibri"/>
                <a:ea typeface="Calibri"/>
                <a:cs typeface="Calibri"/>
                <a:sym typeface="Calibri"/>
              </a:rPr>
              <a:t> of the game screen</a:t>
            </a:r>
            <a:endParaRPr sz="2000" dirty="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Gameplay</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On their turn, the player or team selects a question, the host reads the question aloud, keeping the answers hidden</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Questions can vary from multiple-choice, short answers, true or false or fill-in-the-blank</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Player(s) have a set time to write or give their answer</a:t>
            </a:r>
            <a:endParaRPr sz="2000" dirty="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Winner</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The game ends after a set number of rounds or when a specific condition is met</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Correct answers receive points. The individual or team with the most points, win</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If there's a tie, the host can ask a tiebreaker question to determine the winner</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Answers can be found by clicking the category title</a:t>
            </a:r>
            <a:endParaRPr sz="2000" dirty="0">
              <a:latin typeface="Calibri"/>
              <a:ea typeface="Calibri"/>
              <a:cs typeface="Calibri"/>
              <a:sym typeface="Calibri"/>
            </a:endParaRPr>
          </a:p>
          <a:p>
            <a:pPr marL="457200" marR="0" lvl="1" indent="0" algn="l" rtl="0">
              <a:lnSpc>
                <a:spcPct val="100000"/>
              </a:lnSpc>
              <a:spcBef>
                <a:spcPts val="0"/>
              </a:spcBef>
              <a:spcAft>
                <a:spcPts val="0"/>
              </a:spcAft>
              <a:buNone/>
            </a:pPr>
            <a:endParaRPr sz="2000" i="0" u="none" strike="noStrike" cap="none" dirty="0">
              <a:solidFill>
                <a:srgbClr val="000000"/>
              </a:solidFill>
              <a:latin typeface="Calibri"/>
              <a:ea typeface="Calibri"/>
              <a:cs typeface="Calibri"/>
              <a:sym typeface="Calibri"/>
            </a:endParaRPr>
          </a:p>
          <a:p>
            <a:pPr marL="44450" marR="0" lvl="0" indent="0" algn="l" rtl="0">
              <a:lnSpc>
                <a:spcPct val="100000"/>
              </a:lnSpc>
              <a:spcBef>
                <a:spcPts val="0"/>
              </a:spcBef>
              <a:spcAft>
                <a:spcPts val="0"/>
              </a:spcAft>
              <a:buNone/>
            </a:pPr>
            <a:endParaRPr sz="2000" i="0" u="none" strike="noStrike" cap="none" dirty="0">
              <a:solidFill>
                <a:srgbClr val="00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3B1FCD05-9E68-2A4D-C5CE-0A1ECCD7E21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a:t>
            </a:fld>
            <a:endParaRPr lang="en-US"/>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87" name="Google Shape;87;p4" descr="A logo of a healthy living&#10;">
            <a:hlinkClick r:id="rId3" action="ppaction://hlinksldjump"/>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9181" y="114090"/>
            <a:ext cx="1105321" cy="1408448"/>
          </a:xfrm>
          <a:prstGeom prst="rect">
            <a:avLst/>
          </a:prstGeom>
          <a:noFill/>
          <a:ln>
            <a:noFill/>
          </a:ln>
        </p:spPr>
      </p:pic>
      <p:sp>
        <p:nvSpPr>
          <p:cNvPr id="86" name="Google Shape;86;p4"/>
          <p:cNvSpPr txBox="1">
            <a:spLocks noGrp="1"/>
          </p:cNvSpPr>
          <p:nvPr>
            <p:ph type="title" idx="4294967295"/>
          </p:nvPr>
        </p:nvSpPr>
        <p:spPr>
          <a:xfrm>
            <a:off x="2029765" y="56033"/>
            <a:ext cx="7877907"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Holistic Care</a:t>
            </a:r>
          </a:p>
        </p:txBody>
      </p:sp>
      <p:sp>
        <p:nvSpPr>
          <p:cNvPr id="68" name="Google Shape;68;p4">
            <a:hlinkClick r:id="rId5" action="ppaction://hlinksldjump"/>
          </p:cNvPr>
          <p:cNvSpPr txBox="1"/>
          <p:nvPr/>
        </p:nvSpPr>
        <p:spPr>
          <a:xfrm>
            <a:off x="2101226" y="822605"/>
            <a:ext cx="1295400" cy="727075"/>
          </a:xfrm>
          <a:prstGeom prst="rect">
            <a:avLst/>
          </a:prstGeom>
          <a:solidFill>
            <a:srgbClr val="00529B"/>
          </a:solidFill>
          <a:ln w="25400" cap="flat" cmpd="sng">
            <a:solidFill>
              <a:srgbClr val="57598C"/>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a:buSzPts val="2400"/>
              <a:buFont typeface="Arial"/>
              <a:buNone/>
            </a:pPr>
            <a:r>
              <a:rPr lang="en-US" sz="1800" dirty="0">
                <a:solidFill>
                  <a:schemeClr val="bg1"/>
                </a:solidFill>
                <a:latin typeface="Calibri" panose="020F0502020204030204" pitchFamily="34" charset="0"/>
                <a:ea typeface="Verdana"/>
                <a:cs typeface="Calibri" panose="020F0502020204030204" pitchFamily="34" charset="0"/>
                <a:sym typeface="Verdana"/>
                <a:hlinkClick r:id="rId5" action="ppaction://hlinksldjump">
                  <a:extLst>
                    <a:ext uri="{A12FA001-AC4F-418D-AE19-62706E023703}">
                      <ahyp:hlinkClr xmlns:ahyp="http://schemas.microsoft.com/office/drawing/2018/hyperlinkcolor" val="tx"/>
                    </a:ext>
                  </a:extLst>
                </a:hlinkClick>
              </a:rPr>
              <a:t>Nutritional Wellness</a:t>
            </a:r>
            <a:endParaRPr sz="1800" dirty="0">
              <a:solidFill>
                <a:schemeClr val="bg1"/>
              </a:solidFill>
              <a:latin typeface="Calibri" panose="020F0502020204030204" pitchFamily="34" charset="0"/>
              <a:ea typeface="Verdana"/>
              <a:cs typeface="Calibri" panose="020F0502020204030204" pitchFamily="34" charset="0"/>
            </a:endParaRPr>
          </a:p>
        </p:txBody>
      </p:sp>
      <p:sp>
        <p:nvSpPr>
          <p:cNvPr id="69" name="Google Shape;69;p4">
            <a:hlinkClick r:id="rId6" action="ppaction://hlinksldjump"/>
          </p:cNvPr>
          <p:cNvSpPr/>
          <p:nvPr/>
        </p:nvSpPr>
        <p:spPr>
          <a:xfrm>
            <a:off x="2177426" y="1759175"/>
            <a:ext cx="1143000" cy="685800"/>
          </a:xfrm>
          <a:prstGeom prst="bevel">
            <a:avLst>
              <a:gd name="adj" fmla="val 12500"/>
            </a:avLst>
          </a:prstGeom>
          <a:solidFill>
            <a:srgbClr val="00529B"/>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bg1"/>
                </a:solidFill>
                <a:latin typeface="Calibri" panose="020F0502020204030204" pitchFamily="34" charset="0"/>
                <a:ea typeface="Verdana"/>
                <a:cs typeface="Calibri" panose="020F0502020204030204" pitchFamily="34" charset="0"/>
                <a:sym typeface="Verdana"/>
              </a:rPr>
              <a:t>$100</a:t>
            </a:r>
            <a:endParaRPr sz="2800" dirty="0">
              <a:solidFill>
                <a:schemeClr val="bg1"/>
              </a:solidFill>
              <a:latin typeface="Calibri" panose="020F0502020204030204" pitchFamily="34" charset="0"/>
              <a:ea typeface="Verdana"/>
              <a:cs typeface="Calibri" panose="020F0502020204030204" pitchFamily="34" charset="0"/>
              <a:sym typeface="Verdana"/>
            </a:endParaRPr>
          </a:p>
        </p:txBody>
      </p:sp>
      <p:sp>
        <p:nvSpPr>
          <p:cNvPr id="70" name="Google Shape;70;p4">
            <a:hlinkClick r:id="rId7" action="ppaction://hlinksldjump"/>
          </p:cNvPr>
          <p:cNvSpPr/>
          <p:nvPr/>
        </p:nvSpPr>
        <p:spPr>
          <a:xfrm>
            <a:off x="2177426" y="2610717"/>
            <a:ext cx="1143000" cy="685800"/>
          </a:xfrm>
          <a:prstGeom prst="bevel">
            <a:avLst>
              <a:gd name="adj" fmla="val 12500"/>
            </a:avLst>
          </a:prstGeom>
          <a:solidFill>
            <a:srgbClr val="00529B"/>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bg1"/>
                </a:solidFill>
                <a:latin typeface="Calibri" panose="020F0502020204030204" pitchFamily="34" charset="0"/>
                <a:ea typeface="Verdana"/>
                <a:cs typeface="Calibri" panose="020F0502020204030204" pitchFamily="34" charset="0"/>
                <a:sym typeface="Verdana"/>
              </a:rPr>
              <a:t>$200</a:t>
            </a:r>
            <a:endParaRPr sz="2800" dirty="0">
              <a:solidFill>
                <a:schemeClr val="bg1"/>
              </a:solidFill>
              <a:latin typeface="Calibri" panose="020F0502020204030204" pitchFamily="34" charset="0"/>
              <a:ea typeface="Verdana"/>
              <a:cs typeface="Calibri" panose="020F0502020204030204" pitchFamily="34" charset="0"/>
              <a:sym typeface="Verdana"/>
            </a:endParaRPr>
          </a:p>
        </p:txBody>
      </p:sp>
      <p:sp>
        <p:nvSpPr>
          <p:cNvPr id="71" name="Google Shape;71;p4">
            <a:hlinkClick r:id="rId8" action="ppaction://hlinksldjump"/>
          </p:cNvPr>
          <p:cNvSpPr/>
          <p:nvPr/>
        </p:nvSpPr>
        <p:spPr>
          <a:xfrm>
            <a:off x="2177426" y="3458280"/>
            <a:ext cx="1143000" cy="685800"/>
          </a:xfrm>
          <a:prstGeom prst="bevel">
            <a:avLst>
              <a:gd name="adj" fmla="val 12500"/>
            </a:avLst>
          </a:prstGeom>
          <a:solidFill>
            <a:srgbClr val="00529B"/>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chemeClr val="bg1"/>
                </a:solidFill>
                <a:latin typeface="Calibri" panose="020F0502020204030204" pitchFamily="34" charset="0"/>
                <a:ea typeface="Verdana"/>
                <a:cs typeface="Calibri" panose="020F0502020204030204" pitchFamily="34" charset="0"/>
                <a:sym typeface="Verdana"/>
              </a:rPr>
              <a:t>$300</a:t>
            </a:r>
            <a:endParaRPr sz="2800" dirty="0">
              <a:solidFill>
                <a:schemeClr val="bg1"/>
              </a:solidFill>
              <a:latin typeface="Calibri" panose="020F0502020204030204" pitchFamily="34" charset="0"/>
              <a:ea typeface="Verdana"/>
              <a:cs typeface="Calibri" panose="020F0502020204030204" pitchFamily="34" charset="0"/>
            </a:endParaRPr>
          </a:p>
        </p:txBody>
      </p:sp>
      <p:sp>
        <p:nvSpPr>
          <p:cNvPr id="72" name="Google Shape;72;p4">
            <a:hlinkClick r:id="rId9" action="ppaction://hlinksldjump"/>
          </p:cNvPr>
          <p:cNvSpPr/>
          <p:nvPr/>
        </p:nvSpPr>
        <p:spPr>
          <a:xfrm>
            <a:off x="2177426" y="4332498"/>
            <a:ext cx="1143000" cy="685800"/>
          </a:xfrm>
          <a:prstGeom prst="bevel">
            <a:avLst>
              <a:gd name="adj" fmla="val 12500"/>
            </a:avLst>
          </a:prstGeom>
          <a:solidFill>
            <a:srgbClr val="00529B"/>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bg1"/>
                </a:solidFill>
                <a:latin typeface="Calibri" panose="020F0502020204030204" pitchFamily="34" charset="0"/>
                <a:ea typeface="Verdana"/>
                <a:cs typeface="Calibri" panose="020F0502020204030204" pitchFamily="34" charset="0"/>
                <a:sym typeface="Verdana"/>
              </a:rPr>
              <a:t>$400</a:t>
            </a:r>
            <a:endParaRPr sz="2800" dirty="0">
              <a:solidFill>
                <a:schemeClr val="bg1"/>
              </a:solidFill>
              <a:latin typeface="Calibri" panose="020F0502020204030204" pitchFamily="34" charset="0"/>
              <a:ea typeface="Verdana"/>
              <a:cs typeface="Calibri" panose="020F0502020204030204" pitchFamily="34" charset="0"/>
              <a:sym typeface="Verdana"/>
            </a:endParaRPr>
          </a:p>
        </p:txBody>
      </p:sp>
      <p:sp>
        <p:nvSpPr>
          <p:cNvPr id="2" name="Google Shape;72;p4">
            <a:hlinkClick r:id="rId10" action="ppaction://hlinksldjump"/>
            <a:extLst>
              <a:ext uri="{FF2B5EF4-FFF2-40B4-BE49-F238E27FC236}">
                <a16:creationId xmlns:a16="http://schemas.microsoft.com/office/drawing/2014/main" id="{40DECD93-E65F-C103-4F75-C7BA32C9EC8F}"/>
              </a:ext>
            </a:extLst>
          </p:cNvPr>
          <p:cNvSpPr/>
          <p:nvPr/>
        </p:nvSpPr>
        <p:spPr>
          <a:xfrm>
            <a:off x="2177426" y="5143460"/>
            <a:ext cx="1143000" cy="685800"/>
          </a:xfrm>
          <a:prstGeom prst="bevel">
            <a:avLst>
              <a:gd name="adj" fmla="val 12500"/>
            </a:avLst>
          </a:prstGeom>
          <a:solidFill>
            <a:srgbClr val="00529B"/>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bg1"/>
                </a:solidFill>
                <a:latin typeface="Calibri" panose="020F0502020204030204" pitchFamily="34" charset="0"/>
                <a:ea typeface="Verdana"/>
                <a:cs typeface="Calibri" panose="020F0502020204030204" pitchFamily="34" charset="0"/>
                <a:sym typeface="Verdana"/>
              </a:rPr>
              <a:t>$500</a:t>
            </a:r>
            <a:endParaRPr sz="2800" dirty="0">
              <a:solidFill>
                <a:schemeClr val="bg1"/>
              </a:solidFill>
              <a:latin typeface="Calibri" panose="020F0502020204030204" pitchFamily="34" charset="0"/>
              <a:ea typeface="Verdana"/>
              <a:cs typeface="Calibri" panose="020F0502020204030204" pitchFamily="34" charset="0"/>
              <a:sym typeface="Verdana"/>
            </a:endParaRPr>
          </a:p>
        </p:txBody>
      </p:sp>
      <p:sp>
        <p:nvSpPr>
          <p:cNvPr id="80" name="Google Shape;80;p4">
            <a:hlinkClick r:id="rId11" action="ppaction://hlinksldjump"/>
          </p:cNvPr>
          <p:cNvSpPr txBox="1"/>
          <p:nvPr/>
        </p:nvSpPr>
        <p:spPr>
          <a:xfrm>
            <a:off x="5225141" y="835025"/>
            <a:ext cx="1487157" cy="727075"/>
          </a:xfrm>
          <a:prstGeom prst="rect">
            <a:avLst/>
          </a:prstGeom>
          <a:solidFill>
            <a:srgbClr val="F47931"/>
          </a:solidFill>
          <a:ln w="25400" cap="flat" cmpd="sng">
            <a:solidFill>
              <a:srgbClr val="57598C"/>
            </a:solidFill>
            <a:prstDash val="solid"/>
            <a:miter lim="800000"/>
            <a:headEnd type="none" w="sm" len="sm"/>
            <a:tailEnd type="none" w="sm" len="sm"/>
          </a:ln>
        </p:spPr>
        <p:txBody>
          <a:bodyPr spcFirstLastPara="1" wrap="square" lIns="91425" tIns="45700" rIns="91425" bIns="45700" anchor="t" anchorCtr="0">
            <a:noAutofit/>
          </a:bodyPr>
          <a:lstStyle/>
          <a:p>
            <a:pPr algn="ctr">
              <a:buSzPts val="2400"/>
            </a:pPr>
            <a:r>
              <a:rPr lang="en-US" sz="1800" dirty="0">
                <a:solidFill>
                  <a:schemeClr val="tx1">
                    <a:lumMod val="95000"/>
                    <a:lumOff val="5000"/>
                  </a:schemeClr>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rPr>
              <a:t>Physical Health</a:t>
            </a:r>
            <a:endParaRPr sz="1800" dirty="0">
              <a:solidFill>
                <a:schemeClr val="tx1">
                  <a:lumMod val="95000"/>
                  <a:lumOff val="5000"/>
                </a:schemeClr>
              </a:solidFill>
              <a:latin typeface="Calibri" panose="020F0502020204030204" pitchFamily="34" charset="0"/>
              <a:ea typeface="Verdana"/>
              <a:cs typeface="Calibri" panose="020F0502020204030204" pitchFamily="34" charset="0"/>
            </a:endParaRPr>
          </a:p>
        </p:txBody>
      </p:sp>
      <p:sp>
        <p:nvSpPr>
          <p:cNvPr id="81" name="Google Shape;81;p4">
            <a:hlinkClick r:id="rId12" action="ppaction://hlinksldjump"/>
          </p:cNvPr>
          <p:cNvSpPr/>
          <p:nvPr/>
        </p:nvSpPr>
        <p:spPr>
          <a:xfrm>
            <a:off x="5378802" y="1759175"/>
            <a:ext cx="1143000" cy="685800"/>
          </a:xfrm>
          <a:prstGeom prst="bevel">
            <a:avLst>
              <a:gd name="adj" fmla="val 12500"/>
            </a:avLst>
          </a:prstGeom>
          <a:solidFill>
            <a:srgbClr val="F47931"/>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tx1">
                    <a:lumMod val="95000"/>
                    <a:lumOff val="5000"/>
                  </a:schemeClr>
                </a:solidFill>
                <a:latin typeface="Calibri" panose="020F0502020204030204" pitchFamily="34" charset="0"/>
                <a:ea typeface="Verdana"/>
                <a:cs typeface="Calibri" panose="020F0502020204030204" pitchFamily="34" charset="0"/>
                <a:sym typeface="Verdana"/>
              </a:rPr>
              <a:t>$100</a:t>
            </a:r>
            <a:endParaRPr sz="2800" dirty="0">
              <a:solidFill>
                <a:schemeClr val="tx1">
                  <a:lumMod val="95000"/>
                  <a:lumOff val="5000"/>
                </a:schemeClr>
              </a:solidFill>
              <a:latin typeface="Calibri" panose="020F0502020204030204" pitchFamily="34" charset="0"/>
              <a:ea typeface="Verdana"/>
              <a:cs typeface="Calibri" panose="020F0502020204030204" pitchFamily="34" charset="0"/>
              <a:sym typeface="Verdana"/>
            </a:endParaRPr>
          </a:p>
        </p:txBody>
      </p:sp>
      <p:sp>
        <p:nvSpPr>
          <p:cNvPr id="82" name="Google Shape;82;p4">
            <a:hlinkClick r:id="rId13" action="ppaction://hlinksldjump"/>
          </p:cNvPr>
          <p:cNvSpPr/>
          <p:nvPr/>
        </p:nvSpPr>
        <p:spPr>
          <a:xfrm>
            <a:off x="5378802" y="2642050"/>
            <a:ext cx="1143000" cy="685800"/>
          </a:xfrm>
          <a:prstGeom prst="bevel">
            <a:avLst>
              <a:gd name="adj" fmla="val 12500"/>
            </a:avLst>
          </a:prstGeom>
          <a:solidFill>
            <a:srgbClr val="F47931"/>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tx1">
                    <a:lumMod val="95000"/>
                    <a:lumOff val="5000"/>
                  </a:schemeClr>
                </a:solidFill>
                <a:latin typeface="Calibri" panose="020F0502020204030204" pitchFamily="34" charset="0"/>
                <a:ea typeface="Verdana"/>
                <a:cs typeface="Calibri" panose="020F0502020204030204" pitchFamily="34" charset="0"/>
                <a:sym typeface="Verdana"/>
              </a:rPr>
              <a:t>$200</a:t>
            </a:r>
            <a:endParaRPr sz="2800" dirty="0">
              <a:solidFill>
                <a:schemeClr val="tx1">
                  <a:lumMod val="95000"/>
                  <a:lumOff val="5000"/>
                </a:schemeClr>
              </a:solidFill>
              <a:latin typeface="Calibri" panose="020F0502020204030204" pitchFamily="34" charset="0"/>
              <a:ea typeface="Verdana"/>
              <a:cs typeface="Calibri" panose="020F0502020204030204" pitchFamily="34" charset="0"/>
              <a:sym typeface="Verdana"/>
            </a:endParaRPr>
          </a:p>
        </p:txBody>
      </p:sp>
      <p:sp>
        <p:nvSpPr>
          <p:cNvPr id="83" name="Google Shape;83;p4">
            <a:hlinkClick r:id="rId14" action="ppaction://hlinksldjump"/>
          </p:cNvPr>
          <p:cNvSpPr/>
          <p:nvPr/>
        </p:nvSpPr>
        <p:spPr>
          <a:xfrm>
            <a:off x="5378802" y="3513698"/>
            <a:ext cx="1143000" cy="685800"/>
          </a:xfrm>
          <a:prstGeom prst="bevel">
            <a:avLst>
              <a:gd name="adj" fmla="val 12500"/>
            </a:avLst>
          </a:prstGeom>
          <a:solidFill>
            <a:srgbClr val="F47931"/>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tx1">
                    <a:lumMod val="95000"/>
                    <a:lumOff val="5000"/>
                  </a:schemeClr>
                </a:solidFill>
                <a:latin typeface="Calibri" panose="020F0502020204030204" pitchFamily="34" charset="0"/>
                <a:ea typeface="Verdana"/>
                <a:cs typeface="Calibri" panose="020F0502020204030204" pitchFamily="34" charset="0"/>
                <a:sym typeface="Verdana"/>
              </a:rPr>
              <a:t>$300</a:t>
            </a:r>
            <a:endParaRPr sz="2800" dirty="0">
              <a:solidFill>
                <a:schemeClr val="tx1">
                  <a:lumMod val="95000"/>
                  <a:lumOff val="5000"/>
                </a:schemeClr>
              </a:solidFill>
              <a:latin typeface="Calibri" panose="020F0502020204030204" pitchFamily="34" charset="0"/>
              <a:ea typeface="Verdana"/>
              <a:cs typeface="Calibri" panose="020F0502020204030204" pitchFamily="34" charset="0"/>
              <a:sym typeface="Verdana"/>
            </a:endParaRPr>
          </a:p>
        </p:txBody>
      </p:sp>
      <p:sp>
        <p:nvSpPr>
          <p:cNvPr id="84" name="Google Shape;84;p4">
            <a:hlinkClick r:id="rId15" action="ppaction://hlinksldjump"/>
          </p:cNvPr>
          <p:cNvSpPr/>
          <p:nvPr/>
        </p:nvSpPr>
        <p:spPr>
          <a:xfrm>
            <a:off x="5378802" y="4332498"/>
            <a:ext cx="1143000" cy="685800"/>
          </a:xfrm>
          <a:prstGeom prst="bevel">
            <a:avLst>
              <a:gd name="adj" fmla="val 12500"/>
            </a:avLst>
          </a:prstGeom>
          <a:solidFill>
            <a:srgbClr val="F47931"/>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tx1">
                    <a:lumMod val="95000"/>
                    <a:lumOff val="5000"/>
                  </a:schemeClr>
                </a:solidFill>
                <a:latin typeface="Calibri" panose="020F0502020204030204" pitchFamily="34" charset="0"/>
                <a:ea typeface="Verdana"/>
                <a:cs typeface="Calibri" panose="020F0502020204030204" pitchFamily="34" charset="0"/>
                <a:sym typeface="Verdana"/>
              </a:rPr>
              <a:t>$400</a:t>
            </a:r>
            <a:endParaRPr sz="2800" dirty="0">
              <a:solidFill>
                <a:schemeClr val="tx1">
                  <a:lumMod val="95000"/>
                  <a:lumOff val="5000"/>
                </a:schemeClr>
              </a:solidFill>
              <a:latin typeface="Calibri" panose="020F0502020204030204" pitchFamily="34" charset="0"/>
              <a:ea typeface="Verdana"/>
              <a:cs typeface="Calibri" panose="020F0502020204030204" pitchFamily="34" charset="0"/>
              <a:sym typeface="Verdana"/>
            </a:endParaRPr>
          </a:p>
        </p:txBody>
      </p:sp>
      <p:sp>
        <p:nvSpPr>
          <p:cNvPr id="85" name="Google Shape;85;p4">
            <a:hlinkClick r:id="rId16" action="ppaction://hlinksldjump"/>
          </p:cNvPr>
          <p:cNvSpPr/>
          <p:nvPr/>
        </p:nvSpPr>
        <p:spPr>
          <a:xfrm>
            <a:off x="5397218" y="5143460"/>
            <a:ext cx="1143000" cy="685800"/>
          </a:xfrm>
          <a:prstGeom prst="bevel">
            <a:avLst>
              <a:gd name="adj" fmla="val 12500"/>
            </a:avLst>
          </a:prstGeom>
          <a:solidFill>
            <a:srgbClr val="F47931"/>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tx1">
                    <a:lumMod val="95000"/>
                    <a:lumOff val="5000"/>
                  </a:schemeClr>
                </a:solidFill>
                <a:latin typeface="Calibri" panose="020F0502020204030204" pitchFamily="34" charset="0"/>
                <a:ea typeface="Verdana"/>
                <a:cs typeface="Calibri" panose="020F0502020204030204" pitchFamily="34" charset="0"/>
                <a:sym typeface="Verdana"/>
              </a:rPr>
              <a:t>$500</a:t>
            </a:r>
            <a:endParaRPr sz="2800" dirty="0">
              <a:solidFill>
                <a:schemeClr val="tx1">
                  <a:lumMod val="95000"/>
                  <a:lumOff val="5000"/>
                </a:schemeClr>
              </a:solidFill>
              <a:latin typeface="Calibri" panose="020F0502020204030204" pitchFamily="34" charset="0"/>
              <a:ea typeface="Verdana"/>
              <a:cs typeface="Calibri" panose="020F0502020204030204" pitchFamily="34" charset="0"/>
              <a:sym typeface="Verdana"/>
            </a:endParaRPr>
          </a:p>
        </p:txBody>
      </p:sp>
      <p:sp>
        <p:nvSpPr>
          <p:cNvPr id="74" name="Google Shape;74;p4">
            <a:hlinkClick r:id="rId17" action="ppaction://hlinksldjump"/>
          </p:cNvPr>
          <p:cNvSpPr txBox="1"/>
          <p:nvPr/>
        </p:nvSpPr>
        <p:spPr>
          <a:xfrm>
            <a:off x="8671128" y="855994"/>
            <a:ext cx="1487157" cy="727075"/>
          </a:xfrm>
          <a:prstGeom prst="rect">
            <a:avLst/>
          </a:prstGeom>
          <a:solidFill>
            <a:schemeClr val="tx2">
              <a:lumMod val="25000"/>
            </a:schemeClr>
          </a:solidFill>
          <a:ln w="25400" cap="flat" cmpd="sng">
            <a:solidFill>
              <a:srgbClr val="57598C"/>
            </a:solidFill>
            <a:prstDash val="solid"/>
            <a:miter lim="800000"/>
            <a:headEnd type="none" w="sm" len="sm"/>
            <a:tailEnd type="none" w="sm" len="sm"/>
          </a:ln>
        </p:spPr>
        <p:txBody>
          <a:bodyPr spcFirstLastPara="1" wrap="square" lIns="91425" tIns="45700" rIns="91425" bIns="45700" anchor="t" anchorCtr="0">
            <a:noAutofit/>
          </a:bodyPr>
          <a:lstStyle/>
          <a:p>
            <a:pPr algn="ctr">
              <a:buSzPts val="2400"/>
            </a:pPr>
            <a:r>
              <a:rPr lang="en-US" sz="1800" dirty="0">
                <a:solidFill>
                  <a:schemeClr val="bg1"/>
                </a:solidFill>
                <a:latin typeface="Calibri" panose="020F0502020204030204" pitchFamily="34" charset="0"/>
                <a:ea typeface="Verdana"/>
                <a:cs typeface="Calibri" panose="020F0502020204030204" pitchFamily="34" charset="0"/>
                <a:sym typeface="Verdana"/>
                <a:hlinkClick r:id="rId17" action="ppaction://hlinksldjump">
                  <a:extLst>
                    <a:ext uri="{A12FA001-AC4F-418D-AE19-62706E023703}">
                      <ahyp:hlinkClr xmlns:ahyp="http://schemas.microsoft.com/office/drawing/2018/hyperlinkcolor" val="tx"/>
                    </a:ext>
                  </a:extLst>
                </a:hlinkClick>
              </a:rPr>
              <a:t>Healthy Choices</a:t>
            </a:r>
            <a:endParaRPr sz="1800" dirty="0">
              <a:solidFill>
                <a:schemeClr val="bg1"/>
              </a:solidFill>
              <a:latin typeface="Calibri" panose="020F0502020204030204" pitchFamily="34" charset="0"/>
              <a:ea typeface="Verdana"/>
              <a:cs typeface="Calibri" panose="020F0502020204030204" pitchFamily="34" charset="0"/>
              <a:sym typeface="Verdana"/>
            </a:endParaRPr>
          </a:p>
        </p:txBody>
      </p:sp>
      <p:sp>
        <p:nvSpPr>
          <p:cNvPr id="76" name="Google Shape;76;p4">
            <a:hlinkClick r:id="rId18" action="ppaction://hlinksldjump"/>
          </p:cNvPr>
          <p:cNvSpPr/>
          <p:nvPr/>
        </p:nvSpPr>
        <p:spPr>
          <a:xfrm>
            <a:off x="8843206" y="1736996"/>
            <a:ext cx="1143000" cy="685800"/>
          </a:xfrm>
          <a:prstGeom prst="bevel">
            <a:avLst>
              <a:gd name="adj" fmla="val 12500"/>
            </a:avLst>
          </a:prstGeom>
          <a:solidFill>
            <a:schemeClr val="tx2">
              <a:lumMod val="25000"/>
            </a:schemeClr>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bg1"/>
                </a:solidFill>
                <a:latin typeface="Calibri" panose="020F0502020204030204" pitchFamily="34" charset="0"/>
                <a:ea typeface="Verdana"/>
                <a:cs typeface="Calibri" panose="020F0502020204030204" pitchFamily="34" charset="0"/>
                <a:sym typeface="Verdana"/>
              </a:rPr>
              <a:t>$100</a:t>
            </a:r>
            <a:endParaRPr sz="2800" dirty="0">
              <a:solidFill>
                <a:schemeClr val="bg1"/>
              </a:solidFill>
              <a:latin typeface="Calibri" panose="020F0502020204030204" pitchFamily="34" charset="0"/>
              <a:ea typeface="Verdana"/>
              <a:cs typeface="Calibri" panose="020F0502020204030204" pitchFamily="34" charset="0"/>
              <a:sym typeface="Verdana"/>
            </a:endParaRPr>
          </a:p>
        </p:txBody>
      </p:sp>
      <p:sp>
        <p:nvSpPr>
          <p:cNvPr id="77" name="Google Shape;77;p4">
            <a:hlinkClick r:id="rId19" action="ppaction://hlinksldjump"/>
          </p:cNvPr>
          <p:cNvSpPr/>
          <p:nvPr/>
        </p:nvSpPr>
        <p:spPr>
          <a:xfrm>
            <a:off x="8843206" y="2576724"/>
            <a:ext cx="1143000" cy="685800"/>
          </a:xfrm>
          <a:prstGeom prst="bevel">
            <a:avLst>
              <a:gd name="adj" fmla="val 12500"/>
            </a:avLst>
          </a:prstGeom>
          <a:solidFill>
            <a:schemeClr val="tx2">
              <a:lumMod val="25000"/>
            </a:schemeClr>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bg1"/>
                </a:solidFill>
                <a:latin typeface="Calibri" panose="020F0502020204030204" pitchFamily="34" charset="0"/>
                <a:ea typeface="Verdana"/>
                <a:cs typeface="Calibri" panose="020F0502020204030204" pitchFamily="34" charset="0"/>
                <a:sym typeface="Verdana"/>
              </a:rPr>
              <a:t>$200</a:t>
            </a:r>
            <a:endParaRPr sz="2800" dirty="0">
              <a:solidFill>
                <a:schemeClr val="bg1"/>
              </a:solidFill>
              <a:latin typeface="Calibri" panose="020F0502020204030204" pitchFamily="34" charset="0"/>
              <a:ea typeface="Verdana"/>
              <a:cs typeface="Calibri" panose="020F0502020204030204" pitchFamily="34" charset="0"/>
              <a:sym typeface="Verdana"/>
            </a:endParaRPr>
          </a:p>
        </p:txBody>
      </p:sp>
      <p:sp>
        <p:nvSpPr>
          <p:cNvPr id="78" name="Google Shape;78;p4">
            <a:hlinkClick r:id="rId20" action="ppaction://hlinksldjump"/>
          </p:cNvPr>
          <p:cNvSpPr/>
          <p:nvPr/>
        </p:nvSpPr>
        <p:spPr>
          <a:xfrm>
            <a:off x="8843206" y="3466679"/>
            <a:ext cx="1143000" cy="685800"/>
          </a:xfrm>
          <a:prstGeom prst="bevel">
            <a:avLst>
              <a:gd name="adj" fmla="val 12500"/>
            </a:avLst>
          </a:prstGeom>
          <a:solidFill>
            <a:schemeClr val="tx2">
              <a:lumMod val="25000"/>
            </a:schemeClr>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bg1"/>
                </a:solidFill>
                <a:latin typeface="Calibri" panose="020F0502020204030204" pitchFamily="34" charset="0"/>
                <a:ea typeface="Verdana"/>
                <a:cs typeface="Calibri" panose="020F0502020204030204" pitchFamily="34" charset="0"/>
                <a:sym typeface="Verdana"/>
              </a:rPr>
              <a:t>$300</a:t>
            </a:r>
            <a:endParaRPr sz="2800" dirty="0">
              <a:solidFill>
                <a:schemeClr val="bg1"/>
              </a:solidFill>
              <a:latin typeface="Calibri" panose="020F0502020204030204" pitchFamily="34" charset="0"/>
              <a:ea typeface="Verdana"/>
              <a:cs typeface="Calibri" panose="020F0502020204030204" pitchFamily="34" charset="0"/>
              <a:sym typeface="Verdana"/>
            </a:endParaRPr>
          </a:p>
        </p:txBody>
      </p:sp>
      <p:sp>
        <p:nvSpPr>
          <p:cNvPr id="75" name="Google Shape;75;p4">
            <a:hlinkClick r:id="rId21" action="ppaction://hlinksldjump"/>
          </p:cNvPr>
          <p:cNvSpPr/>
          <p:nvPr/>
        </p:nvSpPr>
        <p:spPr>
          <a:xfrm>
            <a:off x="8843206" y="4316412"/>
            <a:ext cx="1143000" cy="685800"/>
          </a:xfrm>
          <a:prstGeom prst="bevel">
            <a:avLst>
              <a:gd name="adj" fmla="val 12500"/>
            </a:avLst>
          </a:prstGeom>
          <a:solidFill>
            <a:schemeClr val="tx2">
              <a:lumMod val="25000"/>
            </a:schemeClr>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bg1"/>
                </a:solidFill>
                <a:latin typeface="Calibri" panose="020F0502020204030204" pitchFamily="34" charset="0"/>
                <a:ea typeface="Verdana"/>
                <a:cs typeface="Calibri" panose="020F0502020204030204" pitchFamily="34" charset="0"/>
                <a:sym typeface="Verdana"/>
              </a:rPr>
              <a:t>$400</a:t>
            </a:r>
            <a:endParaRPr sz="2800" dirty="0">
              <a:solidFill>
                <a:schemeClr val="bg1"/>
              </a:solidFill>
              <a:latin typeface="Calibri" panose="020F0502020204030204" pitchFamily="34" charset="0"/>
              <a:ea typeface="Verdana"/>
              <a:cs typeface="Calibri" panose="020F0502020204030204" pitchFamily="34" charset="0"/>
              <a:sym typeface="Verdana"/>
            </a:endParaRPr>
          </a:p>
        </p:txBody>
      </p:sp>
      <p:sp>
        <p:nvSpPr>
          <p:cNvPr id="79" name="Google Shape;79;p4">
            <a:hlinkClick r:id="rId22" action="ppaction://hlinksldjump"/>
          </p:cNvPr>
          <p:cNvSpPr/>
          <p:nvPr/>
        </p:nvSpPr>
        <p:spPr>
          <a:xfrm>
            <a:off x="8849372" y="5143460"/>
            <a:ext cx="1143000" cy="685800"/>
          </a:xfrm>
          <a:prstGeom prst="bevel">
            <a:avLst>
              <a:gd name="adj" fmla="val 12500"/>
            </a:avLst>
          </a:prstGeom>
          <a:solidFill>
            <a:schemeClr val="tx2">
              <a:lumMod val="25000"/>
            </a:schemeClr>
          </a:solidFill>
          <a:ln w="952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bg1"/>
                </a:solidFill>
                <a:latin typeface="Calibri" panose="020F0502020204030204" pitchFamily="34" charset="0"/>
                <a:ea typeface="Verdana"/>
                <a:cs typeface="Calibri" panose="020F0502020204030204" pitchFamily="34" charset="0"/>
                <a:sym typeface="Verdana"/>
              </a:rPr>
              <a:t>$500</a:t>
            </a:r>
            <a:endParaRPr sz="2800" dirty="0">
              <a:solidFill>
                <a:schemeClr val="bg1"/>
              </a:solidFill>
              <a:latin typeface="Calibri" panose="020F0502020204030204" pitchFamily="34" charset="0"/>
              <a:ea typeface="Verdana"/>
              <a:cs typeface="Calibri" panose="020F0502020204030204" pitchFamily="34" charset="0"/>
              <a:sym typeface="Verdana"/>
            </a:endParaRPr>
          </a:p>
        </p:txBody>
      </p:sp>
      <p:sp>
        <p:nvSpPr>
          <p:cNvPr id="3" name="Slide Number Placeholder 2">
            <a:extLst>
              <a:ext uri="{FF2B5EF4-FFF2-40B4-BE49-F238E27FC236}">
                <a16:creationId xmlns:a16="http://schemas.microsoft.com/office/drawing/2014/main" id="{FD109CD7-9231-BA9A-5874-135006BD88D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a:t>
            </a:fld>
            <a:endParaRPr lang="en-US"/>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1">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82">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83">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84">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85">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76">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77">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78">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75">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79">
                                            <p:txEl>
                                              <p:pRg st="0" end="0"/>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69">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70">
                                            <p:txEl>
                                              <p:pRg st="0" end="0"/>
                                            </p:txEl>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71">
                                            <p:txEl>
                                              <p:pRg st="0" end="0"/>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72">
                                            <p:txEl>
                                              <p:pRg st="0" end="0"/>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1"/>
                                          </p:stCondLst>
                                        </p:cTn>
                                        <p:tgtEl>
                                          <p:spTgt spid="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txBox="1">
            <a:spLocks noGrp="1"/>
          </p:cNvSpPr>
          <p:nvPr>
            <p:ph type="title"/>
          </p:nvPr>
        </p:nvSpPr>
        <p:spPr>
          <a:xfrm>
            <a:off x="1386673" y="547452"/>
            <a:ext cx="9226748" cy="98994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Nutritional Wellness - $100</a:t>
            </a:r>
            <a:endParaRPr sz="6000" dirty="0"/>
          </a:p>
        </p:txBody>
      </p:sp>
      <p:sp>
        <p:nvSpPr>
          <p:cNvPr id="93" name="Google Shape;93;p5"/>
          <p:cNvSpPr txBox="1">
            <a:spLocks noGrp="1"/>
          </p:cNvSpPr>
          <p:nvPr>
            <p:ph type="body" idx="2"/>
          </p:nvPr>
        </p:nvSpPr>
        <p:spPr>
          <a:xfrm>
            <a:off x="918529" y="2037557"/>
            <a:ext cx="10446287" cy="103635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en-US" sz="2400" dirty="0"/>
              <a:t>The recommended daily intake of food and liquids is based on these measures.</a:t>
            </a:r>
            <a:endParaRPr dirty="0"/>
          </a:p>
          <a:p>
            <a:pPr marL="0" lvl="0" indent="0" algn="just" rtl="0">
              <a:lnSpc>
                <a:spcPct val="100000"/>
              </a:lnSpc>
              <a:spcBef>
                <a:spcPts val="0"/>
              </a:spcBef>
              <a:spcAft>
                <a:spcPts val="0"/>
              </a:spcAft>
              <a:buSzPts val="1400"/>
              <a:buNone/>
            </a:pPr>
            <a:endParaRPr b="0" dirty="0"/>
          </a:p>
          <a:p>
            <a:pPr marL="0" lvl="0" indent="0" algn="just" rtl="0">
              <a:lnSpc>
                <a:spcPct val="100000"/>
              </a:lnSpc>
              <a:spcBef>
                <a:spcPts val="0"/>
              </a:spcBef>
              <a:spcAft>
                <a:spcPts val="0"/>
              </a:spcAft>
              <a:buSzPts val="1400"/>
              <a:buNone/>
            </a:pPr>
            <a:endParaRPr b="0" dirty="0"/>
          </a:p>
          <a:p>
            <a:pPr marL="0" lvl="0" indent="0" algn="just" rtl="0">
              <a:lnSpc>
                <a:spcPct val="100000"/>
              </a:lnSpc>
              <a:spcBef>
                <a:spcPts val="0"/>
              </a:spcBef>
              <a:spcAft>
                <a:spcPts val="0"/>
              </a:spcAft>
              <a:buSzPts val="1400"/>
              <a:buNone/>
            </a:pPr>
            <a:endParaRPr b="0" dirty="0"/>
          </a:p>
        </p:txBody>
      </p:sp>
      <p:pic>
        <p:nvPicPr>
          <p:cNvPr id="4" name="Picture 3" descr="A scale">
            <a:extLst>
              <a:ext uri="{FF2B5EF4-FFF2-40B4-BE49-F238E27FC236}">
                <a16:creationId xmlns:a16="http://schemas.microsoft.com/office/drawing/2014/main" id="{DB1C0039-9FB3-CE05-ED60-D98482B260D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20374" y="3221721"/>
            <a:ext cx="3228658" cy="2154078"/>
          </a:xfrm>
          <a:prstGeom prst="rect">
            <a:avLst/>
          </a:prstGeom>
        </p:spPr>
      </p:pic>
      <p:pic>
        <p:nvPicPr>
          <p:cNvPr id="6" name="Picture 5" descr="A mother measuring daughters height">
            <a:extLst>
              <a:ext uri="{FF2B5EF4-FFF2-40B4-BE49-F238E27FC236}">
                <a16:creationId xmlns:a16="http://schemas.microsoft.com/office/drawing/2014/main" id="{FCCE40C3-7B8C-36FD-2D82-0CC7733C468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452887" y="3221722"/>
            <a:ext cx="3230030" cy="2154078"/>
          </a:xfrm>
          <a:prstGeom prst="rect">
            <a:avLst/>
          </a:prstGeom>
        </p:spPr>
      </p:pic>
      <p:pic>
        <p:nvPicPr>
          <p:cNvPr id="8" name="Picture 7" descr="Profile Picture of a young woman">
            <a:extLst>
              <a:ext uri="{FF2B5EF4-FFF2-40B4-BE49-F238E27FC236}">
                <a16:creationId xmlns:a16="http://schemas.microsoft.com/office/drawing/2014/main" id="{EB91998B-A0CD-A757-32F0-10DC9676928E}"/>
              </a:ext>
            </a:extLst>
          </p:cNvPr>
          <p:cNvPicPr>
            <a:picLocks noChangeAspect="1"/>
          </p:cNvPicPr>
          <p:nvPr/>
        </p:nvPicPr>
        <p:blipFill>
          <a:blip r:embed="rId6" cstate="email">
            <a:extLst>
              <a:ext uri="{28A0092B-C50C-407E-A947-70E740481C1C}">
                <a14:useLocalDpi xmlns:a14="http://schemas.microsoft.com/office/drawing/2010/main"/>
              </a:ext>
            </a:extLst>
          </a:blip>
          <a:srcRect t="-1761"/>
          <a:stretch>
            <a:fillRect/>
          </a:stretch>
        </p:blipFill>
        <p:spPr>
          <a:xfrm>
            <a:off x="8041125" y="3221721"/>
            <a:ext cx="3136606" cy="2154078"/>
          </a:xfrm>
          <a:prstGeom prst="rect">
            <a:avLst/>
          </a:prstGeom>
        </p:spPr>
      </p:pic>
      <p:sp>
        <p:nvSpPr>
          <p:cNvPr id="94" name="Google Shape;94;p5">
            <a:hlinkClick r:id="rId7" action="ppaction://hlinksldjump"/>
          </p:cNvPr>
          <p:cNvSpPr/>
          <p:nvPr/>
        </p:nvSpPr>
        <p:spPr>
          <a:xfrm>
            <a:off x="7978391" y="5154804"/>
            <a:ext cx="3386522" cy="88563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7"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1751F543-34F3-30EF-0D94-17AB2B8FCBF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a:t>
            </a:fld>
            <a:endParaRPr lang="en-US"/>
          </a:p>
        </p:txBody>
      </p:sp>
    </p:spTree>
  </p:cSld>
  <p:clrMapOvr>
    <a:masterClrMapping/>
  </p:clrMapOvr>
  <p:transition>
    <p:push/>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3" name="Picture 2">
            <a:extLst>
              <a:ext uri="{FF2B5EF4-FFF2-40B4-BE49-F238E27FC236}">
                <a16:creationId xmlns:a16="http://schemas.microsoft.com/office/drawing/2014/main" id="{09204E7A-A465-E3DD-7719-DA0687C0E7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25699" y="-331561"/>
            <a:ext cx="10361310" cy="6909757"/>
          </a:xfrm>
          <a:prstGeom prst="rect">
            <a:avLst/>
          </a:prstGeom>
        </p:spPr>
      </p:pic>
      <p:sp>
        <p:nvSpPr>
          <p:cNvPr id="102" name="Google Shape;102;p6"/>
          <p:cNvSpPr txBox="1">
            <a:spLocks noGrp="1"/>
          </p:cNvSpPr>
          <p:nvPr>
            <p:ph type="title"/>
          </p:nvPr>
        </p:nvSpPr>
        <p:spPr>
          <a:xfrm>
            <a:off x="1386673" y="547452"/>
            <a:ext cx="9226748" cy="989946"/>
          </a:xfrm>
          <a:prstGeom prst="rect">
            <a:avLst/>
          </a:prstGeom>
          <a:solidFill>
            <a:schemeClr val="lt1">
              <a:alpha val="67000"/>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Nutritional Wellness - $200</a:t>
            </a:r>
            <a:endParaRPr sz="6000" dirty="0"/>
          </a:p>
        </p:txBody>
      </p:sp>
      <p:sp>
        <p:nvSpPr>
          <p:cNvPr id="103" name="Google Shape;103;p6"/>
          <p:cNvSpPr txBox="1">
            <a:spLocks noGrp="1"/>
          </p:cNvSpPr>
          <p:nvPr>
            <p:ph type="body" idx="2"/>
          </p:nvPr>
        </p:nvSpPr>
        <p:spPr>
          <a:xfrm>
            <a:off x="1594131" y="2037557"/>
            <a:ext cx="5000878" cy="1951816"/>
          </a:xfrm>
          <a:prstGeom prst="rect">
            <a:avLst/>
          </a:prstGeom>
          <a:solidFill>
            <a:schemeClr val="lt1">
              <a:alpha val="62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Your fluid limits may depend on how much urine you make and whether your heart or lungs are stressed. </a:t>
            </a:r>
            <a:br>
              <a:rPr lang="en-US" sz="2400" dirty="0"/>
            </a:br>
            <a:endParaRPr sz="2400" dirty="0"/>
          </a:p>
          <a:p>
            <a:pPr marL="0" lvl="0" indent="0" algn="ctr" rtl="0">
              <a:lnSpc>
                <a:spcPct val="100000"/>
              </a:lnSpc>
              <a:spcBef>
                <a:spcPts val="0"/>
              </a:spcBef>
              <a:spcAft>
                <a:spcPts val="0"/>
              </a:spcAft>
              <a:buSzPts val="1400"/>
              <a:buNone/>
            </a:pPr>
            <a:r>
              <a:rPr lang="en-US" sz="2400" dirty="0"/>
              <a:t>True or False</a:t>
            </a:r>
            <a:endParaRPr b="0" dirty="0"/>
          </a:p>
        </p:txBody>
      </p:sp>
      <p:sp>
        <p:nvSpPr>
          <p:cNvPr id="104" name="Google Shape;104;p6">
            <a:hlinkClick r:id="rId4" action="ppaction://hlinksldjump"/>
          </p:cNvPr>
          <p:cNvSpPr/>
          <p:nvPr/>
        </p:nvSpPr>
        <p:spPr>
          <a:xfrm>
            <a:off x="7988440" y="5074418"/>
            <a:ext cx="3376473" cy="966019"/>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843236D8-6A48-E4D6-D452-95240A334D4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a:t>
            </a:fld>
            <a:endParaRPr lang="en-US"/>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1386673" y="547452"/>
            <a:ext cx="9226748" cy="98994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Nutritional Wellness - $300</a:t>
            </a:r>
            <a:endParaRPr sz="6000" dirty="0"/>
          </a:p>
        </p:txBody>
      </p:sp>
      <p:sp>
        <p:nvSpPr>
          <p:cNvPr id="110" name="Google Shape;110;p7"/>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What are the key nutrients people with CKD need manage in their diet?</a:t>
            </a:r>
            <a:endParaRPr dirty="0"/>
          </a:p>
          <a:p>
            <a:pPr marL="0" lvl="0" indent="0" algn="l" rtl="0">
              <a:lnSpc>
                <a:spcPct val="100000"/>
              </a:lnSpc>
              <a:spcBef>
                <a:spcPts val="0"/>
              </a:spcBef>
              <a:spcAft>
                <a:spcPts val="0"/>
              </a:spcAft>
              <a:buSzPts val="1400"/>
              <a:buNone/>
            </a:pPr>
            <a:endParaRPr sz="2400" b="0" dirty="0"/>
          </a:p>
          <a:p>
            <a:pPr marL="0" lvl="0" indent="0" algn="l" rtl="0">
              <a:lnSpc>
                <a:spcPct val="100000"/>
              </a:lnSpc>
              <a:spcBef>
                <a:spcPts val="0"/>
              </a:spcBef>
              <a:spcAft>
                <a:spcPts val="0"/>
              </a:spcAft>
              <a:buSzPts val="1400"/>
              <a:buNone/>
            </a:pPr>
            <a:endParaRPr sz="2400" b="0" dirty="0"/>
          </a:p>
          <a:p>
            <a:pPr marL="0" lvl="0" indent="0" algn="l" rtl="0">
              <a:lnSpc>
                <a:spcPct val="100000"/>
              </a:lnSpc>
              <a:spcBef>
                <a:spcPts val="0"/>
              </a:spcBef>
              <a:spcAft>
                <a:spcPts val="0"/>
              </a:spcAft>
              <a:buSzPts val="1400"/>
              <a:buNone/>
            </a:pPr>
            <a:endParaRPr dirty="0"/>
          </a:p>
        </p:txBody>
      </p:sp>
      <p:pic>
        <p:nvPicPr>
          <p:cNvPr id="3" name="Picture 2" descr="Bard yard animals">
            <a:extLst>
              <a:ext uri="{FF2B5EF4-FFF2-40B4-BE49-F238E27FC236}">
                <a16:creationId xmlns:a16="http://schemas.microsoft.com/office/drawing/2014/main" id="{4DF197C9-0232-BE92-2630-F9635BF399B9}"/>
              </a:ext>
            </a:extLst>
          </p:cNvPr>
          <p:cNvPicPr>
            <a:picLocks noChangeAspect="1"/>
          </p:cNvPicPr>
          <p:nvPr/>
        </p:nvPicPr>
        <p:blipFill>
          <a:blip r:embed="rId4"/>
          <a:srcRect l="25659" t="23331" r="21810" b="8683"/>
          <a:stretch>
            <a:fillRect/>
          </a:stretch>
        </p:blipFill>
        <p:spPr>
          <a:xfrm>
            <a:off x="554389" y="2809151"/>
            <a:ext cx="2668138" cy="2248373"/>
          </a:xfrm>
          <a:prstGeom prst="rect">
            <a:avLst/>
          </a:prstGeom>
        </p:spPr>
      </p:pic>
      <p:pic>
        <p:nvPicPr>
          <p:cNvPr id="5" name="Picture 4" descr="Cans of soda">
            <a:extLst>
              <a:ext uri="{FF2B5EF4-FFF2-40B4-BE49-F238E27FC236}">
                <a16:creationId xmlns:a16="http://schemas.microsoft.com/office/drawing/2014/main" id="{76CE1121-915C-DC1A-06A0-430BD19456C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396494" y="2809151"/>
            <a:ext cx="2668138" cy="2248373"/>
          </a:xfrm>
          <a:prstGeom prst="rect">
            <a:avLst/>
          </a:prstGeom>
        </p:spPr>
      </p:pic>
      <p:pic>
        <p:nvPicPr>
          <p:cNvPr id="7" name="Picture 6" descr="sandwhich">
            <a:extLst>
              <a:ext uri="{FF2B5EF4-FFF2-40B4-BE49-F238E27FC236}">
                <a16:creationId xmlns:a16="http://schemas.microsoft.com/office/drawing/2014/main" id="{B7D891DF-BBED-F525-949D-3CE07ED5401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238599" y="2809151"/>
            <a:ext cx="2668139" cy="2248373"/>
          </a:xfrm>
          <a:prstGeom prst="rect">
            <a:avLst/>
          </a:prstGeom>
        </p:spPr>
      </p:pic>
      <p:pic>
        <p:nvPicPr>
          <p:cNvPr id="9" name="Picture 8" descr="Glass of milk">
            <a:extLst>
              <a:ext uri="{FF2B5EF4-FFF2-40B4-BE49-F238E27FC236}">
                <a16:creationId xmlns:a16="http://schemas.microsoft.com/office/drawing/2014/main" id="{5724FBCA-B9AD-878B-D6EA-1CC098DB077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080706" y="2809151"/>
            <a:ext cx="2668139" cy="2248373"/>
          </a:xfrm>
          <a:prstGeom prst="rect">
            <a:avLst/>
          </a:prstGeom>
        </p:spPr>
      </p:pic>
      <p:sp>
        <p:nvSpPr>
          <p:cNvPr id="111" name="Google Shape;111;p7">
            <a:hlinkClick r:id="rId8" action="ppaction://hlinksldjump"/>
          </p:cNvPr>
          <p:cNvSpPr/>
          <p:nvPr/>
        </p:nvSpPr>
        <p:spPr>
          <a:xfrm>
            <a:off x="8199455" y="5194998"/>
            <a:ext cx="3165458" cy="845439"/>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8"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000E9B04-F1D9-0712-1596-CD6F8CD2813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a:t>
            </a:fld>
            <a:endParaRPr lang="en-US"/>
          </a:p>
        </p:txBody>
      </p:sp>
    </p:spTree>
  </p:cSld>
  <p:clrMapOvr>
    <a:masterClrMapping/>
  </p:clrMapOvr>
  <p:transition>
    <p:push/>
  </p:transition>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8"/>
          <p:cNvSpPr txBox="1">
            <a:spLocks noGrp="1"/>
          </p:cNvSpPr>
          <p:nvPr>
            <p:ph type="title"/>
          </p:nvPr>
        </p:nvSpPr>
        <p:spPr>
          <a:xfrm>
            <a:off x="1386673" y="547452"/>
            <a:ext cx="9226748" cy="98994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Nutritional Wellness - $400</a:t>
            </a:r>
            <a:endParaRPr sz="6000" dirty="0"/>
          </a:p>
        </p:txBody>
      </p:sp>
      <p:sp>
        <p:nvSpPr>
          <p:cNvPr id="121" name="Google Shape;121;p8"/>
          <p:cNvSpPr txBox="1">
            <a:spLocks noGrp="1"/>
          </p:cNvSpPr>
          <p:nvPr>
            <p:ph type="body" idx="2"/>
          </p:nvPr>
        </p:nvSpPr>
        <p:spPr>
          <a:xfrm>
            <a:off x="918529" y="2037557"/>
            <a:ext cx="10446287" cy="79465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For each color listed below, name one fruit or vegetable that patients with ESRD can eat?</a:t>
            </a:r>
            <a:endParaRPr dirty="0"/>
          </a:p>
        </p:txBody>
      </p:sp>
      <p:sp>
        <p:nvSpPr>
          <p:cNvPr id="2" name="Google Shape;121;p8">
            <a:extLst>
              <a:ext uri="{FF2B5EF4-FFF2-40B4-BE49-F238E27FC236}">
                <a16:creationId xmlns:a16="http://schemas.microsoft.com/office/drawing/2014/main" id="{F9E12A84-D9A1-B1CF-B5F0-85F419C911B1}"/>
              </a:ext>
            </a:extLst>
          </p:cNvPr>
          <p:cNvSpPr txBox="1">
            <a:spLocks/>
          </p:cNvSpPr>
          <p:nvPr/>
        </p:nvSpPr>
        <p:spPr>
          <a:xfrm>
            <a:off x="918529" y="2927681"/>
            <a:ext cx="5449903" cy="592354"/>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ctr"/>
            <a:r>
              <a:rPr lang="en-US" sz="3600" dirty="0">
                <a:solidFill>
                  <a:schemeClr val="bg1"/>
                </a:solidFill>
              </a:rPr>
              <a:t>Red</a:t>
            </a:r>
            <a:endParaRPr lang="en-US" sz="3600" b="0" dirty="0">
              <a:solidFill>
                <a:schemeClr val="bg1"/>
              </a:solidFill>
            </a:endParaRPr>
          </a:p>
        </p:txBody>
      </p:sp>
      <p:sp>
        <p:nvSpPr>
          <p:cNvPr id="3" name="Google Shape;121;p8">
            <a:extLst>
              <a:ext uri="{FF2B5EF4-FFF2-40B4-BE49-F238E27FC236}">
                <a16:creationId xmlns:a16="http://schemas.microsoft.com/office/drawing/2014/main" id="{3F4F5D43-F98E-B594-6952-1675D5C67520}"/>
              </a:ext>
            </a:extLst>
          </p:cNvPr>
          <p:cNvSpPr txBox="1">
            <a:spLocks/>
          </p:cNvSpPr>
          <p:nvPr/>
        </p:nvSpPr>
        <p:spPr>
          <a:xfrm>
            <a:off x="918529" y="3566952"/>
            <a:ext cx="5449903" cy="592354"/>
          </a:xfrm>
          <a:prstGeom prst="rect">
            <a:avLst/>
          </a:prstGeom>
          <a:solidFill>
            <a:srgbClr val="F0CC0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ctr"/>
            <a:r>
              <a:rPr lang="en-US" sz="3600" dirty="0">
                <a:solidFill>
                  <a:schemeClr val="tx1">
                    <a:lumMod val="95000"/>
                    <a:lumOff val="5000"/>
                  </a:schemeClr>
                </a:solidFill>
              </a:rPr>
              <a:t>Yellow</a:t>
            </a:r>
          </a:p>
        </p:txBody>
      </p:sp>
      <p:sp>
        <p:nvSpPr>
          <p:cNvPr id="4" name="Google Shape;121;p8">
            <a:extLst>
              <a:ext uri="{FF2B5EF4-FFF2-40B4-BE49-F238E27FC236}">
                <a16:creationId xmlns:a16="http://schemas.microsoft.com/office/drawing/2014/main" id="{117FB218-3922-E168-2419-86C49F44EBCC}"/>
              </a:ext>
            </a:extLst>
          </p:cNvPr>
          <p:cNvSpPr txBox="1">
            <a:spLocks/>
          </p:cNvSpPr>
          <p:nvPr/>
        </p:nvSpPr>
        <p:spPr>
          <a:xfrm>
            <a:off x="918529" y="4246683"/>
            <a:ext cx="5449903" cy="592354"/>
          </a:xfrm>
          <a:prstGeom prst="rect">
            <a:avLst/>
          </a:prstGeom>
          <a:solidFill>
            <a:schemeClr val="accent3">
              <a:lumMod val="5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ctr"/>
            <a:r>
              <a:rPr lang="en-US" sz="3600" dirty="0">
                <a:solidFill>
                  <a:schemeClr val="bg1">
                    <a:lumMod val="95000"/>
                  </a:schemeClr>
                </a:solidFill>
              </a:rPr>
              <a:t>Green</a:t>
            </a:r>
            <a:endParaRPr lang="en-US" sz="4000" b="0" dirty="0">
              <a:solidFill>
                <a:schemeClr val="bg1">
                  <a:lumMod val="95000"/>
                </a:schemeClr>
              </a:solidFill>
            </a:endParaRPr>
          </a:p>
        </p:txBody>
      </p:sp>
      <p:sp>
        <p:nvSpPr>
          <p:cNvPr id="5" name="Google Shape;121;p8">
            <a:extLst>
              <a:ext uri="{FF2B5EF4-FFF2-40B4-BE49-F238E27FC236}">
                <a16:creationId xmlns:a16="http://schemas.microsoft.com/office/drawing/2014/main" id="{D370336B-C5F3-3043-DC7B-728325180B85}"/>
              </a:ext>
            </a:extLst>
          </p:cNvPr>
          <p:cNvSpPr txBox="1">
            <a:spLocks/>
          </p:cNvSpPr>
          <p:nvPr/>
        </p:nvSpPr>
        <p:spPr>
          <a:xfrm>
            <a:off x="918529" y="4926414"/>
            <a:ext cx="5449903" cy="592354"/>
          </a:xfrm>
          <a:prstGeom prst="rect">
            <a:avLst/>
          </a:prstGeom>
          <a:solidFill>
            <a:srgbClr val="F4793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ctr"/>
            <a:r>
              <a:rPr lang="en-US" sz="3600" dirty="0">
                <a:solidFill>
                  <a:schemeClr val="bg2">
                    <a:lumMod val="75000"/>
                  </a:schemeClr>
                </a:solidFill>
              </a:rPr>
              <a:t>Orange</a:t>
            </a:r>
            <a:endParaRPr lang="en-US" sz="3600" b="0" dirty="0">
              <a:solidFill>
                <a:schemeClr val="bg2">
                  <a:lumMod val="75000"/>
                </a:schemeClr>
              </a:solidFill>
            </a:endParaRPr>
          </a:p>
        </p:txBody>
      </p:sp>
      <p:sp>
        <p:nvSpPr>
          <p:cNvPr id="122" name="Google Shape;122;p8">
            <a:hlinkClick r:id="rId3" action="ppaction://hlinksldjump"/>
          </p:cNvPr>
          <p:cNvSpPr/>
          <p:nvPr/>
        </p:nvSpPr>
        <p:spPr>
          <a:xfrm>
            <a:off x="8088923" y="5044273"/>
            <a:ext cx="3275990" cy="996164"/>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3"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123" name="Google Shape;123;p8">
            <a:extLst>
              <a:ext uri="{C183D7F6-B498-43B3-948B-1728B52AA6E4}">
                <adec:decorative xmlns:adec="http://schemas.microsoft.com/office/drawing/2017/decorative" val="1"/>
              </a:ext>
            </a:extLst>
          </p:cNvPr>
          <p:cNvSpPr/>
          <p:nvPr/>
        </p:nvSpPr>
        <p:spPr>
          <a:xfrm>
            <a:off x="0" y="-373149"/>
            <a:ext cx="65" cy="746298"/>
          </a:xfrm>
          <a:prstGeom prst="rect">
            <a:avLst/>
          </a:prstGeom>
          <a:solidFill>
            <a:srgbClr val="FFFFFF"/>
          </a:solidFill>
          <a:ln>
            <a:noFill/>
          </a:ln>
        </p:spPr>
        <p:txBody>
          <a:bodyPr spcFirstLastPara="1" wrap="square" lIns="0" tIns="63475" rIns="0" bIns="12695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 name="Slide Number Placeholder 5">
            <a:extLst>
              <a:ext uri="{FF2B5EF4-FFF2-40B4-BE49-F238E27FC236}">
                <a16:creationId xmlns:a16="http://schemas.microsoft.com/office/drawing/2014/main" id="{AD764DF9-35A5-CFA2-E850-A928124B2CC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a:t>
            </a:fld>
            <a:endParaRPr lang="en-US"/>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9"/>
          <p:cNvSpPr txBox="1">
            <a:spLocks noGrp="1"/>
          </p:cNvSpPr>
          <p:nvPr>
            <p:ph type="title"/>
          </p:nvPr>
        </p:nvSpPr>
        <p:spPr>
          <a:xfrm>
            <a:off x="1386673" y="547452"/>
            <a:ext cx="9226748" cy="98994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t>Nutritional Wellness - $500</a:t>
            </a:r>
            <a:endParaRPr sz="6000"/>
          </a:p>
        </p:txBody>
      </p:sp>
      <p:sp>
        <p:nvSpPr>
          <p:cNvPr id="129" name="Google Shape;129;p9"/>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What are phosphate binders used for and when should you take them? </a:t>
            </a:r>
            <a:endParaRPr dirty="0"/>
          </a:p>
          <a:p>
            <a:pPr marL="0" lvl="0" indent="0" algn="l" rtl="0">
              <a:lnSpc>
                <a:spcPct val="100000"/>
              </a:lnSpc>
              <a:spcBef>
                <a:spcPts val="0"/>
              </a:spcBef>
              <a:spcAft>
                <a:spcPts val="0"/>
              </a:spcAft>
              <a:buSzPts val="1400"/>
              <a:buNone/>
            </a:pPr>
            <a:endParaRPr sz="2800" b="0" dirty="0"/>
          </a:p>
        </p:txBody>
      </p:sp>
      <p:pic>
        <p:nvPicPr>
          <p:cNvPr id="3" name="Picture 2" descr="Pill bottle">
            <a:extLst>
              <a:ext uri="{FF2B5EF4-FFF2-40B4-BE49-F238E27FC236}">
                <a16:creationId xmlns:a16="http://schemas.microsoft.com/office/drawing/2014/main" id="{EB0F9C70-6D0A-A63D-3084-405CD14B0C2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08530" y="2599487"/>
            <a:ext cx="6716806" cy="3711061"/>
          </a:xfrm>
          <a:prstGeom prst="rect">
            <a:avLst/>
          </a:prstGeom>
        </p:spPr>
      </p:pic>
      <p:sp>
        <p:nvSpPr>
          <p:cNvPr id="130" name="Google Shape;130;p9">
            <a:hlinkClick r:id="rId4" action="ppaction://hlinksldjump"/>
          </p:cNvPr>
          <p:cNvSpPr/>
          <p:nvPr/>
        </p:nvSpPr>
        <p:spPr>
          <a:xfrm>
            <a:off x="7968343" y="5054321"/>
            <a:ext cx="3396570" cy="986116"/>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BCF09D4C-4E6B-BB65-4576-877E63476C9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a:t>
            </a:fld>
            <a:endParaRPr lang="en-US"/>
          </a:p>
        </p:txBody>
      </p:sp>
    </p:spTree>
  </p:cSld>
  <p:clrMapOvr>
    <a:masterClrMapping/>
  </p:clrMapOvr>
  <p:transition>
    <p:push/>
  </p:transition>
</p:sld>
</file>

<file path=ppt/theme/theme1.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TotalTime>
  <Words>1126</Words>
  <Application>Microsoft Office PowerPoint</Application>
  <PresentationFormat>Widescreen</PresentationFormat>
  <Paragraphs>171</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Libre Baskerville</vt:lpstr>
      <vt:lpstr>Helvetica Neue</vt:lpstr>
      <vt:lpstr>Helvetica Neue Light</vt:lpstr>
      <vt:lpstr>Bookman Old Style</vt:lpstr>
      <vt:lpstr>Cavolini</vt:lpstr>
      <vt:lpstr>Arial</vt:lpstr>
      <vt:lpstr>Calibri</vt:lpstr>
      <vt:lpstr>Verdana</vt:lpstr>
      <vt:lpstr>1_White</vt:lpstr>
      <vt:lpstr>HEALTHY LIVING </vt:lpstr>
      <vt:lpstr>Game A – Holistic Care</vt:lpstr>
      <vt:lpstr>Let’s PLAY!</vt:lpstr>
      <vt:lpstr>Holistic Care</vt:lpstr>
      <vt:lpstr>Nutritional Wellness - $100</vt:lpstr>
      <vt:lpstr>Nutritional Wellness - $200</vt:lpstr>
      <vt:lpstr>Nutritional Wellness - $300</vt:lpstr>
      <vt:lpstr>Nutritional Wellness - $400</vt:lpstr>
      <vt:lpstr>Nutritional Wellness - $500</vt:lpstr>
      <vt:lpstr>Physical Activity - $100</vt:lpstr>
      <vt:lpstr>Physical Activity - $200</vt:lpstr>
      <vt:lpstr>Physical Activity - $300</vt:lpstr>
      <vt:lpstr>Physical Activity - $400</vt:lpstr>
      <vt:lpstr>Physical Activity - $500</vt:lpstr>
      <vt:lpstr>Healthy Choices - $100</vt:lpstr>
      <vt:lpstr>Healthy Choices - $200</vt:lpstr>
      <vt:lpstr>Healthy Choices - $300</vt:lpstr>
      <vt:lpstr>Healthy Choices - $400</vt:lpstr>
      <vt:lpstr>Healthy Choices - $500</vt:lpstr>
      <vt:lpstr>Answer Sheet</vt:lpstr>
      <vt:lpstr>Answer Sheet </vt:lpstr>
      <vt:lpstr>Answer Sheet.      </vt:lpstr>
      <vt:lpstr>Thank you for playing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Danielle Daley</dc:creator>
  <cp:lastModifiedBy>Caroline Sanner</cp:lastModifiedBy>
  <cp:revision>137</cp:revision>
  <dcterms:modified xsi:type="dcterms:W3CDTF">2026-02-12T19:15:54Z</dcterms:modified>
</cp:coreProperties>
</file>