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B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26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339"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338" r:id="rId24"/>
  </p:sldIdLst>
  <p:sldSz cx="12192000" cy="6858000"/>
  <p:notesSz cx="6858000" cy="9144000"/>
  <p:embeddedFontLst>
    <p:embeddedFont>
      <p:font typeface="Bookman Old Style" panose="02050604050505020204" pitchFamily="18" charset="0"/>
      <p:regular r:id="rId26"/>
      <p:bold r:id="rId27"/>
      <p:italic r:id="rId28"/>
      <p:boldItalic r:id="rId29"/>
    </p:embeddedFont>
    <p:embeddedFont>
      <p:font typeface="Cavolini" panose="03000502040302020204" pitchFamily="66"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Libre Baskerville" panose="02000000000000000000" pitchFamily="2" charset="0"/>
      <p:regular r:id="rId42"/>
      <p:bold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jY/qLih/IU2yVXcEBk7qvKNo9jU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7B137-5BCA-0D28-EF4B-2EE8ACB5052B}" name="Tiffany Reese-Arrington" initials="TR" userId="S::TRArrington@ipro.org::a3ef93ec-e49a-47a1-b16a-6ed26957db5c" providerId="AD"/>
  <p188:author id="{59824A77-4EE0-C3CB-692B-FB27D295AF77}" name="Luis Cerritos" initials="LC" userId="S::LCerritos@ipro.org::b208d5f6-9581-489e-8421-4db3a7b6e207" providerId="AD"/>
  <p188:author id="{0FAE8CAF-BDA4-F7E4-69EE-C25740CFF400}" name="Vicky Cash" initials="VC" userId="S::VCash@ipro.org::3f4d0964-2914-4a46-9c53-a8203b9826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3800"/>
    <a:srgbClr val="9E0000"/>
    <a:srgbClr val="FF6B21"/>
    <a:srgbClr val="FF9C2B"/>
    <a:srgbClr val="F0CC04"/>
    <a:srgbClr val="00529B"/>
    <a:srgbClr val="30BFC0"/>
    <a:srgbClr val="F47931"/>
    <a:srgbClr val="68C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4"/>
    <p:restoredTop sz="94694"/>
  </p:normalViewPr>
  <p:slideViewPr>
    <p:cSldViewPr snapToGrid="0">
      <p:cViewPr varScale="1">
        <p:scale>
          <a:sx n="60" d="100"/>
          <a:sy n="60" d="100"/>
        </p:scale>
        <p:origin x="1644"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10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1B_0.xml><?xml version="1.0" encoding="utf-8"?>
<p188:cmLst xmlns:a="http://schemas.openxmlformats.org/drawingml/2006/main" xmlns:r="http://schemas.openxmlformats.org/officeDocument/2006/relationships" xmlns:p188="http://schemas.microsoft.com/office/powerpoint/2018/8/main">
  <p188:cm id="{43277D80-03AB-4998-983A-1A7B0AA25313}" authorId="{0FAE8CAF-BDA4-F7E4-69EE-C25740CFF400}" created="2026-01-14T22:26:35.589">
    <ac:deMkLst xmlns:ac="http://schemas.microsoft.com/office/drawing/2013/main/command">
      <pc:docMk xmlns:pc="http://schemas.microsoft.com/office/powerpoint/2013/main/command"/>
      <pc:sldMk xmlns:pc="http://schemas.microsoft.com/office/powerpoint/2013/main/command" cId="0" sldId="283"/>
      <ac:spMk id="300" creationId="{00000000-0000-0000-0000-000000000000}"/>
    </ac:deMkLst>
    <p188:txBody>
      <a:bodyPr/>
      <a:lstStyle/>
      <a:p>
        <a:r>
          <a:rPr lang="en-US"/>
          <a:t>I am not sure about this question are we trying to emphasize that water softening is not good for dialysis patients or to not think it is to be used for dialysis? </a:t>
        </a:r>
      </a:p>
    </p188:txBody>
    <p188:extLst>
      <p:ext xmlns:p="http://schemas.openxmlformats.org/presentationml/2006/main" uri="{57CB4572-C831-44C2-8A1C-0ADB6CCDFE69}">
        <p223:reactions xmlns:p223="http://schemas.microsoft.com/office/powerpoint/2022/03/main">
          <p223:rxn type="👍">
            <p223:instance time="2026-01-21T14:41:17.802" authorId="{35F7B137-5BCA-0D28-EF4B-2EE8ACB5052B}"/>
          </p223:rxn>
        </p223:reactions>
      </p:ext>
    </p188:extLst>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15556612-A111-4BD1-A8C1-1ACDB107C8EF}" authorId="{0FAE8CAF-BDA4-F7E4-69EE-C25740CFF400}" created="2026-01-14T22:31:45.536">
    <ac:deMkLst xmlns:ac="http://schemas.microsoft.com/office/drawing/2013/main/command">
      <pc:docMk xmlns:pc="http://schemas.microsoft.com/office/powerpoint/2013/main/command"/>
      <pc:sldMk xmlns:pc="http://schemas.microsoft.com/office/powerpoint/2013/main/command" cId="0" sldId="294"/>
      <ac:spMk id="382" creationId="{00000000-0000-0000-0000-000000000000}"/>
    </ac:deMkLst>
    <p188:replyLst>
      <p188:reply id="{426CCBA4-CC3C-4671-8FC3-A9BE37823447}" authorId="{35F7B137-5BCA-0D28-EF4B-2EE8ACB5052B}" created="2026-01-21T14:42:48.981">
        <p188:txBody>
          <a:bodyPr/>
          <a:lstStyle/>
          <a:p>
            <a:r>
              <a:rPr lang="en-US"/>
              <a:t>Good observation</a:t>
            </a:r>
          </a:p>
        </p188:txBody>
      </p188:reply>
    </p188:replyLst>
    <p188:txBody>
      <a:bodyPr/>
      <a:lstStyle/>
      <a:p>
        <a:r>
          <a:rPr lang="en-US"/>
          <a:t>Did not know if this was they had to name all so wanted give them a limit?</a:t>
        </a:r>
      </a:p>
    </p188:txBody>
    <p188:extLst>
      <p:ext xmlns:p="http://schemas.openxmlformats.org/presentationml/2006/main" uri="{57CB4572-C831-44C2-8A1C-0ADB6CCDFE69}">
        <p223:reactions xmlns:p223="http://schemas.microsoft.com/office/powerpoint/2022/03/main">
          <p223:rxn type="👍">
            <p223:instance time="2026-01-21T14:41:57.402" authorId="{35F7B137-5BCA-0D28-EF4B-2EE8ACB5052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11" name="Google Shape;31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18" name="Google Shape;31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27" name="Google Shape;3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34" name="Google Shape;33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42" name="Google Shape;34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50" name="Google Shape;35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57" name="Google Shape;35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64" name="Google Shape;36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72" name="Google Shape;37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a:t>Financial burden of dialysis</a:t>
            </a:r>
            <a:endParaRPr/>
          </a:p>
          <a:p>
            <a:pPr marL="457200" marR="0" lvl="0" indent="-228600" algn="l" rtl="0">
              <a:lnSpc>
                <a:spcPct val="117999"/>
              </a:lnSpc>
              <a:spcBef>
                <a:spcPts val="0"/>
              </a:spcBef>
              <a:spcAft>
                <a:spcPts val="0"/>
              </a:spcAft>
              <a:buSzPts val="1400"/>
              <a:buNone/>
            </a:pPr>
            <a:r>
              <a:rPr lang="en-US"/>
              <a:t>Worrying about dialysis impacting your family, work, social and love life. </a:t>
            </a:r>
            <a:endParaRPr/>
          </a:p>
          <a:p>
            <a:pPr marL="457200" marR="0" lvl="0" indent="-228600" algn="l" rtl="0">
              <a:lnSpc>
                <a:spcPct val="117999"/>
              </a:lnSpc>
              <a:spcBef>
                <a:spcPts val="0"/>
              </a:spcBef>
              <a:spcAft>
                <a:spcPts val="0"/>
              </a:spcAft>
              <a:buSzPts val="1400"/>
              <a:buNone/>
            </a:pPr>
            <a:r>
              <a:rPr lang="en-US"/>
              <a:t>Time commitment for dialysis</a:t>
            </a:r>
            <a:endParaRPr/>
          </a:p>
          <a:p>
            <a:pPr marL="457200" marR="0" lvl="0" indent="-228600" algn="l" rtl="0">
              <a:lnSpc>
                <a:spcPct val="117999"/>
              </a:lnSpc>
              <a:spcBef>
                <a:spcPts val="0"/>
              </a:spcBef>
              <a:spcAft>
                <a:spcPts val="0"/>
              </a:spcAft>
              <a:buSzPts val="1400"/>
              <a:buNone/>
            </a:pPr>
            <a:r>
              <a:rPr lang="en-US"/>
              <a:t>Feeling like a burden to others</a:t>
            </a:r>
            <a:endParaRPr/>
          </a:p>
          <a:p>
            <a:pPr marL="457200" marR="0" lvl="0" indent="-228600" algn="l" rtl="0">
              <a:lnSpc>
                <a:spcPct val="117999"/>
              </a:lnSpc>
              <a:spcBef>
                <a:spcPts val="0"/>
              </a:spcBef>
              <a:spcAft>
                <a:spcPts val="0"/>
              </a:spcAft>
              <a:buSzPts val="1400"/>
              <a:buNone/>
            </a:pPr>
            <a:r>
              <a:rPr lang="en-US"/>
              <a:t>Fearing that dialysis may cause pain</a:t>
            </a:r>
            <a:endParaRPr/>
          </a:p>
          <a:p>
            <a:pPr marL="457200" marR="0" lvl="0" indent="-228600" algn="l" rtl="0">
              <a:lnSpc>
                <a:spcPct val="117999"/>
              </a:lnSpc>
              <a:spcBef>
                <a:spcPts val="0"/>
              </a:spcBef>
              <a:spcAft>
                <a:spcPts val="0"/>
              </a:spcAft>
              <a:buSzPts val="1400"/>
              <a:buNone/>
            </a:pPr>
            <a:r>
              <a:rPr lang="en-US"/>
              <a:t>Unable to have restful sleep</a:t>
            </a:r>
            <a:endParaRPr/>
          </a:p>
          <a:p>
            <a:pPr marL="457200" marR="0" lvl="0" indent="-228600" algn="l" rtl="0">
              <a:lnSpc>
                <a:spcPct val="117999"/>
              </a:lnSpc>
              <a:spcBef>
                <a:spcPts val="0"/>
              </a:spcBef>
              <a:spcAft>
                <a:spcPts val="0"/>
              </a:spcAft>
              <a:buSzPts val="1400"/>
              <a:buNone/>
            </a:pPr>
            <a:r>
              <a:rPr lang="en-US"/>
              <a:t>Changes in employment</a:t>
            </a:r>
            <a:endParaRPr/>
          </a:p>
          <a:p>
            <a:pPr marL="457200" marR="0" lvl="0" indent="-228600" algn="l" rtl="0">
              <a:lnSpc>
                <a:spcPct val="117999"/>
              </a:lnSpc>
              <a:spcBef>
                <a:spcPts val="0"/>
              </a:spcBef>
              <a:spcAft>
                <a:spcPts val="0"/>
              </a:spcAft>
              <a:buSzPts val="1400"/>
              <a:buNone/>
            </a:pPr>
            <a:r>
              <a:rPr lang="en-US"/>
              <a:t>Eating restrictions</a:t>
            </a:r>
            <a:endParaRPr/>
          </a:p>
          <a:p>
            <a:pPr marL="457200" marR="0" lvl="0" indent="-228600" algn="l" rtl="0">
              <a:lnSpc>
                <a:spcPct val="117999"/>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a:extLst>
            <a:ext uri="{FF2B5EF4-FFF2-40B4-BE49-F238E27FC236}">
              <a16:creationId xmlns:a16="http://schemas.microsoft.com/office/drawing/2014/main" id="{522C0CB3-7E07-9D82-569F-EE54C9EA9CBA}"/>
            </a:ext>
          </a:extLst>
        </p:cNvPr>
        <p:cNvGrpSpPr/>
        <p:nvPr/>
      </p:nvGrpSpPr>
      <p:grpSpPr>
        <a:xfrm>
          <a:off x="0" y="0"/>
          <a:ext cx="0" cy="0"/>
          <a:chOff x="0" y="0"/>
          <a:chExt cx="0" cy="0"/>
        </a:xfrm>
      </p:grpSpPr>
      <p:sp>
        <p:nvSpPr>
          <p:cNvPr id="48" name="Google Shape;48;p2:notes">
            <a:extLst>
              <a:ext uri="{FF2B5EF4-FFF2-40B4-BE49-F238E27FC236}">
                <a16:creationId xmlns:a16="http://schemas.microsoft.com/office/drawing/2014/main" id="{7B515E6D-5F31-19FB-D288-19F06A96674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 name="Google Shape;49;p2:notes">
            <a:extLst>
              <a:ext uri="{FF2B5EF4-FFF2-40B4-BE49-F238E27FC236}">
                <a16:creationId xmlns:a16="http://schemas.microsoft.com/office/drawing/2014/main" id="{654973D8-17FD-D02B-9388-D4E9375EE9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7786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86" name="Google Shape;38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94" name="Google Shape;3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02" name="Google Shape;40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41" name="Google Shape;74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40" name="Google Shape;24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47" name="Google Shape;24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83" name="Google Shape;28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90" name="Google Shape;29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97" name="Google Shape;29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04" name="Google Shape;30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www.esrd.ipro.org/" TargetMode="External"/><Relationship Id="rId4" Type="http://schemas.openxmlformats.org/officeDocument/2006/relationships/hyperlink" Target="mailto:esrdnetworkprogram@ipro.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85"/>
          <p:cNvPicPr preferRelativeResize="0"/>
          <p:nvPr/>
        </p:nvPicPr>
        <p:blipFill rotWithShape="1">
          <a:blip r:embed="rId2">
            <a:alphaModFix/>
          </a:blip>
          <a:srcRect/>
          <a:stretch/>
        </p:blipFill>
        <p:spPr>
          <a:xfrm>
            <a:off x="823968" y="541807"/>
            <a:ext cx="3581400" cy="1054100"/>
          </a:xfrm>
          <a:prstGeom prst="rect">
            <a:avLst/>
          </a:prstGeom>
          <a:noFill/>
          <a:ln>
            <a:noFill/>
          </a:ln>
        </p:spPr>
      </p:pic>
      <p:sp>
        <p:nvSpPr>
          <p:cNvPr id="10" name="Google Shape;10;p85"/>
          <p:cNvSpPr txBox="1">
            <a:spLocks noGrp="1"/>
          </p:cNvSpPr>
          <p:nvPr>
            <p:ph type="title"/>
          </p:nvPr>
        </p:nvSpPr>
        <p:spPr>
          <a:xfrm>
            <a:off x="935181" y="2766219"/>
            <a:ext cx="9902152" cy="152638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200" b="0"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85"/>
          <p:cNvSpPr txBox="1">
            <a:spLocks noGrp="1"/>
          </p:cNvSpPr>
          <p:nvPr>
            <p:ph type="body" idx="1"/>
          </p:nvPr>
        </p:nvSpPr>
        <p:spPr>
          <a:xfrm>
            <a:off x="935181" y="4460293"/>
            <a:ext cx="9902152" cy="4834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7598C"/>
              </a:buClr>
              <a:buSzPts val="4060"/>
              <a:buFont typeface="Arial"/>
              <a:buNone/>
              <a:defRPr sz="28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85"/>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85"/>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A5A5A5"/>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rgbClr val="A5A5A5"/>
              </a:solidFill>
              <a:latin typeface="Calibri"/>
              <a:ea typeface="Calibri"/>
              <a:cs typeface="Calibri"/>
              <a:sym typeface="Calibri"/>
            </a:endParaRPr>
          </a:p>
        </p:txBody>
      </p:sp>
      <p:pic>
        <p:nvPicPr>
          <p:cNvPr id="14" name="Google Shape;14;p85"/>
          <p:cNvPicPr preferRelativeResize="0"/>
          <p:nvPr/>
        </p:nvPicPr>
        <p:blipFill rotWithShape="1">
          <a:blip r:embed="rId3" cstate="email">
            <a:alphaModFix amt="29000"/>
            <a:extLst>
              <a:ext uri="{28A0092B-C50C-407E-A947-70E740481C1C}">
                <a14:useLocalDpi xmlns:a14="http://schemas.microsoft.com/office/drawing/2010/main"/>
              </a:ext>
            </a:extLst>
          </a:blip>
          <a:srcRect/>
          <a:stretch/>
        </p:blipFill>
        <p:spPr>
          <a:xfrm>
            <a:off x="96981" y="0"/>
            <a:ext cx="12192000" cy="6583680"/>
          </a:xfrm>
          <a:prstGeom prst="rect">
            <a:avLst/>
          </a:prstGeom>
          <a:noFill/>
          <a:ln>
            <a:noFill/>
          </a:ln>
        </p:spPr>
      </p:pic>
    </p:spTree>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Slide">
  <p:cSld name="Standard Slide">
    <p:bg>
      <p:bgPr>
        <a:solidFill>
          <a:schemeClr val="lt1"/>
        </a:solidFill>
        <a:effectLst/>
      </p:bgPr>
    </p:bg>
    <p:spTree>
      <p:nvGrpSpPr>
        <p:cNvPr id="1" name="Shape 15"/>
        <p:cNvGrpSpPr/>
        <p:nvPr/>
      </p:nvGrpSpPr>
      <p:grpSpPr>
        <a:xfrm>
          <a:off x="0" y="0"/>
          <a:ext cx="0" cy="0"/>
          <a:chOff x="0" y="0"/>
          <a:chExt cx="0" cy="0"/>
        </a:xfrm>
      </p:grpSpPr>
      <p:sp>
        <p:nvSpPr>
          <p:cNvPr id="16" name="Google Shape;16;p8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140" b="1"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86"/>
          <p:cNvSpPr txBox="1">
            <a:spLocks noGrp="1"/>
          </p:cNvSpPr>
          <p:nvPr>
            <p:ph type="body" idx="1"/>
          </p:nvPr>
        </p:nvSpPr>
        <p:spPr>
          <a:xfrm>
            <a:off x="918530" y="1210233"/>
            <a:ext cx="9694892"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800" b="0" i="0" u="none" strike="noStrike" cap="none">
                <a:solidFill>
                  <a:srgbClr val="69CFF7"/>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8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8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lvl1pPr marL="457200" marR="0" lvl="0" indent="-412750" algn="l" rtl="0">
              <a:lnSpc>
                <a:spcPct val="100000"/>
              </a:lnSpc>
              <a:spcBef>
                <a:spcPts val="0"/>
              </a:spcBef>
              <a:spcAft>
                <a:spcPts val="0"/>
              </a:spcAft>
              <a:buClr>
                <a:schemeClr val="dk1"/>
              </a:buClr>
              <a:buSzPts val="2900"/>
              <a:buFont typeface="Arial"/>
              <a:buChar char="•"/>
              <a:defRPr sz="2000" b="0" i="0" u="none" strike="noStrike" cap="none">
                <a:solidFill>
                  <a:schemeClr val="dk1"/>
                </a:solidFill>
                <a:latin typeface="Calibri"/>
                <a:ea typeface="Calibri"/>
                <a:cs typeface="Calibri"/>
                <a:sym typeface="Calibri"/>
              </a:defRPr>
            </a:lvl1pPr>
            <a:lvl2pPr marL="914400" marR="0" lvl="1" indent="-431165" algn="l" rtl="0">
              <a:lnSpc>
                <a:spcPct val="100000"/>
              </a:lnSpc>
              <a:spcBef>
                <a:spcPts val="1200"/>
              </a:spcBef>
              <a:spcAft>
                <a:spcPts val="0"/>
              </a:spcAft>
              <a:buClr>
                <a:srgbClr val="000000"/>
              </a:buClr>
              <a:buSzPts val="3190"/>
              <a:buFont typeface="Arial"/>
              <a:buChar char="•"/>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86"/>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21" name="Google Shape;21;p8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105576" y="547452"/>
            <a:ext cx="518480" cy="516123"/>
          </a:xfrm>
          <a:prstGeom prst="rect">
            <a:avLst/>
          </a:prstGeom>
          <a:noFill/>
          <a:ln>
            <a:noFill/>
          </a:ln>
        </p:spPr>
      </p:pic>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 chapter">
  <p:cSld name="alt chapter">
    <p:bg>
      <p:bgPr>
        <a:solidFill>
          <a:srgbClr val="69CFF7"/>
        </a:solidFill>
        <a:effectLst/>
      </p:bgPr>
    </p:bg>
    <p:spTree>
      <p:nvGrpSpPr>
        <p:cNvPr id="1" name="Shape 22"/>
        <p:cNvGrpSpPr/>
        <p:nvPr/>
      </p:nvGrpSpPr>
      <p:grpSpPr>
        <a:xfrm>
          <a:off x="0" y="0"/>
          <a:ext cx="0" cy="0"/>
          <a:chOff x="0" y="0"/>
          <a:chExt cx="0" cy="0"/>
        </a:xfrm>
      </p:grpSpPr>
      <p:pic>
        <p:nvPicPr>
          <p:cNvPr id="23" name="Google Shape;23;p87"/>
          <p:cNvPicPr preferRelativeResize="0"/>
          <p:nvPr/>
        </p:nvPicPr>
        <p:blipFill rotWithShape="1">
          <a:blip r:embed="rId2" cstate="email">
            <a:alphaModFix amt="50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24" name="Google Shape;24;p87"/>
          <p:cNvSpPr txBox="1">
            <a:spLocks noGrp="1"/>
          </p:cNvSpPr>
          <p:nvPr>
            <p:ph type="title"/>
          </p:nvPr>
        </p:nvSpPr>
        <p:spPr>
          <a:xfrm>
            <a:off x="918530" y="1643354"/>
            <a:ext cx="4858396" cy="2451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87"/>
          <p:cNvSpPr txBox="1">
            <a:spLocks noGrp="1"/>
          </p:cNvSpPr>
          <p:nvPr>
            <p:ph type="body" idx="1"/>
          </p:nvPr>
        </p:nvSpPr>
        <p:spPr>
          <a:xfrm>
            <a:off x="918530" y="4463172"/>
            <a:ext cx="9150235" cy="5642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87"/>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8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8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88"/>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31" name="Google Shape;31;p88"/>
          <p:cNvPicPr preferRelativeResize="0"/>
          <p:nvPr/>
        </p:nvPicPr>
        <p:blipFill rotWithShape="1">
          <a:blip r:embed="rId2">
            <a:alphaModFix/>
          </a:blip>
          <a:srcRect/>
          <a:stretch/>
        </p:blipFill>
        <p:spPr>
          <a:xfrm>
            <a:off x="-208723" y="7704082"/>
            <a:ext cx="12189884" cy="115434"/>
          </a:xfrm>
          <a:prstGeom prst="rect">
            <a:avLst/>
          </a:prstGeom>
          <a:noFill/>
          <a:ln>
            <a:noFill/>
          </a:ln>
        </p:spPr>
      </p:pic>
      <p:pic>
        <p:nvPicPr>
          <p:cNvPr id="2" name="Google Shape;6;p84">
            <a:extLst>
              <a:ext uri="{FF2B5EF4-FFF2-40B4-BE49-F238E27FC236}">
                <a16:creationId xmlns:a16="http://schemas.microsoft.com/office/drawing/2014/main" id="{C518BFBD-0F71-4E4B-64EB-3A7A9E01EC0D}"/>
              </a:ext>
            </a:extLst>
          </p:cNvPr>
          <p:cNvPicPr preferRelativeResize="0"/>
          <p:nvPr userDrawn="1"/>
        </p:nvPicPr>
        <p:blipFill rotWithShape="1">
          <a:blip r:embed="rId3">
            <a:alphaModFix/>
          </a:blip>
          <a:srcRect/>
          <a:stretch/>
        </p:blipFill>
        <p:spPr>
          <a:xfrm rot="10800000" flipH="1">
            <a:off x="0" y="6566294"/>
            <a:ext cx="12191999" cy="308863"/>
          </a:xfrm>
          <a:prstGeom prst="rect">
            <a:avLst/>
          </a:prstGeom>
          <a:noFill/>
          <a:ln>
            <a:noFill/>
          </a:ln>
        </p:spPr>
      </p:pic>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0529B"/>
        </a:solidFill>
        <a:effectLst/>
      </p:bgPr>
    </p:bg>
    <p:spTree>
      <p:nvGrpSpPr>
        <p:cNvPr id="1" name="Shape 32"/>
        <p:cNvGrpSpPr/>
        <p:nvPr/>
      </p:nvGrpSpPr>
      <p:grpSpPr>
        <a:xfrm>
          <a:off x="0" y="0"/>
          <a:ext cx="0" cy="0"/>
          <a:chOff x="0" y="0"/>
          <a:chExt cx="0" cy="0"/>
        </a:xfrm>
      </p:grpSpPr>
      <p:pic>
        <p:nvPicPr>
          <p:cNvPr id="33" name="Google Shape;33;p89"/>
          <p:cNvPicPr preferRelativeResize="0"/>
          <p:nvPr/>
        </p:nvPicPr>
        <p:blipFill rotWithShape="1">
          <a:blip r:embed="rId2" cstate="email">
            <a:alphaModFix amt="19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34" name="Google Shape;34;p89"/>
          <p:cNvSpPr txBox="1">
            <a:spLocks noGrp="1"/>
          </p:cNvSpPr>
          <p:nvPr>
            <p:ph type="title"/>
          </p:nvPr>
        </p:nvSpPr>
        <p:spPr>
          <a:xfrm>
            <a:off x="918530" y="1908313"/>
            <a:ext cx="4898070" cy="17492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89"/>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74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pic>
        <p:nvPicPr>
          <p:cNvPr id="36" name="Google Shape;36;p89" descr="A close-up of a black background&#10;&#10;Description automatically generated with low confidence"/>
          <p:cNvPicPr preferRelativeResize="0"/>
          <p:nvPr/>
        </p:nvPicPr>
        <p:blipFill rotWithShape="1">
          <a:blip r:embed="rId3">
            <a:alphaModFix/>
          </a:blip>
          <a:srcRect/>
          <a:stretch/>
        </p:blipFill>
        <p:spPr>
          <a:xfrm>
            <a:off x="7843453" y="2111183"/>
            <a:ext cx="3429000" cy="838200"/>
          </a:xfrm>
          <a:prstGeom prst="rect">
            <a:avLst/>
          </a:prstGeom>
          <a:noFill/>
          <a:ln>
            <a:noFill/>
          </a:ln>
        </p:spPr>
      </p:pic>
      <p:sp>
        <p:nvSpPr>
          <p:cNvPr id="37" name="Google Shape;37;p89"/>
          <p:cNvSpPr txBox="1"/>
          <p:nvPr/>
        </p:nvSpPr>
        <p:spPr>
          <a:xfrm>
            <a:off x="7762172" y="3276600"/>
            <a:ext cx="367648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IPRO End-Stage Renal Disease </a:t>
            </a:r>
            <a:br>
              <a:rPr lang="en-US" sz="1000" b="1"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Network Program Corporate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1979 Marcus Avenue, Lake Success, NY 11042-1072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Patient Toll-Free: </a:t>
            </a:r>
            <a:r>
              <a:rPr lang="en-US" sz="1000" b="0" i="0" u="none" strike="noStrike" cap="none">
                <a:solidFill>
                  <a:schemeClr val="lt1"/>
                </a:solidFill>
                <a:latin typeface="Calibri"/>
                <a:ea typeface="Calibri"/>
                <a:cs typeface="Calibri"/>
                <a:sym typeface="Calibri"/>
              </a:rPr>
              <a:t>(800) 238-3773 • </a:t>
            </a:r>
            <a:r>
              <a:rPr lang="en-US" sz="1000" b="1" i="0" u="none" strike="noStrike" cap="none">
                <a:solidFill>
                  <a:schemeClr val="lt1"/>
                </a:solidFill>
                <a:latin typeface="Calibri"/>
                <a:ea typeface="Calibri"/>
                <a:cs typeface="Calibri"/>
                <a:sym typeface="Calibri"/>
              </a:rPr>
              <a:t>Main:</a:t>
            </a:r>
            <a:r>
              <a:rPr lang="en-US" sz="1000" b="0" i="0" u="none" strike="noStrike" cap="none">
                <a:solidFill>
                  <a:schemeClr val="lt1"/>
                </a:solidFill>
                <a:latin typeface="Calibri"/>
                <a:ea typeface="Calibri"/>
                <a:cs typeface="Calibri"/>
                <a:sym typeface="Calibri"/>
              </a:rPr>
              <a:t> (516) 231-9767</a:t>
            </a:r>
            <a:br>
              <a:rPr lang="en-US" sz="1000" b="0"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E-mail</a:t>
            </a:r>
            <a:r>
              <a:rPr lang="en-US" sz="1000" b="0" i="0" u="none" strike="noStrike" cap="none">
                <a:solidFill>
                  <a:schemeClr val="lt1"/>
                </a:solidFill>
                <a:latin typeface="Calibri"/>
                <a:ea typeface="Calibri"/>
                <a:cs typeface="Calibri"/>
                <a:sym typeface="Calibri"/>
              </a:rPr>
              <a:t>: </a:t>
            </a:r>
            <a:r>
              <a:rPr lang="en-US" sz="10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esrdnetworkprogram@ipro.org </a:t>
            </a:r>
            <a:r>
              <a:rPr lang="en-US" sz="1000" b="0" i="0" u="none" strike="noStrike" cap="none">
                <a:solidFill>
                  <a:schemeClr val="lt1"/>
                </a:solidFill>
                <a:latin typeface="Calibri"/>
                <a:ea typeface="Calibri"/>
                <a:cs typeface="Calibri"/>
                <a:sym typeface="Calibri"/>
              </a:rPr>
              <a:t>• </a:t>
            </a:r>
            <a:r>
              <a:rPr lang="en-US" sz="1000" b="1" i="0" u="none" strike="noStrike" cap="none">
                <a:solidFill>
                  <a:schemeClr val="lt1"/>
                </a:solidFill>
                <a:latin typeface="Calibri"/>
                <a:ea typeface="Calibri"/>
                <a:cs typeface="Calibri"/>
                <a:sym typeface="Calibri"/>
              </a:rPr>
              <a:t>Web: </a:t>
            </a:r>
            <a:r>
              <a:rPr lang="en-US" sz="1000" b="1"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esrd.ipro.org</a:t>
            </a:r>
            <a:endParaRPr sz="1000" b="1" i="0" u="none" strike="noStrike" cap="none">
              <a:solidFill>
                <a:schemeClr val="lt1"/>
              </a:solidFill>
              <a:latin typeface="Calibri"/>
              <a:ea typeface="Calibri"/>
              <a:cs typeface="Calibri"/>
              <a:sym typeface="Calibri"/>
            </a:endParaRPr>
          </a:p>
        </p:txBody>
      </p:sp>
      <p:sp>
        <p:nvSpPr>
          <p:cNvPr id="38" name="Google Shape;38;p89"/>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chemeClr val="lt1"/>
              </a:solidFill>
              <a:latin typeface="Calibri"/>
              <a:ea typeface="Calibri"/>
              <a:cs typeface="Calibri"/>
              <a:sym typeface="Calibri"/>
            </a:endParaRPr>
          </a:p>
        </p:txBody>
      </p:sp>
      <p:sp>
        <p:nvSpPr>
          <p:cNvPr id="39" name="Google Shape;39;p89"/>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4"/>
          <p:cNvPicPr preferRelativeResize="0"/>
          <p:nvPr/>
        </p:nvPicPr>
        <p:blipFill rotWithShape="1">
          <a:blip r:embed="rId7">
            <a:alphaModFix/>
          </a:blip>
          <a:srcRect/>
          <a:stretch/>
        </p:blipFill>
        <p:spPr>
          <a:xfrm rot="10800000" flipH="1">
            <a:off x="0" y="6566294"/>
            <a:ext cx="12191999" cy="308863"/>
          </a:xfrm>
          <a:prstGeom prst="rect">
            <a:avLst/>
          </a:prstGeom>
          <a:noFill/>
          <a:ln>
            <a:noFill/>
          </a:ln>
        </p:spPr>
      </p:pic>
      <p:sp>
        <p:nvSpPr>
          <p:cNvPr id="7" name="Google Shape;7;p84"/>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26_0.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5.xml"/><Relationship Id="rId3" Type="http://schemas.openxmlformats.org/officeDocument/2006/relationships/slide" Target="slide2.xml"/><Relationship Id="rId21" Type="http://schemas.openxmlformats.org/officeDocument/2006/relationships/slide" Target="slide18.xml"/><Relationship Id="rId7" Type="http://schemas.openxmlformats.org/officeDocument/2006/relationships/slide" Target="slide6.xml"/><Relationship Id="rId12" Type="http://schemas.openxmlformats.org/officeDocument/2006/relationships/slide" Target="slide10.xml"/><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slide" Target="slide14.xml"/><Relationship Id="rId20" Type="http://schemas.openxmlformats.org/officeDocument/2006/relationships/slide" Target="slide17.xml"/><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slide" Target="slide13.xml"/><Relationship Id="rId10" Type="http://schemas.openxmlformats.org/officeDocument/2006/relationships/slide" Target="slide9.xml"/><Relationship Id="rId19" Type="http://schemas.openxmlformats.org/officeDocument/2006/relationships/slide" Target="slide16.xml"/><Relationship Id="rId4" Type="http://schemas.openxmlformats.org/officeDocument/2006/relationships/image" Target="../media/image11.png"/><Relationship Id="rId9" Type="http://schemas.openxmlformats.org/officeDocument/2006/relationships/slide" Target="slide8.xml"/><Relationship Id="rId14" Type="http://schemas.openxmlformats.org/officeDocument/2006/relationships/slide" Target="slide12.xml"/><Relationship Id="rId22"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1B_0.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5" name="Google Shape;45;p1" descr="A logo of a healthy living&#10;&#10;">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46989" y="438038"/>
            <a:ext cx="1019176" cy="1322666"/>
          </a:xfrm>
          <a:prstGeom prst="rect">
            <a:avLst/>
          </a:prstGeom>
          <a:noFill/>
          <a:ln>
            <a:noFill/>
          </a:ln>
        </p:spPr>
      </p:pic>
      <p:sp>
        <p:nvSpPr>
          <p:cNvPr id="44" name="Google Shape;44;p1"/>
          <p:cNvSpPr txBox="1">
            <a:spLocks noGrp="1"/>
          </p:cNvSpPr>
          <p:nvPr>
            <p:ph type="title"/>
          </p:nvPr>
        </p:nvSpPr>
        <p:spPr>
          <a:xfrm>
            <a:off x="935181" y="1634516"/>
            <a:ext cx="9902152" cy="8876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latin typeface="Libre Baskerville"/>
                <a:ea typeface="Libre Baskerville"/>
                <a:cs typeface="Libre Baskerville"/>
                <a:sym typeface="Libre Baskerville"/>
              </a:rPr>
              <a:t>HEALTHY LIVING</a:t>
            </a:r>
            <a:r>
              <a:rPr lang="en-US" sz="6000"/>
              <a:t> </a:t>
            </a:r>
            <a:endParaRPr/>
          </a:p>
        </p:txBody>
      </p:sp>
      <p:pic>
        <p:nvPicPr>
          <p:cNvPr id="46" name="Google Shape;46;p1" descr="1000 Trivia Questions and Answers - Summer 20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5078" y="2522136"/>
            <a:ext cx="10048352" cy="2944235"/>
          </a:xfrm>
          <a:prstGeom prst="rect">
            <a:avLst/>
          </a:prstGeom>
          <a:noFill/>
          <a:ln>
            <a:noFill/>
          </a:ln>
        </p:spPr>
      </p:pic>
      <p:sp>
        <p:nvSpPr>
          <p:cNvPr id="2" name="Slide Number Placeholder 1">
            <a:extLst>
              <a:ext uri="{FF2B5EF4-FFF2-40B4-BE49-F238E27FC236}">
                <a16:creationId xmlns:a16="http://schemas.microsoft.com/office/drawing/2014/main" id="{D770F7E2-FE00-A42D-7D64-6532DC64999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 name="Picture 2">
            <a:extLst>
              <a:ext uri="{FF2B5EF4-FFF2-40B4-BE49-F238E27FC236}">
                <a16:creationId xmlns:a16="http://schemas.microsoft.com/office/drawing/2014/main" id="{BFF04A88-2198-56F2-9375-5CCD2B0267F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l="-2456"/>
          <a:stretch>
            <a:fillRect/>
          </a:stretch>
        </p:blipFill>
        <p:spPr>
          <a:xfrm>
            <a:off x="4100439" y="0"/>
            <a:ext cx="8091562" cy="6590805"/>
          </a:xfrm>
          <a:prstGeom prst="rect">
            <a:avLst/>
          </a:prstGeom>
        </p:spPr>
      </p:pic>
      <p:sp>
        <p:nvSpPr>
          <p:cNvPr id="313" name="Google Shape;313;p30"/>
          <p:cNvSpPr txBox="1">
            <a:spLocks noGrp="1"/>
          </p:cNvSpPr>
          <p:nvPr>
            <p:ph type="title"/>
          </p:nvPr>
        </p:nvSpPr>
        <p:spPr>
          <a:xfrm>
            <a:off x="918529" y="547452"/>
            <a:ext cx="9694892" cy="1030139"/>
          </a:xfrm>
          <a:prstGeom prst="rect">
            <a:avLst/>
          </a:prstGeom>
          <a:solidFill>
            <a:schemeClr val="lt1">
              <a:alpha val="84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Social Influence - $100</a:t>
            </a:r>
            <a:endParaRPr dirty="0"/>
          </a:p>
        </p:txBody>
      </p:sp>
      <p:sp>
        <p:nvSpPr>
          <p:cNvPr id="314" name="Google Shape;314;p30"/>
          <p:cNvSpPr txBox="1">
            <a:spLocks noGrp="1"/>
          </p:cNvSpPr>
          <p:nvPr>
            <p:ph type="body" idx="2"/>
          </p:nvPr>
        </p:nvSpPr>
        <p:spPr>
          <a:xfrm>
            <a:off x="918529" y="1856828"/>
            <a:ext cx="10446287" cy="1167868"/>
          </a:xfrm>
          <a:prstGeom prst="rect">
            <a:avLst/>
          </a:prstGeom>
          <a:solidFill>
            <a:schemeClr val="lt1">
              <a:alpha val="83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Social media can be beneficial for many reasons, including interaction, research, and laughter; however, according to studies, what are some negative effects of excessive social media use?</a:t>
            </a:r>
            <a:endParaRPr dirty="0"/>
          </a:p>
        </p:txBody>
      </p:sp>
      <p:sp>
        <p:nvSpPr>
          <p:cNvPr id="4" name="Google Shape;276;p25">
            <a:hlinkClick r:id="rId4" action="ppaction://hlinksldjump"/>
            <a:extLst>
              <a:ext uri="{FF2B5EF4-FFF2-40B4-BE49-F238E27FC236}">
                <a16:creationId xmlns:a16="http://schemas.microsoft.com/office/drawing/2014/main" id="{6E217CB9-D642-71E9-DABB-A20388D3380F}"/>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9510477-3000-A440-254E-576719C52AE8}"/>
              </a:ext>
            </a:extLst>
          </p:cNvPr>
          <p:cNvSpPr>
            <a:spLocks noGrp="1"/>
          </p:cNvSpPr>
          <p:nvPr>
            <p:ph type="sldNum" idx="12"/>
          </p:nvPr>
        </p:nvSpPr>
        <p:spPr/>
        <p:txBody>
          <a:bodyPr/>
          <a:lstStyle/>
          <a:p>
            <a:pPr marL="0" lvl="0" indent="0" algn="ctr" rtl="0">
              <a:spcBef>
                <a:spcPts val="0"/>
              </a:spcBef>
              <a:spcAft>
                <a:spcPts val="0"/>
              </a:spcAft>
              <a:buNone/>
            </a:pPr>
            <a:r>
              <a:rPr lang="en-US" dirty="0"/>
              <a:t>10</a:t>
            </a: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 name="Picture 2">
            <a:extLst>
              <a:ext uri="{FF2B5EF4-FFF2-40B4-BE49-F238E27FC236}">
                <a16:creationId xmlns:a16="http://schemas.microsoft.com/office/drawing/2014/main" id="{A17F44E6-6EF3-5FE4-E6EC-72C6959865F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0842" y="0"/>
            <a:ext cx="12512842" cy="6609347"/>
          </a:xfrm>
          <a:prstGeom prst="rect">
            <a:avLst/>
          </a:prstGeom>
        </p:spPr>
      </p:pic>
      <p:sp>
        <p:nvSpPr>
          <p:cNvPr id="320" name="Google Shape;320;p31"/>
          <p:cNvSpPr txBox="1">
            <a:spLocks noGrp="1"/>
          </p:cNvSpPr>
          <p:nvPr>
            <p:ph type="title"/>
          </p:nvPr>
        </p:nvSpPr>
        <p:spPr>
          <a:xfrm>
            <a:off x="918529" y="547452"/>
            <a:ext cx="9694892" cy="1030139"/>
          </a:xfrm>
          <a:prstGeom prst="rect">
            <a:avLst/>
          </a:prstGeom>
          <a:solidFill>
            <a:schemeClr val="lt1">
              <a:alpha val="64704"/>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Social Influence - $200</a:t>
            </a:r>
            <a:endParaRPr/>
          </a:p>
        </p:txBody>
      </p:sp>
      <p:sp>
        <p:nvSpPr>
          <p:cNvPr id="321" name="Google Shape;321;p31"/>
          <p:cNvSpPr txBox="1">
            <a:spLocks noGrp="1"/>
          </p:cNvSpPr>
          <p:nvPr>
            <p:ph type="body" idx="2"/>
          </p:nvPr>
        </p:nvSpPr>
        <p:spPr>
          <a:xfrm>
            <a:off x="918529" y="2037557"/>
            <a:ext cx="5514355" cy="500009"/>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What does the acronym FOMO stand for?</a:t>
            </a:r>
            <a:r>
              <a:rPr lang="en-US" dirty="0"/>
              <a:t>		</a:t>
            </a:r>
            <a:endParaRPr dirty="0"/>
          </a:p>
        </p:txBody>
      </p:sp>
      <p:sp>
        <p:nvSpPr>
          <p:cNvPr id="322" name="Google Shape;322;p31">
            <a:extLst>
              <a:ext uri="{C183D7F6-B498-43B3-948B-1728B52AA6E4}">
                <adec:decorative xmlns:adec="http://schemas.microsoft.com/office/drawing/2017/decorative" val="1"/>
              </a:ext>
            </a:extLst>
          </p:cNvPr>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p:txBody>
      </p:sp>
      <p:sp>
        <p:nvSpPr>
          <p:cNvPr id="4" name="Google Shape;276;p25">
            <a:hlinkClick r:id="rId4" action="ppaction://hlinksldjump"/>
            <a:extLst>
              <a:ext uri="{FF2B5EF4-FFF2-40B4-BE49-F238E27FC236}">
                <a16:creationId xmlns:a16="http://schemas.microsoft.com/office/drawing/2014/main" id="{CD0B7644-6D7D-1CC0-671A-18036D9E50E0}"/>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AE55C0E-AFD0-0102-44E5-DA1A838AC7AF}"/>
              </a:ext>
            </a:extLst>
          </p:cNvPr>
          <p:cNvSpPr>
            <a:spLocks noGrp="1"/>
          </p:cNvSpPr>
          <p:nvPr>
            <p:ph type="sldNum" idx="12"/>
          </p:nvPr>
        </p:nvSpPr>
        <p:spPr/>
        <p:txBody>
          <a:bodyPr/>
          <a:lstStyle/>
          <a:p>
            <a:pPr marL="0" lvl="0" indent="0" algn="ctr" rtl="0">
              <a:spcBef>
                <a:spcPts val="0"/>
              </a:spcBef>
              <a:spcAft>
                <a:spcPts val="0"/>
              </a:spcAft>
              <a:buNone/>
            </a:pPr>
            <a:r>
              <a:rPr lang="en-US" dirty="0"/>
              <a:t>11</a:t>
            </a: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 name="Picture 2">
            <a:extLst>
              <a:ext uri="{FF2B5EF4-FFF2-40B4-BE49-F238E27FC236}">
                <a16:creationId xmlns:a16="http://schemas.microsoft.com/office/drawing/2014/main" id="{92E8B273-6514-A32E-FF39-089A588097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817563"/>
            <a:ext cx="12192000" cy="5766118"/>
          </a:xfrm>
          <a:prstGeom prst="rect">
            <a:avLst/>
          </a:prstGeom>
        </p:spPr>
      </p:pic>
      <p:sp>
        <p:nvSpPr>
          <p:cNvPr id="329" name="Google Shape;329;p32"/>
          <p:cNvSpPr txBox="1">
            <a:spLocks noGrp="1"/>
          </p:cNvSpPr>
          <p:nvPr>
            <p:ph type="title"/>
          </p:nvPr>
        </p:nvSpPr>
        <p:spPr>
          <a:xfrm>
            <a:off x="918529" y="547452"/>
            <a:ext cx="9694892" cy="103013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Social Influence - $300</a:t>
            </a:r>
            <a:endParaRPr dirty="0"/>
          </a:p>
        </p:txBody>
      </p:sp>
      <p:sp>
        <p:nvSpPr>
          <p:cNvPr id="330" name="Google Shape;330;p32"/>
          <p:cNvSpPr txBox="1">
            <a:spLocks noGrp="1"/>
          </p:cNvSpPr>
          <p:nvPr>
            <p:ph type="body" idx="2"/>
          </p:nvPr>
        </p:nvSpPr>
        <p:spPr>
          <a:xfrm>
            <a:off x="918529" y="2037556"/>
            <a:ext cx="10446287" cy="868203"/>
          </a:xfrm>
          <a:prstGeom prst="rect">
            <a:avLst/>
          </a:prstGeom>
          <a:solidFill>
            <a:schemeClr val="bg1">
              <a:alpha val="80134"/>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Although there are hundreds of global social media platforms. Name 7 of the major platforms. </a:t>
            </a:r>
            <a:endParaRPr dirty="0"/>
          </a:p>
        </p:txBody>
      </p:sp>
      <p:sp>
        <p:nvSpPr>
          <p:cNvPr id="4" name="Google Shape;276;p25">
            <a:hlinkClick r:id="rId4" action="ppaction://hlinksldjump"/>
            <a:extLst>
              <a:ext uri="{FF2B5EF4-FFF2-40B4-BE49-F238E27FC236}">
                <a16:creationId xmlns:a16="http://schemas.microsoft.com/office/drawing/2014/main" id="{0E2A7F15-56F1-B582-3B22-C58438A0EBBF}"/>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851E0CD4-5704-2171-0629-68E8A30456EF}"/>
              </a:ext>
            </a:extLst>
          </p:cNvPr>
          <p:cNvSpPr>
            <a:spLocks noGrp="1"/>
          </p:cNvSpPr>
          <p:nvPr>
            <p:ph type="sldNum" idx="12"/>
          </p:nvPr>
        </p:nvSpPr>
        <p:spPr/>
        <p:txBody>
          <a:bodyPr/>
          <a:lstStyle/>
          <a:p>
            <a:pPr marL="0" lvl="0" indent="0" algn="ctr" rtl="0">
              <a:spcBef>
                <a:spcPts val="0"/>
              </a:spcBef>
              <a:spcAft>
                <a:spcPts val="0"/>
              </a:spcAft>
              <a:buNone/>
            </a:pPr>
            <a:r>
              <a:rPr lang="en-US" dirty="0"/>
              <a:t>12</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 name="Picture 2">
            <a:extLst>
              <a:ext uri="{FF2B5EF4-FFF2-40B4-BE49-F238E27FC236}">
                <a16:creationId xmlns:a16="http://schemas.microsoft.com/office/drawing/2014/main" id="{E3383F20-F000-332A-74A9-041B898428F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59760" y="551813"/>
            <a:ext cx="9032240" cy="6023024"/>
          </a:xfrm>
          <a:prstGeom prst="rect">
            <a:avLst/>
          </a:prstGeom>
        </p:spPr>
      </p:pic>
      <p:sp>
        <p:nvSpPr>
          <p:cNvPr id="336" name="Google Shape;336;p33"/>
          <p:cNvSpPr txBox="1">
            <a:spLocks noGrp="1"/>
          </p:cNvSpPr>
          <p:nvPr>
            <p:ph type="title"/>
          </p:nvPr>
        </p:nvSpPr>
        <p:spPr>
          <a:xfrm>
            <a:off x="918529" y="547452"/>
            <a:ext cx="9694892" cy="103013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Social Influence - $400</a:t>
            </a:r>
            <a:endParaRPr/>
          </a:p>
        </p:txBody>
      </p:sp>
      <p:sp>
        <p:nvSpPr>
          <p:cNvPr id="337" name="Google Shape;337;p33"/>
          <p:cNvSpPr txBox="1">
            <a:spLocks noGrp="1"/>
          </p:cNvSpPr>
          <p:nvPr>
            <p:ph type="body" idx="2"/>
          </p:nvPr>
        </p:nvSpPr>
        <p:spPr>
          <a:xfrm>
            <a:off x="918529" y="2037557"/>
            <a:ext cx="8784271" cy="775981"/>
          </a:xfrm>
          <a:prstGeom prst="rect">
            <a:avLst/>
          </a:prstGeom>
          <a:solidFill>
            <a:schemeClr val="lt1">
              <a:alpha val="85156"/>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Which of these individuals can be the most powerful form of social influence in kidney health</a:t>
            </a:r>
            <a:r>
              <a:rPr lang="en-US" dirty="0"/>
              <a:t>? </a:t>
            </a:r>
            <a:endParaRPr dirty="0"/>
          </a:p>
        </p:txBody>
      </p:sp>
      <p:sp>
        <p:nvSpPr>
          <p:cNvPr id="338" name="Google Shape;338;p33"/>
          <p:cNvSpPr txBox="1">
            <a:spLocks noGrp="1"/>
          </p:cNvSpPr>
          <p:nvPr>
            <p:ph type="body" idx="3"/>
          </p:nvPr>
        </p:nvSpPr>
        <p:spPr>
          <a:xfrm>
            <a:off x="918529" y="3074796"/>
            <a:ext cx="5492431" cy="1558164"/>
          </a:xfrm>
          <a:prstGeom prst="rect">
            <a:avLst/>
          </a:prstGeom>
          <a:solidFill>
            <a:schemeClr val="lt1">
              <a:alpha val="78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A celebrity talking about it</a:t>
            </a:r>
            <a:br>
              <a:rPr lang="en-US" dirty="0"/>
            </a:br>
            <a:r>
              <a:rPr lang="en-US" dirty="0"/>
              <a:t>B) A healthcare professional giving advice</a:t>
            </a:r>
            <a:br>
              <a:rPr lang="en-US" dirty="0"/>
            </a:br>
            <a:r>
              <a:rPr lang="en-US" dirty="0"/>
              <a:t>C) A dialysis patient sharing their personal journey</a:t>
            </a:r>
            <a:endParaRPr dirty="0"/>
          </a:p>
          <a:p>
            <a:pPr marL="44450" lvl="0" indent="0" algn="l" rtl="0">
              <a:lnSpc>
                <a:spcPct val="100000"/>
              </a:lnSpc>
              <a:spcBef>
                <a:spcPts val="0"/>
              </a:spcBef>
              <a:spcAft>
                <a:spcPts val="0"/>
              </a:spcAft>
              <a:buSzPts val="2900"/>
              <a:buNone/>
            </a:pPr>
            <a:r>
              <a:rPr lang="en-US" dirty="0"/>
              <a:t>D) A caretaker helping</a:t>
            </a:r>
            <a:endParaRPr dirty="0"/>
          </a:p>
          <a:p>
            <a:pPr marL="457200" marR="0" lvl="0" indent="-228600" algn="l" rtl="0">
              <a:lnSpc>
                <a:spcPct val="100000"/>
              </a:lnSpc>
              <a:spcBef>
                <a:spcPts val="0"/>
              </a:spcBef>
              <a:spcAft>
                <a:spcPts val="0"/>
              </a:spcAft>
              <a:buClr>
                <a:schemeClr val="dk1"/>
              </a:buClr>
              <a:buSzPts val="2900"/>
              <a:buFont typeface="Arial"/>
              <a:buNone/>
            </a:pPr>
            <a:endParaRPr dirty="0"/>
          </a:p>
          <a:p>
            <a:pPr marL="44450" lvl="0" indent="0" algn="l" rtl="0">
              <a:lnSpc>
                <a:spcPct val="100000"/>
              </a:lnSpc>
              <a:spcBef>
                <a:spcPts val="0"/>
              </a:spcBef>
              <a:spcAft>
                <a:spcPts val="0"/>
              </a:spcAft>
              <a:buSzPts val="2900"/>
              <a:buNone/>
            </a:pPr>
            <a:endParaRPr dirty="0"/>
          </a:p>
        </p:txBody>
      </p:sp>
      <p:sp>
        <p:nvSpPr>
          <p:cNvPr id="4" name="Google Shape;276;p25">
            <a:hlinkClick r:id="rId4" action="ppaction://hlinksldjump"/>
            <a:extLst>
              <a:ext uri="{FF2B5EF4-FFF2-40B4-BE49-F238E27FC236}">
                <a16:creationId xmlns:a16="http://schemas.microsoft.com/office/drawing/2014/main" id="{11762E2B-4F7C-2E11-C2B3-1BF3E1F56663}"/>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52BC0CF7-4BB4-7FFB-79C1-486AC3E1F6D3}"/>
              </a:ext>
            </a:extLst>
          </p:cNvPr>
          <p:cNvSpPr>
            <a:spLocks noGrp="1"/>
          </p:cNvSpPr>
          <p:nvPr>
            <p:ph type="sldNum" idx="12"/>
          </p:nvPr>
        </p:nvSpPr>
        <p:spPr/>
        <p:txBody>
          <a:bodyPr/>
          <a:lstStyle/>
          <a:p>
            <a:pPr marL="0" lvl="0" indent="0" algn="ctr" rtl="0">
              <a:spcBef>
                <a:spcPts val="0"/>
              </a:spcBef>
              <a:spcAft>
                <a:spcPts val="0"/>
              </a:spcAft>
              <a:buNone/>
            </a:pPr>
            <a:r>
              <a:rPr lang="en-US" dirty="0"/>
              <a:t>13</a:t>
            </a: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5" name="Picture 4">
            <a:extLst>
              <a:ext uri="{FF2B5EF4-FFF2-40B4-BE49-F238E27FC236}">
                <a16:creationId xmlns:a16="http://schemas.microsoft.com/office/drawing/2014/main" id="{33C88778-1111-C91D-EA88-6FB3FD97833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7211" y="0"/>
            <a:ext cx="9874789" cy="6593137"/>
          </a:xfrm>
          <a:prstGeom prst="rect">
            <a:avLst/>
          </a:prstGeom>
        </p:spPr>
      </p:pic>
      <p:sp>
        <p:nvSpPr>
          <p:cNvPr id="344" name="Google Shape;344;p34"/>
          <p:cNvSpPr txBox="1">
            <a:spLocks noGrp="1"/>
          </p:cNvSpPr>
          <p:nvPr>
            <p:ph type="title"/>
          </p:nvPr>
        </p:nvSpPr>
        <p:spPr>
          <a:xfrm>
            <a:off x="918529" y="547452"/>
            <a:ext cx="9694892" cy="103013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Social Influence - $500</a:t>
            </a:r>
            <a:endParaRPr/>
          </a:p>
        </p:txBody>
      </p:sp>
      <p:sp>
        <p:nvSpPr>
          <p:cNvPr id="345" name="Google Shape;345;p34"/>
          <p:cNvSpPr txBox="1">
            <a:spLocks noGrp="1"/>
          </p:cNvSpPr>
          <p:nvPr>
            <p:ph type="body" idx="2"/>
          </p:nvPr>
        </p:nvSpPr>
        <p:spPr>
          <a:xfrm>
            <a:off x="918529" y="2037557"/>
            <a:ext cx="10446287" cy="446063"/>
          </a:xfrm>
          <a:prstGeom prst="rect">
            <a:avLst/>
          </a:prstGeom>
          <a:solidFill>
            <a:schemeClr val="lt1">
              <a:alpha val="69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Approximately how many people in the U.S. are living with ESRD and on dialysis? </a:t>
            </a:r>
            <a:endParaRPr dirty="0"/>
          </a:p>
        </p:txBody>
      </p:sp>
      <p:sp>
        <p:nvSpPr>
          <p:cNvPr id="346" name="Google Shape;346;p34"/>
          <p:cNvSpPr txBox="1">
            <a:spLocks noGrp="1"/>
          </p:cNvSpPr>
          <p:nvPr>
            <p:ph type="body" idx="3"/>
          </p:nvPr>
        </p:nvSpPr>
        <p:spPr>
          <a:xfrm>
            <a:off x="918529" y="2783392"/>
            <a:ext cx="10446287" cy="3257189"/>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A) 100,000 – 250,000</a:t>
            </a:r>
            <a:endParaRPr/>
          </a:p>
          <a:p>
            <a:pPr marL="44450" lvl="0" indent="0" algn="l" rtl="0">
              <a:lnSpc>
                <a:spcPct val="100000"/>
              </a:lnSpc>
              <a:spcBef>
                <a:spcPts val="0"/>
              </a:spcBef>
              <a:spcAft>
                <a:spcPts val="0"/>
              </a:spcAft>
              <a:buSzPts val="2900"/>
              <a:buNone/>
            </a:pPr>
            <a:r>
              <a:rPr lang="en-US"/>
              <a:t>B) 250,000 – 500,000</a:t>
            </a:r>
            <a:br>
              <a:rPr lang="en-US"/>
            </a:br>
            <a:r>
              <a:rPr lang="en-US"/>
              <a:t>B) 500,000 – 800,000</a:t>
            </a:r>
            <a:br>
              <a:rPr lang="en-US"/>
            </a:br>
            <a:r>
              <a:rPr lang="en-US"/>
              <a:t>C) 800,000 – and above</a:t>
            </a:r>
            <a:endParaRPr/>
          </a:p>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p:txBody>
      </p:sp>
      <p:sp>
        <p:nvSpPr>
          <p:cNvPr id="3" name="Google Shape;276;p25">
            <a:hlinkClick r:id="rId4" action="ppaction://hlinksldjump"/>
            <a:extLst>
              <a:ext uri="{FF2B5EF4-FFF2-40B4-BE49-F238E27FC236}">
                <a16:creationId xmlns:a16="http://schemas.microsoft.com/office/drawing/2014/main" id="{0519447F-4CC5-6E06-1100-747D59C9302D}"/>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384C0BAB-17E9-D494-5E9F-FCA843C1949A}"/>
              </a:ext>
            </a:extLst>
          </p:cNvPr>
          <p:cNvSpPr>
            <a:spLocks noGrp="1"/>
          </p:cNvSpPr>
          <p:nvPr>
            <p:ph type="sldNum" idx="12"/>
          </p:nvPr>
        </p:nvSpPr>
        <p:spPr/>
        <p:txBody>
          <a:bodyPr/>
          <a:lstStyle/>
          <a:p>
            <a:pPr marL="0" lvl="0" indent="0" algn="ctr" rtl="0">
              <a:spcBef>
                <a:spcPts val="0"/>
              </a:spcBef>
              <a:spcAft>
                <a:spcPts val="0"/>
              </a:spcAft>
              <a:buNone/>
            </a:pPr>
            <a:r>
              <a:rPr lang="en-US" dirty="0"/>
              <a:t>14</a:t>
            </a: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 name="Picture 2">
            <a:extLst>
              <a:ext uri="{FF2B5EF4-FFF2-40B4-BE49-F238E27FC236}">
                <a16:creationId xmlns:a16="http://schemas.microsoft.com/office/drawing/2014/main" id="{0DC9212B-1BD6-75FC-F7DA-ED0C35E8929F}"/>
              </a:ext>
              <a:ext uri="{C183D7F6-B498-43B3-948B-1728B52AA6E4}">
                <adec:decorative xmlns:adec="http://schemas.microsoft.com/office/drawing/2017/decorative" val="1"/>
              </a:ext>
            </a:extLst>
          </p:cNvPr>
          <p:cNvPicPr>
            <a:picLocks noChangeAspect="1"/>
          </p:cNvPicPr>
          <p:nvPr/>
        </p:nvPicPr>
        <p:blipFill>
          <a:blip r:embed="rId3" cstate="email">
            <a:alphaModFix amt="48000"/>
            <a:extLst>
              <a:ext uri="{28A0092B-C50C-407E-A947-70E740481C1C}">
                <a14:useLocalDpi xmlns:a14="http://schemas.microsoft.com/office/drawing/2010/main"/>
              </a:ext>
            </a:extLst>
          </a:blip>
          <a:srcRect/>
          <a:stretch/>
        </p:blipFill>
        <p:spPr>
          <a:xfrm>
            <a:off x="2334399" y="0"/>
            <a:ext cx="9857601" cy="6573519"/>
          </a:xfrm>
          <a:prstGeom prst="rect">
            <a:avLst/>
          </a:prstGeom>
        </p:spPr>
      </p:pic>
      <p:sp>
        <p:nvSpPr>
          <p:cNvPr id="352" name="Google Shape;352;p35"/>
          <p:cNvSpPr txBox="1">
            <a:spLocks noGrp="1"/>
          </p:cNvSpPr>
          <p:nvPr>
            <p:ph type="title"/>
          </p:nvPr>
        </p:nvSpPr>
        <p:spPr>
          <a:xfrm>
            <a:off x="1248554" y="365385"/>
            <a:ext cx="9694892" cy="920947"/>
          </a:xfrm>
          <a:prstGeom prst="rect">
            <a:avLst/>
          </a:prstGeom>
          <a:solidFill>
            <a:schemeClr val="lt1">
              <a:alpha val="71369"/>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Emotional Well-being - $100</a:t>
            </a:r>
            <a:endParaRPr dirty="0"/>
          </a:p>
        </p:txBody>
      </p:sp>
      <p:sp>
        <p:nvSpPr>
          <p:cNvPr id="353" name="Google Shape;353;p35"/>
          <p:cNvSpPr txBox="1">
            <a:spLocks noGrp="1"/>
          </p:cNvSpPr>
          <p:nvPr>
            <p:ph type="body" idx="2"/>
          </p:nvPr>
        </p:nvSpPr>
        <p:spPr>
          <a:xfrm>
            <a:off x="918529" y="2037557"/>
            <a:ext cx="9857601" cy="715691"/>
          </a:xfrm>
          <a:prstGeom prst="rect">
            <a:avLst/>
          </a:prstGeom>
          <a:solidFill>
            <a:schemeClr val="lt1">
              <a:alpha val="82936"/>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Studies show that patients with end-stage renal disease are at a significantly higher risk for which two mental health conditions compared to the general population? </a:t>
            </a:r>
            <a:endParaRPr dirty="0"/>
          </a:p>
        </p:txBody>
      </p:sp>
      <p:sp>
        <p:nvSpPr>
          <p:cNvPr id="6" name="Google Shape;276;p25">
            <a:hlinkClick r:id="rId4" action="ppaction://hlinksldjump"/>
            <a:extLst>
              <a:ext uri="{FF2B5EF4-FFF2-40B4-BE49-F238E27FC236}">
                <a16:creationId xmlns:a16="http://schemas.microsoft.com/office/drawing/2014/main" id="{F71BBA38-5BC2-F0B7-D04E-38CEC02ECF49}"/>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972DA60-E58B-BB75-9670-49AA2281BE65}"/>
              </a:ext>
            </a:extLst>
          </p:cNvPr>
          <p:cNvSpPr>
            <a:spLocks noGrp="1"/>
          </p:cNvSpPr>
          <p:nvPr>
            <p:ph type="sldNum" idx="12"/>
          </p:nvPr>
        </p:nvSpPr>
        <p:spPr/>
        <p:txBody>
          <a:bodyPr/>
          <a:lstStyle/>
          <a:p>
            <a:pPr marL="0" lvl="0" indent="0" algn="ctr" rtl="0">
              <a:spcBef>
                <a:spcPts val="0"/>
              </a:spcBef>
              <a:spcAft>
                <a:spcPts val="0"/>
              </a:spcAft>
              <a:buNone/>
            </a:pPr>
            <a:r>
              <a:rPr lang="en-US" dirty="0"/>
              <a:t>15</a:t>
            </a: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5" name="Picture 4">
            <a:extLst>
              <a:ext uri="{FF2B5EF4-FFF2-40B4-BE49-F238E27FC236}">
                <a16:creationId xmlns:a16="http://schemas.microsoft.com/office/drawing/2014/main" id="{47A59FDF-7F54-14EC-3D98-6CAF111071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549807" y="0"/>
            <a:ext cx="12595566" cy="6589726"/>
          </a:xfrm>
          <a:prstGeom prst="rect">
            <a:avLst/>
          </a:prstGeom>
        </p:spPr>
      </p:pic>
      <p:sp>
        <p:nvSpPr>
          <p:cNvPr id="359" name="Google Shape;359;p36"/>
          <p:cNvSpPr txBox="1">
            <a:spLocks noGrp="1"/>
          </p:cNvSpPr>
          <p:nvPr>
            <p:ph type="title"/>
          </p:nvPr>
        </p:nvSpPr>
        <p:spPr>
          <a:xfrm>
            <a:off x="1248554" y="462470"/>
            <a:ext cx="9694892" cy="92094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Emotional Well-being - $200</a:t>
            </a:r>
            <a:endParaRPr/>
          </a:p>
        </p:txBody>
      </p:sp>
      <p:sp>
        <p:nvSpPr>
          <p:cNvPr id="360" name="Google Shape;360;p36"/>
          <p:cNvSpPr txBox="1">
            <a:spLocks noGrp="1"/>
          </p:cNvSpPr>
          <p:nvPr>
            <p:ph type="body" idx="2"/>
          </p:nvPr>
        </p:nvSpPr>
        <p:spPr>
          <a:xfrm>
            <a:off x="918529" y="1672830"/>
            <a:ext cx="10446287" cy="845066"/>
          </a:xfrm>
          <a:prstGeom prst="rect">
            <a:avLst/>
          </a:prstGeom>
          <a:solidFill>
            <a:schemeClr val="lt1">
              <a:alpha val="50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There are many resources and tools you can access for self-help and self-care. What are some ways? </a:t>
            </a:r>
            <a:endParaRPr dirty="0"/>
          </a:p>
        </p:txBody>
      </p:sp>
      <p:sp>
        <p:nvSpPr>
          <p:cNvPr id="3" name="Google Shape;276;p25">
            <a:hlinkClick r:id="rId4" action="ppaction://hlinksldjump"/>
            <a:extLst>
              <a:ext uri="{FF2B5EF4-FFF2-40B4-BE49-F238E27FC236}">
                <a16:creationId xmlns:a16="http://schemas.microsoft.com/office/drawing/2014/main" id="{43716E35-62AC-C8B5-5DE0-D0F298C3EAF0}"/>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CED724B-3A55-B5DA-1BEA-52BC7D44AD0F}"/>
              </a:ext>
            </a:extLst>
          </p:cNvPr>
          <p:cNvSpPr>
            <a:spLocks noGrp="1"/>
          </p:cNvSpPr>
          <p:nvPr>
            <p:ph type="sldNum" idx="12"/>
          </p:nvPr>
        </p:nvSpPr>
        <p:spPr/>
        <p:txBody>
          <a:bodyPr/>
          <a:lstStyle/>
          <a:p>
            <a:pPr marL="0" lvl="0" indent="0" algn="ctr" rtl="0">
              <a:spcBef>
                <a:spcPts val="0"/>
              </a:spcBef>
              <a:spcAft>
                <a:spcPts val="0"/>
              </a:spcAft>
              <a:buNone/>
            </a:pPr>
            <a:r>
              <a:rPr lang="en-US" dirty="0"/>
              <a:t>16</a:t>
            </a: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 name="Picture 2">
            <a:extLst>
              <a:ext uri="{FF2B5EF4-FFF2-40B4-BE49-F238E27FC236}">
                <a16:creationId xmlns:a16="http://schemas.microsoft.com/office/drawing/2014/main" id="{931A3E67-3B40-E12A-FDAA-D8351553B461}"/>
              </a:ext>
              <a:ext uri="{C183D7F6-B498-43B3-948B-1728B52AA6E4}">
                <adec:decorative xmlns:adec="http://schemas.microsoft.com/office/drawing/2017/decorative" val="1"/>
              </a:ext>
            </a:extLst>
          </p:cNvPr>
          <p:cNvPicPr>
            <a:picLocks noChangeAspect="1"/>
          </p:cNvPicPr>
          <p:nvPr/>
        </p:nvPicPr>
        <p:blipFill>
          <a:blip r:embed="rId3">
            <a:alphaModFix amt="55000"/>
          </a:blip>
          <a:srcRect/>
          <a:stretch/>
        </p:blipFill>
        <p:spPr>
          <a:xfrm>
            <a:off x="-81280" y="-22368"/>
            <a:ext cx="9909072" cy="6606048"/>
          </a:xfrm>
          <a:prstGeom prst="rect">
            <a:avLst/>
          </a:prstGeom>
        </p:spPr>
      </p:pic>
      <p:sp>
        <p:nvSpPr>
          <p:cNvPr id="366" name="Google Shape;366;p37">
            <a:extLst>
              <a:ext uri="{C183D7F6-B498-43B3-948B-1728B52AA6E4}">
                <adec:decorative xmlns:adec="http://schemas.microsoft.com/office/drawing/2017/decorative" val="1"/>
              </a:ext>
            </a:extLst>
          </p:cNvPr>
          <p:cNvSpPr txBox="1">
            <a:spLocks noGrp="1"/>
          </p:cNvSpPr>
          <p:nvPr>
            <p:ph type="title"/>
          </p:nvPr>
        </p:nvSpPr>
        <p:spPr>
          <a:xfrm>
            <a:off x="1300248" y="486839"/>
            <a:ext cx="9694892" cy="920947"/>
          </a:xfrm>
          <a:prstGeom prst="rect">
            <a:avLst/>
          </a:prstGeom>
          <a:solidFill>
            <a:schemeClr val="lt1">
              <a:alpha val="74872"/>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Emotional Well-being - $300</a:t>
            </a:r>
            <a:endParaRPr/>
          </a:p>
        </p:txBody>
      </p:sp>
      <p:sp>
        <p:nvSpPr>
          <p:cNvPr id="367" name="Google Shape;367;p37"/>
          <p:cNvSpPr txBox="1">
            <a:spLocks noGrp="1"/>
          </p:cNvSpPr>
          <p:nvPr>
            <p:ph type="body" idx="2"/>
          </p:nvPr>
        </p:nvSpPr>
        <p:spPr>
          <a:xfrm>
            <a:off x="918529" y="2037558"/>
            <a:ext cx="10446287" cy="509004"/>
          </a:xfrm>
          <a:prstGeom prst="rect">
            <a:avLst/>
          </a:prstGeom>
          <a:solidFill>
            <a:schemeClr val="lt1">
              <a:alpha val="76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Which color is often linked with feelings of calm and relaxation?</a:t>
            </a:r>
            <a:endParaRPr dirty="0"/>
          </a:p>
        </p:txBody>
      </p:sp>
      <p:sp>
        <p:nvSpPr>
          <p:cNvPr id="368" name="Google Shape;368;p37"/>
          <p:cNvSpPr txBox="1">
            <a:spLocks noGrp="1"/>
          </p:cNvSpPr>
          <p:nvPr>
            <p:ph type="body" idx="3"/>
          </p:nvPr>
        </p:nvSpPr>
        <p:spPr>
          <a:xfrm>
            <a:off x="918529" y="2622619"/>
            <a:ext cx="8134031" cy="1583621"/>
          </a:xfrm>
          <a:prstGeom prst="rect">
            <a:avLst/>
          </a:prstGeom>
          <a:solidFill>
            <a:schemeClr val="lt1">
              <a:alpha val="76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Red</a:t>
            </a:r>
            <a:endParaRPr dirty="0"/>
          </a:p>
          <a:p>
            <a:pPr marL="44450" lvl="0" indent="0" algn="l" rtl="0">
              <a:lnSpc>
                <a:spcPct val="100000"/>
              </a:lnSpc>
              <a:spcBef>
                <a:spcPts val="0"/>
              </a:spcBef>
              <a:spcAft>
                <a:spcPts val="0"/>
              </a:spcAft>
              <a:buSzPts val="2900"/>
              <a:buNone/>
            </a:pPr>
            <a:r>
              <a:rPr lang="en-US" dirty="0"/>
              <a:t>B) Blue</a:t>
            </a:r>
            <a:endParaRPr dirty="0"/>
          </a:p>
          <a:p>
            <a:pPr marL="44450" lvl="0" indent="0" algn="l" rtl="0">
              <a:lnSpc>
                <a:spcPct val="100000"/>
              </a:lnSpc>
              <a:spcBef>
                <a:spcPts val="0"/>
              </a:spcBef>
              <a:spcAft>
                <a:spcPts val="0"/>
              </a:spcAft>
              <a:buSzPts val="2900"/>
              <a:buNone/>
            </a:pPr>
            <a:r>
              <a:rPr lang="en-US" dirty="0"/>
              <a:t>C) Yellow</a:t>
            </a:r>
            <a:endParaRPr dirty="0"/>
          </a:p>
          <a:p>
            <a:pPr marL="44450" lvl="0" indent="0" algn="l" rtl="0">
              <a:lnSpc>
                <a:spcPct val="100000"/>
              </a:lnSpc>
              <a:spcBef>
                <a:spcPts val="0"/>
              </a:spcBef>
              <a:spcAft>
                <a:spcPts val="0"/>
              </a:spcAft>
              <a:buSzPts val="2900"/>
              <a:buNone/>
            </a:pPr>
            <a:r>
              <a:rPr lang="en-US" dirty="0"/>
              <a:t>D) Orange</a:t>
            </a:r>
            <a:endParaRPr dirty="0"/>
          </a:p>
          <a:p>
            <a:pPr marL="44450" lvl="0" indent="0" algn="l" rtl="0">
              <a:lnSpc>
                <a:spcPct val="100000"/>
              </a:lnSpc>
              <a:spcBef>
                <a:spcPts val="0"/>
              </a:spcBef>
              <a:spcAft>
                <a:spcPts val="0"/>
              </a:spcAft>
              <a:buSzPts val="2900"/>
              <a:buNone/>
            </a:pPr>
            <a:endParaRPr dirty="0"/>
          </a:p>
        </p:txBody>
      </p:sp>
      <p:sp>
        <p:nvSpPr>
          <p:cNvPr id="4" name="Google Shape;276;p25">
            <a:hlinkClick r:id="rId4" action="ppaction://hlinksldjump"/>
            <a:extLst>
              <a:ext uri="{FF2B5EF4-FFF2-40B4-BE49-F238E27FC236}">
                <a16:creationId xmlns:a16="http://schemas.microsoft.com/office/drawing/2014/main" id="{40B2F7E2-894E-9AAF-D96F-688C23453153}"/>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FC57FB66-4CCE-194A-873B-A864638AB244}"/>
              </a:ext>
            </a:extLst>
          </p:cNvPr>
          <p:cNvSpPr>
            <a:spLocks noGrp="1"/>
          </p:cNvSpPr>
          <p:nvPr>
            <p:ph type="sldNum" idx="12"/>
          </p:nvPr>
        </p:nvSpPr>
        <p:spPr/>
        <p:txBody>
          <a:bodyPr/>
          <a:lstStyle/>
          <a:p>
            <a:pPr marL="0" lvl="0" indent="0" algn="ctr" rtl="0">
              <a:spcBef>
                <a:spcPts val="0"/>
              </a:spcBef>
              <a:spcAft>
                <a:spcPts val="0"/>
              </a:spcAft>
              <a:buNone/>
            </a:pPr>
            <a:r>
              <a:rPr lang="en-US" dirty="0"/>
              <a:t>17</a:t>
            </a: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5" name="Picture 4">
            <a:extLst>
              <a:ext uri="{FF2B5EF4-FFF2-40B4-BE49-F238E27FC236}">
                <a16:creationId xmlns:a16="http://schemas.microsoft.com/office/drawing/2014/main" id="{CCD055BE-400E-AFAC-9DC1-D88E87655FC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923827"/>
            <a:ext cx="12202047" cy="7494309"/>
          </a:xfrm>
          <a:prstGeom prst="rect">
            <a:avLst/>
          </a:prstGeom>
        </p:spPr>
      </p:pic>
      <p:sp>
        <p:nvSpPr>
          <p:cNvPr id="374" name="Google Shape;374;p38"/>
          <p:cNvSpPr txBox="1">
            <a:spLocks noGrp="1"/>
          </p:cNvSpPr>
          <p:nvPr>
            <p:ph type="title"/>
          </p:nvPr>
        </p:nvSpPr>
        <p:spPr>
          <a:xfrm>
            <a:off x="1750542" y="404218"/>
            <a:ext cx="8782259" cy="105023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800"/>
              <a:t>Emotional Well-being- $400</a:t>
            </a:r>
            <a:endParaRPr/>
          </a:p>
        </p:txBody>
      </p:sp>
      <p:sp>
        <p:nvSpPr>
          <p:cNvPr id="375" name="Google Shape;375;p38"/>
          <p:cNvSpPr txBox="1">
            <a:spLocks noGrp="1"/>
          </p:cNvSpPr>
          <p:nvPr>
            <p:ph type="body" idx="2"/>
          </p:nvPr>
        </p:nvSpPr>
        <p:spPr>
          <a:xfrm>
            <a:off x="918529" y="2037557"/>
            <a:ext cx="10446287" cy="837618"/>
          </a:xfrm>
          <a:prstGeom prst="rect">
            <a:avLst/>
          </a:prstGeom>
          <a:solidFill>
            <a:schemeClr val="lt1">
              <a:alpha val="62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Feeling connected to others is important for emotional well-being. </a:t>
            </a:r>
            <a:br>
              <a:rPr lang="en-US" sz="2400" dirty="0"/>
            </a:br>
            <a:r>
              <a:rPr lang="en-US" sz="2400" dirty="0"/>
              <a:t>What’s one way ESRD patients can build connections?</a:t>
            </a:r>
            <a:endParaRPr dirty="0"/>
          </a:p>
        </p:txBody>
      </p:sp>
      <p:sp>
        <p:nvSpPr>
          <p:cNvPr id="3" name="Google Shape;276;p25">
            <a:hlinkClick r:id="rId4" action="ppaction://hlinksldjump"/>
            <a:extLst>
              <a:ext uri="{FF2B5EF4-FFF2-40B4-BE49-F238E27FC236}">
                <a16:creationId xmlns:a16="http://schemas.microsoft.com/office/drawing/2014/main" id="{93DC0744-9B9D-11E2-E91C-258B404EEF8C}"/>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5CDB7E7B-5AE2-6A92-86E0-87A84F75CBA0}"/>
              </a:ext>
            </a:extLst>
          </p:cNvPr>
          <p:cNvSpPr>
            <a:spLocks noGrp="1"/>
          </p:cNvSpPr>
          <p:nvPr>
            <p:ph type="sldNum" idx="12"/>
          </p:nvPr>
        </p:nvSpPr>
        <p:spPr/>
        <p:txBody>
          <a:bodyPr/>
          <a:lstStyle/>
          <a:p>
            <a:pPr marL="0" lvl="0" indent="0" algn="ctr" rtl="0">
              <a:spcBef>
                <a:spcPts val="0"/>
              </a:spcBef>
              <a:spcAft>
                <a:spcPts val="0"/>
              </a:spcAft>
              <a:buNone/>
            </a:pPr>
            <a:r>
              <a:rPr lang="en-US" dirty="0"/>
              <a:t>18</a:t>
            </a: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 name="Picture 2">
            <a:extLst>
              <a:ext uri="{FF2B5EF4-FFF2-40B4-BE49-F238E27FC236}">
                <a16:creationId xmlns:a16="http://schemas.microsoft.com/office/drawing/2014/main" id="{2B160212-4E50-5E56-C825-611348691C1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t="-1236"/>
          <a:stretch>
            <a:fillRect/>
          </a:stretch>
        </p:blipFill>
        <p:spPr>
          <a:xfrm>
            <a:off x="0" y="-81280"/>
            <a:ext cx="12192000" cy="6664960"/>
          </a:xfrm>
          <a:prstGeom prst="rect">
            <a:avLst/>
          </a:prstGeom>
        </p:spPr>
      </p:pic>
      <p:sp>
        <p:nvSpPr>
          <p:cNvPr id="381" name="Google Shape;381;p39"/>
          <p:cNvSpPr txBox="1">
            <a:spLocks noGrp="1"/>
          </p:cNvSpPr>
          <p:nvPr>
            <p:ph type="title"/>
          </p:nvPr>
        </p:nvSpPr>
        <p:spPr>
          <a:xfrm>
            <a:off x="998916" y="817418"/>
            <a:ext cx="9694892" cy="92094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t>Emotional Well-being - $500</a:t>
            </a:r>
            <a:endParaRPr/>
          </a:p>
        </p:txBody>
      </p:sp>
      <p:sp>
        <p:nvSpPr>
          <p:cNvPr id="382" name="Google Shape;382;p39"/>
          <p:cNvSpPr txBox="1">
            <a:spLocks noGrp="1"/>
          </p:cNvSpPr>
          <p:nvPr>
            <p:ph type="body" idx="2"/>
          </p:nvPr>
        </p:nvSpPr>
        <p:spPr>
          <a:xfrm>
            <a:off x="918529" y="2037557"/>
            <a:ext cx="10013631" cy="1213085"/>
          </a:xfrm>
          <a:prstGeom prst="rect">
            <a:avLst/>
          </a:prstGeom>
          <a:solidFill>
            <a:schemeClr val="lt1">
              <a:alpha val="71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2400" dirty="0"/>
              <a:t>Having kidney disease can add stressors in your life that impact your mental health. If you are on dialysis, you may experience a great deal of stress. </a:t>
            </a:r>
            <a:br>
              <a:rPr lang="en-US" sz="2400" dirty="0"/>
            </a:br>
            <a:r>
              <a:rPr lang="en-US" sz="2400" dirty="0"/>
              <a:t>What are three common stressors a person living with kidney disease faces?</a:t>
            </a:r>
            <a:endParaRPr dirty="0"/>
          </a:p>
        </p:txBody>
      </p:sp>
      <p:sp>
        <p:nvSpPr>
          <p:cNvPr id="4" name="Google Shape;276;p25">
            <a:hlinkClick r:id="rId5" action="ppaction://hlinksldjump"/>
            <a:extLst>
              <a:ext uri="{FF2B5EF4-FFF2-40B4-BE49-F238E27FC236}">
                <a16:creationId xmlns:a16="http://schemas.microsoft.com/office/drawing/2014/main" id="{75DE709A-A8E7-63CD-5570-58339DE976FF}"/>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A3A67875-53AE-8BED-B8AF-6220A647ED52}"/>
              </a:ext>
            </a:extLst>
          </p:cNvPr>
          <p:cNvSpPr>
            <a:spLocks noGrp="1"/>
          </p:cNvSpPr>
          <p:nvPr>
            <p:ph type="sldNum" idx="12"/>
          </p:nvPr>
        </p:nvSpPr>
        <p:spPr/>
        <p:txBody>
          <a:bodyPr/>
          <a:lstStyle/>
          <a:p>
            <a:pPr marL="0" lvl="0" indent="0" algn="ctr" rtl="0">
              <a:spcBef>
                <a:spcPts val="0"/>
              </a:spcBef>
              <a:spcAft>
                <a:spcPts val="0"/>
              </a:spcAft>
              <a:buNone/>
            </a:pPr>
            <a:r>
              <a:rPr lang="en-US" dirty="0"/>
              <a:t>19</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a:extLst>
            <a:ext uri="{FF2B5EF4-FFF2-40B4-BE49-F238E27FC236}">
              <a16:creationId xmlns:a16="http://schemas.microsoft.com/office/drawing/2014/main" id="{5970B130-39B9-830D-7DF2-8F917B1B008B}"/>
            </a:ext>
          </a:extLst>
        </p:cNvPr>
        <p:cNvGrpSpPr/>
        <p:nvPr/>
      </p:nvGrpSpPr>
      <p:grpSpPr>
        <a:xfrm>
          <a:off x="0" y="0"/>
          <a:ext cx="0" cy="0"/>
          <a:chOff x="0" y="0"/>
          <a:chExt cx="0" cy="0"/>
        </a:xfrm>
      </p:grpSpPr>
      <p:pic>
        <p:nvPicPr>
          <p:cNvPr id="53" name="Google Shape;53;p2" descr="A logo of a healthy living&#10;&#10;">
            <a:hlinkClick r:id="rId3" action="ppaction://hlinksldjump"/>
            <a:extLst>
              <a:ext uri="{FF2B5EF4-FFF2-40B4-BE49-F238E27FC236}">
                <a16:creationId xmlns:a16="http://schemas.microsoft.com/office/drawing/2014/main" id="{E148D704-6624-265A-9C5A-345B201B8B6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8034" y="160898"/>
            <a:ext cx="1015113" cy="1286332"/>
          </a:xfrm>
          <a:prstGeom prst="rect">
            <a:avLst/>
          </a:prstGeom>
          <a:noFill/>
          <a:ln>
            <a:noFill/>
          </a:ln>
        </p:spPr>
      </p:pic>
      <p:sp>
        <p:nvSpPr>
          <p:cNvPr id="51" name="Google Shape;51;p2">
            <a:extLst>
              <a:ext uri="{FF2B5EF4-FFF2-40B4-BE49-F238E27FC236}">
                <a16:creationId xmlns:a16="http://schemas.microsoft.com/office/drawing/2014/main" id="{D173C71F-7DA6-6B9D-2B1D-86D19A117B2B}"/>
              </a:ext>
            </a:extLst>
          </p:cNvPr>
          <p:cNvSpPr txBox="1">
            <a:spLocks noGrp="1"/>
          </p:cNvSpPr>
          <p:nvPr>
            <p:ph type="title"/>
          </p:nvPr>
        </p:nvSpPr>
        <p:spPr>
          <a:xfrm>
            <a:off x="1376931" y="419197"/>
            <a:ext cx="9694892" cy="11254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600" dirty="0"/>
              <a:t>Game B – Additional Factors</a:t>
            </a:r>
            <a:endParaRPr sz="4600" dirty="0"/>
          </a:p>
        </p:txBody>
      </p:sp>
      <p:sp>
        <p:nvSpPr>
          <p:cNvPr id="52" name="Google Shape;52;p2">
            <a:extLst>
              <a:ext uri="{FF2B5EF4-FFF2-40B4-BE49-F238E27FC236}">
                <a16:creationId xmlns:a16="http://schemas.microsoft.com/office/drawing/2014/main" id="{288DD3BC-183F-769C-2501-45B4812D28BD}"/>
              </a:ext>
            </a:extLst>
          </p:cNvPr>
          <p:cNvSpPr txBox="1">
            <a:spLocks noGrp="1"/>
          </p:cNvSpPr>
          <p:nvPr>
            <p:ph type="body" idx="3"/>
          </p:nvPr>
        </p:nvSpPr>
        <p:spPr>
          <a:xfrm>
            <a:off x="968770" y="1544632"/>
            <a:ext cx="10360645" cy="4609280"/>
          </a:xfrm>
          <a:prstGeom prst="rect">
            <a:avLst/>
          </a:prstGeom>
          <a:noFill/>
          <a:ln>
            <a:noFill/>
          </a:ln>
        </p:spPr>
        <p:txBody>
          <a:bodyPr spcFirstLastPara="1" wrap="square" lIns="91425" tIns="45700" rIns="91425" bIns="45700" anchor="t" anchorCtr="0">
            <a:noAutofit/>
          </a:bodyPr>
          <a:lstStyle/>
          <a:p>
            <a:pPr marL="44450" lvl="0" indent="0" algn="ctr" rtl="0">
              <a:lnSpc>
                <a:spcPct val="100000"/>
              </a:lnSpc>
              <a:spcBef>
                <a:spcPts val="0"/>
              </a:spcBef>
              <a:spcAft>
                <a:spcPts val="0"/>
              </a:spcAft>
              <a:buSzPts val="2900"/>
              <a:buNone/>
            </a:pPr>
            <a:r>
              <a:rPr lang="en-US" sz="5400" dirty="0">
                <a:latin typeface="Cavolini" panose="03000502040302020204" pitchFamily="66" charset="0"/>
                <a:cs typeface="Cavolini" panose="03000502040302020204" pitchFamily="66" charset="0"/>
              </a:rPr>
              <a:t>Categories</a:t>
            </a:r>
          </a:p>
          <a:p>
            <a:pPr marL="44450" lvl="0" indent="0" algn="ctr" rtl="0">
              <a:lnSpc>
                <a:spcPct val="100000"/>
              </a:lnSpc>
              <a:spcBef>
                <a:spcPts val="0"/>
              </a:spcBef>
              <a:spcAft>
                <a:spcPts val="0"/>
              </a:spcAft>
              <a:buSzPts val="2900"/>
              <a:buNone/>
            </a:pPr>
            <a:endParaRPr sz="4400" dirty="0"/>
          </a:p>
          <a:p>
            <a:pPr marL="44450" lvl="0" indent="0" algn="l" rtl="0">
              <a:lnSpc>
                <a:spcPct val="100000"/>
              </a:lnSpc>
              <a:spcBef>
                <a:spcPts val="0"/>
              </a:spcBef>
              <a:spcAft>
                <a:spcPts val="0"/>
              </a:spcAft>
              <a:buSzPts val="2900"/>
              <a:buNone/>
            </a:pPr>
            <a:r>
              <a:rPr lang="en-US" sz="5400" dirty="0">
                <a:latin typeface="Bookman Old Style" panose="02050604050505020204" pitchFamily="18" charset="0"/>
              </a:rPr>
              <a:t>Environmental Health</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Social Media Influence</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Emotional Well-being</a:t>
            </a:r>
            <a:endParaRPr sz="6000" dirty="0">
              <a:latin typeface="Bookman Old Style" panose="02050604050505020204" pitchFamily="18" charset="0"/>
            </a:endParaRPr>
          </a:p>
          <a:p>
            <a:pPr marL="457200" marR="0" lvl="0" indent="-228600" algn="l" rtl="0">
              <a:lnSpc>
                <a:spcPct val="100000"/>
              </a:lnSpc>
              <a:spcBef>
                <a:spcPts val="0"/>
              </a:spcBef>
              <a:spcAft>
                <a:spcPts val="0"/>
              </a:spcAft>
              <a:buClr>
                <a:schemeClr val="dk1"/>
              </a:buClr>
              <a:buSzPts val="2900"/>
              <a:buFont typeface="Arial"/>
              <a:buNone/>
            </a:pPr>
            <a:endParaRPr sz="2400" dirty="0"/>
          </a:p>
          <a:p>
            <a:pPr marL="44450" lvl="0" indent="0" algn="l" rtl="0">
              <a:lnSpc>
                <a:spcPct val="100000"/>
              </a:lnSpc>
              <a:spcBef>
                <a:spcPts val="0"/>
              </a:spcBef>
              <a:spcAft>
                <a:spcPts val="0"/>
              </a:spcAft>
              <a:buSzPts val="2900"/>
              <a:buNone/>
            </a:pPr>
            <a:endParaRPr sz="2400" dirty="0"/>
          </a:p>
        </p:txBody>
      </p:sp>
      <p:sp>
        <p:nvSpPr>
          <p:cNvPr id="2" name="Slide Number Placeholder 1">
            <a:extLst>
              <a:ext uri="{FF2B5EF4-FFF2-40B4-BE49-F238E27FC236}">
                <a16:creationId xmlns:a16="http://schemas.microsoft.com/office/drawing/2014/main" id="{4EEECDF3-6486-5DDD-3301-B624CCE930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
        <p:nvSpPr>
          <p:cNvPr id="4" name="Oval 3">
            <a:hlinkClick r:id="rId5" action="ppaction://hlinksldjump"/>
            <a:extLst>
              <a:ext uri="{FF2B5EF4-FFF2-40B4-BE49-F238E27FC236}">
                <a16:creationId xmlns:a16="http://schemas.microsoft.com/office/drawing/2014/main" id="{F876FD2C-1EA7-68F2-C245-91B22FDF2461}"/>
              </a:ext>
              <a:ext uri="{C183D7F6-B498-43B3-948B-1728B52AA6E4}">
                <adec:decorative xmlns:adec="http://schemas.microsoft.com/office/drawing/2017/decorative" val="1"/>
              </a:ext>
            </a:extLst>
          </p:cNvPr>
          <p:cNvSpPr/>
          <p:nvPr/>
        </p:nvSpPr>
        <p:spPr>
          <a:xfrm>
            <a:off x="8991634" y="3241434"/>
            <a:ext cx="2164046" cy="2071934"/>
          </a:xfrm>
          <a:prstGeom prst="ellipse">
            <a:avLst/>
          </a:prstGeom>
          <a:solidFill>
            <a:srgbClr val="F47931"/>
          </a:solidFill>
          <a:ln>
            <a:solidFill>
              <a:srgbClr val="C00000"/>
            </a:solidFill>
          </a:ln>
          <a:scene3d>
            <a:camera prst="orthographicFront"/>
            <a:lightRig rig="threePt" dir="t"/>
          </a:scene3d>
          <a:sp3d>
            <a:bevelT w="165100" prst="coolSlant"/>
            <a:bevelB w="114300" prst="artDeco"/>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rgbClr val="9E0000"/>
                </a:solidFill>
              </a:rPr>
              <a:t>Play </a:t>
            </a:r>
            <a:br>
              <a:rPr lang="en-US" sz="2400" b="1" dirty="0">
                <a:solidFill>
                  <a:srgbClr val="9E0000"/>
                </a:solidFill>
              </a:rPr>
            </a:br>
            <a:r>
              <a:rPr lang="en-US" sz="2400" b="1" dirty="0">
                <a:solidFill>
                  <a:srgbClr val="9E0000"/>
                </a:solidFill>
              </a:rPr>
              <a:t>Game</a:t>
            </a:r>
          </a:p>
          <a:p>
            <a:pPr algn="ctr"/>
            <a:r>
              <a:rPr lang="en-US" sz="2400" b="1" dirty="0">
                <a:solidFill>
                  <a:srgbClr val="9E0000"/>
                </a:solidFill>
              </a:rPr>
              <a:t>B</a:t>
            </a:r>
          </a:p>
        </p:txBody>
      </p:sp>
    </p:spTree>
    <p:extLst>
      <p:ext uri="{BB962C8B-B14F-4D97-AF65-F5344CB8AC3E}">
        <p14:creationId xmlns:p14="http://schemas.microsoft.com/office/powerpoint/2010/main" val="3616926046"/>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0"/>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389" name="Google Shape;389;p40"/>
          <p:cNvSpPr txBox="1">
            <a:spLocks noGrp="1"/>
          </p:cNvSpPr>
          <p:nvPr>
            <p:ph type="body" idx="2"/>
          </p:nvPr>
        </p:nvSpPr>
        <p:spPr>
          <a:xfrm>
            <a:off x="918529" y="1793631"/>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Environmental Health</a:t>
            </a:r>
            <a:endParaRPr dirty="0"/>
          </a:p>
        </p:txBody>
      </p:sp>
      <p:sp>
        <p:nvSpPr>
          <p:cNvPr id="390" name="Google Shape;390;p40"/>
          <p:cNvSpPr txBox="1">
            <a:spLocks noGrp="1"/>
          </p:cNvSpPr>
          <p:nvPr>
            <p:ph type="body" idx="3"/>
          </p:nvPr>
        </p:nvSpPr>
        <p:spPr>
          <a:xfrm>
            <a:off x="918529" y="2293640"/>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dirty="0"/>
              <a:t>$100: C: Summer</a:t>
            </a:r>
            <a:endParaRPr sz="1800" dirty="0"/>
          </a:p>
          <a:p>
            <a:pPr marL="44450" lvl="0" indent="0" algn="l" rtl="0">
              <a:lnSpc>
                <a:spcPct val="100000"/>
              </a:lnSpc>
              <a:spcBef>
                <a:spcPts val="0"/>
              </a:spcBef>
              <a:spcAft>
                <a:spcPts val="0"/>
              </a:spcAft>
              <a:buSzPts val="2900"/>
              <a:buNone/>
            </a:pPr>
            <a:r>
              <a:rPr lang="en-US" sz="1800" dirty="0"/>
              <a:t>$200: True </a:t>
            </a:r>
            <a:endParaRPr dirty="0"/>
          </a:p>
          <a:p>
            <a:pPr marL="44450" lvl="0" indent="0" algn="l" rtl="0">
              <a:lnSpc>
                <a:spcPct val="100000"/>
              </a:lnSpc>
              <a:spcBef>
                <a:spcPts val="0"/>
              </a:spcBef>
              <a:spcAft>
                <a:spcPts val="0"/>
              </a:spcAft>
              <a:buSzPts val="2900"/>
              <a:buNone/>
            </a:pPr>
            <a:r>
              <a:rPr lang="en-US" sz="1800" dirty="0"/>
              <a:t>$300: Climate change and rising global temperatures.</a:t>
            </a:r>
            <a:endParaRPr sz="1800" dirty="0"/>
          </a:p>
          <a:p>
            <a:pPr marL="44450" lvl="0" indent="0" algn="l" rtl="0">
              <a:lnSpc>
                <a:spcPct val="100000"/>
              </a:lnSpc>
              <a:spcBef>
                <a:spcPts val="0"/>
              </a:spcBef>
              <a:spcAft>
                <a:spcPts val="0"/>
              </a:spcAft>
              <a:buSzPts val="2900"/>
              <a:buNone/>
            </a:pPr>
            <a:r>
              <a:rPr lang="en-US" sz="1800" dirty="0"/>
              <a:t>$400: Calcium and Magnesium</a:t>
            </a:r>
            <a:endParaRPr sz="1800" dirty="0"/>
          </a:p>
          <a:p>
            <a:pPr marL="44450" lvl="0" indent="0" algn="l" rtl="0">
              <a:lnSpc>
                <a:spcPct val="100000"/>
              </a:lnSpc>
              <a:spcBef>
                <a:spcPts val="0"/>
              </a:spcBef>
              <a:spcAft>
                <a:spcPts val="0"/>
              </a:spcAft>
              <a:buSzPts val="2900"/>
              <a:buNone/>
            </a:pPr>
            <a:r>
              <a:rPr lang="en-US" sz="1800" dirty="0"/>
              <a:t>$500: Reverse Osmosis</a:t>
            </a:r>
            <a:endParaRPr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p:txBody>
      </p:sp>
      <p:sp>
        <p:nvSpPr>
          <p:cNvPr id="3" name="Google Shape;276;p25">
            <a:hlinkClick r:id="rId3" action="ppaction://hlinksldjump"/>
            <a:extLst>
              <a:ext uri="{FF2B5EF4-FFF2-40B4-BE49-F238E27FC236}">
                <a16:creationId xmlns:a16="http://schemas.microsoft.com/office/drawing/2014/main" id="{28073CA8-EE87-D560-7A72-46CDCB76E32D}"/>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3"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3D335F4-7010-8253-054C-17B61029F692}"/>
              </a:ext>
            </a:extLst>
          </p:cNvPr>
          <p:cNvSpPr>
            <a:spLocks noGrp="1"/>
          </p:cNvSpPr>
          <p:nvPr>
            <p:ph type="sldNum" idx="12"/>
          </p:nvPr>
        </p:nvSpPr>
        <p:spPr/>
        <p:txBody>
          <a:bodyPr/>
          <a:lstStyle/>
          <a:p>
            <a:pPr marL="0" lvl="0" indent="0" algn="ctr" rtl="0">
              <a:spcBef>
                <a:spcPts val="0"/>
              </a:spcBef>
              <a:spcAft>
                <a:spcPts val="0"/>
              </a:spcAft>
              <a:buNone/>
            </a:pPr>
            <a:r>
              <a:rPr lang="en-US" dirty="0"/>
              <a:t>20</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1"/>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397" name="Google Shape;397;p41"/>
          <p:cNvSpPr txBox="1">
            <a:spLocks noGrp="1"/>
          </p:cNvSpPr>
          <p:nvPr>
            <p:ph type="body" idx="2"/>
          </p:nvPr>
        </p:nvSpPr>
        <p:spPr>
          <a:xfrm>
            <a:off x="918529" y="1803679"/>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Social Influence</a:t>
            </a:r>
            <a:endParaRPr dirty="0"/>
          </a:p>
        </p:txBody>
      </p:sp>
      <p:sp>
        <p:nvSpPr>
          <p:cNvPr id="398" name="Google Shape;398;p41"/>
          <p:cNvSpPr txBox="1">
            <a:spLocks noGrp="1"/>
          </p:cNvSpPr>
          <p:nvPr>
            <p:ph type="body" idx="3"/>
          </p:nvPr>
        </p:nvSpPr>
        <p:spPr>
          <a:xfrm>
            <a:off x="918529" y="2303688"/>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a:t>$100: It can lead to an Increased risk of depression, anxiety, loneliness, and decreased self-esteem and or confidence </a:t>
            </a:r>
            <a:endParaRPr sz="1800"/>
          </a:p>
          <a:p>
            <a:pPr marL="44450" lvl="0" indent="0" algn="l" rtl="0">
              <a:lnSpc>
                <a:spcPct val="100000"/>
              </a:lnSpc>
              <a:spcBef>
                <a:spcPts val="0"/>
              </a:spcBef>
              <a:spcAft>
                <a:spcPts val="0"/>
              </a:spcAft>
              <a:buSzPts val="2900"/>
              <a:buNone/>
            </a:pPr>
            <a:r>
              <a:rPr lang="en-US" sz="1800"/>
              <a:t>$200: Fear of Missing Out – feeling of anxiety and restlessness that can result from seeing others’ activities and social interactions</a:t>
            </a:r>
            <a:endParaRPr/>
          </a:p>
          <a:p>
            <a:pPr marL="44450" lvl="0" indent="0" algn="l" rtl="0">
              <a:lnSpc>
                <a:spcPct val="100000"/>
              </a:lnSpc>
              <a:spcBef>
                <a:spcPts val="0"/>
              </a:spcBef>
              <a:spcAft>
                <a:spcPts val="0"/>
              </a:spcAft>
              <a:buSzPts val="2900"/>
              <a:buNone/>
            </a:pPr>
            <a:r>
              <a:rPr lang="en-US" sz="1800"/>
              <a:t>$300: 12: Facebook, YouTube, Instagram, WhatsApp, TikTok, LinkedIn, X (formerly Twitter), Reddit, Snapchat</a:t>
            </a:r>
            <a:r>
              <a:rPr lang="en-US"/>
              <a:t>, </a:t>
            </a:r>
            <a:r>
              <a:rPr lang="en-US" sz="1800"/>
              <a:t>Nextdoor, Pinterest</a:t>
            </a:r>
            <a:endParaRPr sz="1800"/>
          </a:p>
          <a:p>
            <a:pPr marL="44450" lvl="0" indent="0" algn="l" rtl="0">
              <a:lnSpc>
                <a:spcPct val="100000"/>
              </a:lnSpc>
              <a:spcBef>
                <a:spcPts val="0"/>
              </a:spcBef>
              <a:spcAft>
                <a:spcPts val="0"/>
              </a:spcAft>
              <a:buSzPts val="2900"/>
              <a:buNone/>
            </a:pPr>
            <a:r>
              <a:rPr lang="en-US" sz="1800"/>
              <a:t>$400: C: real stories often inspire the most connection</a:t>
            </a:r>
            <a:endParaRPr sz="1800"/>
          </a:p>
          <a:p>
            <a:pPr marL="44450" lvl="0" indent="0" algn="l" rtl="0">
              <a:lnSpc>
                <a:spcPct val="100000"/>
              </a:lnSpc>
              <a:spcBef>
                <a:spcPts val="0"/>
              </a:spcBef>
              <a:spcAft>
                <a:spcPts val="0"/>
              </a:spcAft>
              <a:buSzPts val="2900"/>
              <a:buNone/>
            </a:pPr>
            <a:r>
              <a:rPr lang="en-US" sz="1800"/>
              <a:t>$500: Over 800,000</a:t>
            </a:r>
            <a:endParaRPr/>
          </a:p>
          <a:p>
            <a:pPr marL="44450" lvl="0" indent="0" algn="l" rtl="0">
              <a:lnSpc>
                <a:spcPct val="100000"/>
              </a:lnSpc>
              <a:spcBef>
                <a:spcPts val="0"/>
              </a:spcBef>
              <a:spcAft>
                <a:spcPts val="0"/>
              </a:spcAft>
              <a:buSzPts val="2900"/>
              <a:buNone/>
            </a:pPr>
            <a:endParaRPr sz="1800"/>
          </a:p>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p:txBody>
      </p:sp>
      <p:sp>
        <p:nvSpPr>
          <p:cNvPr id="3" name="Google Shape;276;p25">
            <a:hlinkClick r:id="rId3" action="ppaction://hlinksldjump"/>
            <a:extLst>
              <a:ext uri="{FF2B5EF4-FFF2-40B4-BE49-F238E27FC236}">
                <a16:creationId xmlns:a16="http://schemas.microsoft.com/office/drawing/2014/main" id="{7552A62E-AE22-D27B-26A0-0C2FA03DE5B6}"/>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3"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275B5E8-E781-8AA4-B176-2DD88600DC4D}"/>
              </a:ext>
            </a:extLst>
          </p:cNvPr>
          <p:cNvSpPr>
            <a:spLocks noGrp="1"/>
          </p:cNvSpPr>
          <p:nvPr>
            <p:ph type="sldNum" idx="12"/>
          </p:nvPr>
        </p:nvSpPr>
        <p:spPr/>
        <p:txBody>
          <a:bodyPr/>
          <a:lstStyle/>
          <a:p>
            <a:pPr marL="0" lvl="0" indent="0" algn="ctr" rtl="0">
              <a:spcBef>
                <a:spcPts val="0"/>
              </a:spcBef>
              <a:spcAft>
                <a:spcPts val="0"/>
              </a:spcAft>
              <a:buNone/>
            </a:pPr>
            <a:r>
              <a:rPr lang="en-US" dirty="0"/>
              <a:t>21</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2"/>
          <p:cNvSpPr txBox="1">
            <a:spLocks noGrp="1"/>
          </p:cNvSpPr>
          <p:nvPr>
            <p:ph type="title"/>
          </p:nvPr>
        </p:nvSpPr>
        <p:spPr>
          <a:xfrm>
            <a:off x="918529" y="547452"/>
            <a:ext cx="9694800" cy="6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br>
              <a:rPr lang="en-US" dirty="0"/>
            </a:br>
            <a:endParaRPr dirty="0"/>
          </a:p>
        </p:txBody>
      </p:sp>
      <p:sp>
        <p:nvSpPr>
          <p:cNvPr id="405" name="Google Shape;405;p42"/>
          <p:cNvSpPr txBox="1">
            <a:spLocks noGrp="1"/>
          </p:cNvSpPr>
          <p:nvPr>
            <p:ph type="body" idx="2"/>
          </p:nvPr>
        </p:nvSpPr>
        <p:spPr>
          <a:xfrm>
            <a:off x="918529" y="1580629"/>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Emotional Well-being</a:t>
            </a:r>
            <a:endParaRPr dirty="0"/>
          </a:p>
        </p:txBody>
      </p:sp>
      <p:sp>
        <p:nvSpPr>
          <p:cNvPr id="406" name="Google Shape;406;p42"/>
          <p:cNvSpPr txBox="1">
            <a:spLocks noGrp="1"/>
          </p:cNvSpPr>
          <p:nvPr>
            <p:ph type="body" idx="3"/>
          </p:nvPr>
        </p:nvSpPr>
        <p:spPr>
          <a:xfrm>
            <a:off x="918529" y="2080638"/>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dirty="0"/>
              <a:t>$100: </a:t>
            </a:r>
            <a:r>
              <a:rPr lang="en-US" sz="1800" dirty="0">
                <a:solidFill>
                  <a:srgbClr val="001D35"/>
                </a:solidFill>
                <a:latin typeface="Calibri"/>
                <a:ea typeface="Calibri"/>
                <a:cs typeface="Calibri"/>
                <a:sym typeface="Calibri"/>
              </a:rPr>
              <a:t>Depression and Anxiety</a:t>
            </a:r>
            <a:endParaRPr sz="1800" dirty="0"/>
          </a:p>
          <a:p>
            <a:pPr marL="44450" lvl="0" indent="0" algn="l" rtl="0">
              <a:lnSpc>
                <a:spcPct val="100000"/>
              </a:lnSpc>
              <a:spcBef>
                <a:spcPts val="0"/>
              </a:spcBef>
              <a:spcAft>
                <a:spcPts val="0"/>
              </a:spcAft>
              <a:buSzPts val="2900"/>
              <a:buNone/>
            </a:pPr>
            <a:r>
              <a:rPr lang="en-US" sz="1800" dirty="0"/>
              <a:t>$200: Books, Exercise, Kidney-friendly eating, Religion/spirituality, Sleep, Social network, Support groups</a:t>
            </a:r>
            <a:r>
              <a:rPr lang="en-US" dirty="0"/>
              <a:t>, </a:t>
            </a:r>
            <a:r>
              <a:rPr lang="en-US" sz="1800" dirty="0"/>
              <a:t>Professional help</a:t>
            </a:r>
            <a:endParaRPr sz="1800" dirty="0"/>
          </a:p>
          <a:p>
            <a:pPr marL="44450" lvl="0" indent="0" algn="l" rtl="0">
              <a:lnSpc>
                <a:spcPct val="100000"/>
              </a:lnSpc>
              <a:spcBef>
                <a:spcPts val="0"/>
              </a:spcBef>
              <a:spcAft>
                <a:spcPts val="0"/>
              </a:spcAft>
              <a:buSzPts val="2900"/>
              <a:buNone/>
            </a:pPr>
            <a:r>
              <a:rPr lang="en-US" sz="1800" dirty="0"/>
              <a:t>$300: Blue - associated with the vast sky and ocean, and research shows it can have physiological effects like slowing heart rate and breathing. It provides feelings of peace, security, and stability, which contribute to its calming effect</a:t>
            </a:r>
            <a:endParaRPr sz="1800" dirty="0"/>
          </a:p>
          <a:p>
            <a:pPr marL="44450" lvl="0" indent="0" algn="l" rtl="0">
              <a:lnSpc>
                <a:spcPct val="100000"/>
              </a:lnSpc>
              <a:spcBef>
                <a:spcPts val="0"/>
              </a:spcBef>
              <a:spcAft>
                <a:spcPts val="0"/>
              </a:spcAft>
              <a:buSzPts val="2900"/>
              <a:buNone/>
            </a:pPr>
            <a:r>
              <a:rPr lang="en-US" sz="1800" dirty="0"/>
              <a:t>$400: Joining a support group, staying in touch with loved ones, or chatting with staff/patients at dialysis)</a:t>
            </a:r>
            <a:endParaRPr sz="1800" dirty="0"/>
          </a:p>
          <a:p>
            <a:pPr marL="44450" lvl="0" indent="0" algn="l" rtl="0">
              <a:lnSpc>
                <a:spcPct val="100000"/>
              </a:lnSpc>
              <a:spcBef>
                <a:spcPts val="0"/>
              </a:spcBef>
              <a:spcAft>
                <a:spcPts val="0"/>
              </a:spcAft>
              <a:buSzPts val="2900"/>
              <a:buNone/>
            </a:pPr>
            <a:r>
              <a:rPr lang="en-US" sz="1800" dirty="0"/>
              <a:t>$500:Financial burden of dialysis</a:t>
            </a:r>
            <a:endParaRPr dirty="0"/>
          </a:p>
          <a:p>
            <a:pPr marL="44450" lvl="0" indent="0" algn="l" rtl="0">
              <a:lnSpc>
                <a:spcPct val="100000"/>
              </a:lnSpc>
              <a:spcBef>
                <a:spcPts val="0"/>
              </a:spcBef>
              <a:spcAft>
                <a:spcPts val="0"/>
              </a:spcAft>
              <a:buSzPts val="2900"/>
              <a:buNone/>
            </a:pPr>
            <a:r>
              <a:rPr lang="en-US" sz="1800" dirty="0"/>
              <a:t>	  Worrying about dialysis impacting your family, work, social and love life. </a:t>
            </a:r>
            <a:endParaRPr dirty="0"/>
          </a:p>
          <a:p>
            <a:pPr marL="44450" lvl="0" indent="0" algn="l" rtl="0">
              <a:lnSpc>
                <a:spcPct val="100000"/>
              </a:lnSpc>
              <a:spcBef>
                <a:spcPts val="0"/>
              </a:spcBef>
              <a:spcAft>
                <a:spcPts val="0"/>
              </a:spcAft>
              <a:buSzPts val="2900"/>
              <a:buNone/>
            </a:pPr>
            <a:r>
              <a:rPr lang="en-US" sz="1800" dirty="0"/>
              <a:t>	  Time commitment for dialysis</a:t>
            </a:r>
            <a:endParaRPr dirty="0"/>
          </a:p>
          <a:p>
            <a:pPr marL="44450" lvl="0" indent="0" algn="l" rtl="0">
              <a:lnSpc>
                <a:spcPct val="100000"/>
              </a:lnSpc>
              <a:spcBef>
                <a:spcPts val="0"/>
              </a:spcBef>
              <a:spcAft>
                <a:spcPts val="0"/>
              </a:spcAft>
              <a:buSzPts val="2900"/>
              <a:buNone/>
            </a:pPr>
            <a:r>
              <a:rPr lang="en-US" sz="1800" dirty="0"/>
              <a:t>	  Feeling like a burden to others</a:t>
            </a:r>
            <a:endParaRPr dirty="0"/>
          </a:p>
          <a:p>
            <a:pPr marL="44450" lvl="0" indent="0" algn="l" rtl="0">
              <a:lnSpc>
                <a:spcPct val="100000"/>
              </a:lnSpc>
              <a:spcBef>
                <a:spcPts val="0"/>
              </a:spcBef>
              <a:spcAft>
                <a:spcPts val="0"/>
              </a:spcAft>
              <a:buSzPts val="2900"/>
              <a:buNone/>
            </a:pPr>
            <a:r>
              <a:rPr lang="en-US" sz="1800" dirty="0"/>
              <a:t>	  Fearing that dialysis may cause pain</a:t>
            </a:r>
            <a:endParaRPr dirty="0"/>
          </a:p>
          <a:p>
            <a:pPr marL="44450" lvl="0" indent="0" algn="l" rtl="0">
              <a:lnSpc>
                <a:spcPct val="100000"/>
              </a:lnSpc>
              <a:spcBef>
                <a:spcPts val="0"/>
              </a:spcBef>
              <a:spcAft>
                <a:spcPts val="0"/>
              </a:spcAft>
              <a:buSzPts val="2900"/>
              <a:buNone/>
            </a:pPr>
            <a:r>
              <a:rPr lang="en-US" sz="1800" dirty="0"/>
              <a:t>	  Unable to have restful sleep</a:t>
            </a:r>
            <a:endParaRPr dirty="0"/>
          </a:p>
          <a:p>
            <a:pPr marL="44450" lvl="0" indent="0" algn="l" rtl="0">
              <a:lnSpc>
                <a:spcPct val="100000"/>
              </a:lnSpc>
              <a:spcBef>
                <a:spcPts val="0"/>
              </a:spcBef>
              <a:spcAft>
                <a:spcPts val="0"/>
              </a:spcAft>
              <a:buSzPts val="2900"/>
              <a:buNone/>
            </a:pPr>
            <a:r>
              <a:rPr lang="en-US" sz="1800" dirty="0"/>
              <a:t>	  Changes in employment</a:t>
            </a:r>
            <a:endParaRPr dirty="0"/>
          </a:p>
          <a:p>
            <a:pPr marL="44450" lvl="0" indent="0" algn="l" rtl="0">
              <a:lnSpc>
                <a:spcPct val="100000"/>
              </a:lnSpc>
              <a:spcBef>
                <a:spcPts val="0"/>
              </a:spcBef>
              <a:spcAft>
                <a:spcPts val="0"/>
              </a:spcAft>
              <a:buSzPts val="2900"/>
              <a:buNone/>
            </a:pPr>
            <a:r>
              <a:rPr lang="en-US" sz="1800" dirty="0"/>
              <a:t>	  Eating restrictions</a:t>
            </a:r>
            <a:endParaRPr dirty="0"/>
          </a:p>
          <a:p>
            <a:pPr marL="44450" lvl="0" indent="0" algn="l" rtl="0">
              <a:lnSpc>
                <a:spcPct val="100000"/>
              </a:lnSpc>
              <a:spcBef>
                <a:spcPts val="0"/>
              </a:spcBef>
              <a:spcAft>
                <a:spcPts val="0"/>
              </a:spcAft>
              <a:buSzPts val="2900"/>
              <a:buNone/>
            </a:pPr>
            <a:endParaRPr sz="1800" dirty="0"/>
          </a:p>
        </p:txBody>
      </p:sp>
      <p:sp>
        <p:nvSpPr>
          <p:cNvPr id="3" name="Google Shape;276;p25">
            <a:hlinkClick r:id="rId3" action="ppaction://hlinksldjump"/>
            <a:extLst>
              <a:ext uri="{FF2B5EF4-FFF2-40B4-BE49-F238E27FC236}">
                <a16:creationId xmlns:a16="http://schemas.microsoft.com/office/drawing/2014/main" id="{518BD746-F6EE-E476-CAAC-3A23FB54B566}"/>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3"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7E9A187-6B9B-65C0-4FAF-1375E2D2DBAC}"/>
              </a:ext>
            </a:extLst>
          </p:cNvPr>
          <p:cNvSpPr>
            <a:spLocks noGrp="1"/>
          </p:cNvSpPr>
          <p:nvPr>
            <p:ph type="sldNum" idx="12"/>
          </p:nvPr>
        </p:nvSpPr>
        <p:spPr/>
        <p:txBody>
          <a:bodyPr/>
          <a:lstStyle/>
          <a:p>
            <a:pPr marL="0" lvl="0" indent="0" algn="ctr" rtl="0">
              <a:spcBef>
                <a:spcPts val="0"/>
              </a:spcBef>
              <a:spcAft>
                <a:spcPts val="0"/>
              </a:spcAft>
              <a:buNone/>
            </a:pPr>
            <a:r>
              <a:rPr lang="en-US" dirty="0"/>
              <a:t>22</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3"/>
          <p:cNvSpPr txBox="1">
            <a:spLocks noGrp="1"/>
          </p:cNvSpPr>
          <p:nvPr>
            <p:ph type="title"/>
          </p:nvPr>
        </p:nvSpPr>
        <p:spPr>
          <a:xfrm>
            <a:off x="918530" y="1908313"/>
            <a:ext cx="5321496" cy="1749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Thank you for playing</a:t>
            </a:r>
            <a:endParaRPr/>
          </a:p>
        </p:txBody>
      </p:sp>
      <p:sp>
        <p:nvSpPr>
          <p:cNvPr id="744" name="Google Shape;744;p83"/>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740"/>
              <a:buNone/>
            </a:pPr>
            <a:endParaRPr/>
          </a:p>
          <a:p>
            <a:pPr marL="0" marR="0" lvl="0" indent="0" algn="l" rtl="0">
              <a:lnSpc>
                <a:spcPct val="100000"/>
              </a:lnSpc>
              <a:spcBef>
                <a:spcPts val="0"/>
              </a:spcBef>
              <a:spcAft>
                <a:spcPts val="0"/>
              </a:spcAft>
              <a:buClr>
                <a:schemeClr val="lt1"/>
              </a:buClr>
              <a:buSzPts val="1740"/>
              <a:buFont typeface="Arial"/>
              <a:buNone/>
            </a:pPr>
            <a:r>
              <a:rPr lang="en-US"/>
              <a:t>Contact : trarrington@ipro.org</a:t>
            </a:r>
            <a:endParaRPr/>
          </a:p>
          <a:p>
            <a:pPr marL="0" lvl="0" indent="0" algn="l" rtl="0">
              <a:lnSpc>
                <a:spcPct val="100000"/>
              </a:lnSpc>
              <a:spcBef>
                <a:spcPts val="0"/>
              </a:spcBef>
              <a:spcAft>
                <a:spcPts val="0"/>
              </a:spcAft>
              <a:buSzPts val="1740"/>
              <a:buNone/>
            </a:pPr>
            <a:endParaRPr/>
          </a:p>
          <a:p>
            <a:pPr marL="0" lvl="0" indent="0" algn="l" rtl="0">
              <a:lnSpc>
                <a:spcPct val="100000"/>
              </a:lnSpc>
              <a:spcBef>
                <a:spcPts val="0"/>
              </a:spcBef>
              <a:spcAft>
                <a:spcPts val="0"/>
              </a:spcAft>
              <a:buSzPts val="1740"/>
              <a:buNone/>
            </a:pPr>
            <a:endParaRPr/>
          </a:p>
        </p:txBody>
      </p:sp>
      <p:sp>
        <p:nvSpPr>
          <p:cNvPr id="2" name="Slide Number Placeholder 1">
            <a:extLst>
              <a:ext uri="{FF2B5EF4-FFF2-40B4-BE49-F238E27FC236}">
                <a16:creationId xmlns:a16="http://schemas.microsoft.com/office/drawing/2014/main" id="{775AC7EE-BE63-F9B2-FD00-2BD69BC9F947}"/>
              </a:ext>
            </a:extLst>
          </p:cNvPr>
          <p:cNvSpPr>
            <a:spLocks noGrp="1"/>
          </p:cNvSpPr>
          <p:nvPr>
            <p:ph type="sldNum" idx="12"/>
          </p:nvPr>
        </p:nvSpPr>
        <p:spPr/>
        <p:txBody>
          <a:bodyPr/>
          <a:lstStyle/>
          <a:p>
            <a:pPr marL="0" lvl="0" indent="0" algn="ctr" rtl="0">
              <a:spcBef>
                <a:spcPts val="0"/>
              </a:spcBef>
              <a:spcAft>
                <a:spcPts val="0"/>
              </a:spcAft>
              <a:buNone/>
            </a:pPr>
            <a:r>
              <a:rPr lang="en-US" dirty="0"/>
              <a:t>23</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4" name="Google Shape;244;p23"/>
          <p:cNvSpPr txBox="1"/>
          <p:nvPr/>
        </p:nvSpPr>
        <p:spPr>
          <a:xfrm>
            <a:off x="4441046" y="142392"/>
            <a:ext cx="3061190" cy="6088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1" i="0" u="none" strike="noStrike" cap="none" dirty="0">
                <a:solidFill>
                  <a:schemeClr val="dk1"/>
                </a:solidFill>
                <a:latin typeface="Calibri"/>
                <a:ea typeface="Calibri"/>
                <a:cs typeface="Calibri"/>
                <a:sym typeface="Calibri"/>
              </a:rPr>
              <a:t>Instructions </a:t>
            </a:r>
            <a:endParaRPr dirty="0"/>
          </a:p>
        </p:txBody>
      </p:sp>
      <p:sp>
        <p:nvSpPr>
          <p:cNvPr id="243" name="Google Shape;243;p23"/>
          <p:cNvSpPr txBox="1"/>
          <p:nvPr/>
        </p:nvSpPr>
        <p:spPr>
          <a:xfrm>
            <a:off x="308263" y="843148"/>
            <a:ext cx="11662064" cy="5568042"/>
          </a:xfrm>
          <a:prstGeom prst="rect">
            <a:avLst/>
          </a:prstGeom>
          <a:solidFill>
            <a:schemeClr val="bg1">
              <a:alpha val="63186"/>
            </a:schemeClr>
          </a:solid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000000"/>
              </a:buClr>
              <a:buSzPts val="2000"/>
              <a:buFont typeface="Calibri"/>
              <a:buChar char="❑"/>
            </a:pPr>
            <a:r>
              <a:rPr lang="en-US" sz="2000" b="1" i="0" u="none" strike="noStrike" cap="none" dirty="0">
                <a:solidFill>
                  <a:srgbClr val="000000"/>
                </a:solidFill>
                <a:latin typeface="Calibri"/>
                <a:ea typeface="Calibri"/>
                <a:cs typeface="Calibri"/>
                <a:sym typeface="Calibri"/>
              </a:rPr>
              <a:t>Online play</a:t>
            </a:r>
            <a:endParaRPr sz="2000" b="1"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Make sure that you can interact with me (the host) via audio or chat when connected through the computer</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Please mute your line if you are in a place with background noise or are having side conversations</a:t>
            </a:r>
            <a:endParaRPr sz="2000" dirty="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b="1" i="0" u="none" strike="noStrike" cap="none" dirty="0">
                <a:solidFill>
                  <a:srgbClr val="000000"/>
                </a:solidFill>
                <a:latin typeface="Calibri"/>
                <a:ea typeface="Calibri"/>
                <a:cs typeface="Calibri"/>
                <a:sym typeface="Calibri"/>
              </a:rPr>
              <a:t>Setup</a:t>
            </a:r>
            <a:r>
              <a:rPr lang="en-US" sz="2000" i="0" u="none" strike="noStrike" cap="none" dirty="0">
                <a:solidFill>
                  <a:srgbClr val="000000"/>
                </a:solidFill>
                <a:latin typeface="Calibri"/>
                <a:ea typeface="Calibri"/>
                <a:cs typeface="Calibri"/>
                <a:sym typeface="Calibri"/>
              </a:rPr>
              <a:t> </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Divide players into teams or play as individuals</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Make sure you have a pen or pencil to write your answer on the answer sheet</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Arial"/>
              <a:buChar char="•"/>
            </a:pPr>
            <a:r>
              <a:rPr lang="en-US" sz="2000" i="0" u="none" strike="noStrike" cap="none" dirty="0">
                <a:solidFill>
                  <a:srgbClr val="000000"/>
                </a:solidFill>
                <a:latin typeface="Calibri"/>
                <a:ea typeface="Calibri"/>
                <a:cs typeface="Calibri"/>
                <a:sym typeface="Calibri"/>
              </a:rPr>
              <a:t>To return to the </a:t>
            </a:r>
            <a:r>
              <a:rPr lang="en-US" sz="2000" b="1" i="1" u="none" strike="noStrike" cap="none" dirty="0">
                <a:solidFill>
                  <a:srgbClr val="000000"/>
                </a:solidFill>
                <a:latin typeface="Calibri"/>
                <a:ea typeface="Calibri"/>
                <a:cs typeface="Calibri"/>
                <a:sym typeface="Calibri"/>
              </a:rPr>
              <a:t>Home Screen</a:t>
            </a:r>
            <a:r>
              <a:rPr lang="en-US" sz="2000" i="0" u="none" strike="noStrike" cap="none" dirty="0">
                <a:solidFill>
                  <a:srgbClr val="000000"/>
                </a:solidFill>
                <a:latin typeface="Calibri"/>
                <a:ea typeface="Calibri"/>
                <a:cs typeface="Calibri"/>
                <a:sym typeface="Calibri"/>
              </a:rPr>
              <a:t>, click the Healthy Living Icon at the </a:t>
            </a:r>
            <a:r>
              <a:rPr lang="en-US" sz="2000" i="0" u="sng" strike="noStrike" cap="none" dirty="0">
                <a:solidFill>
                  <a:srgbClr val="000000"/>
                </a:solidFill>
                <a:latin typeface="Calibri"/>
                <a:ea typeface="Calibri"/>
                <a:cs typeface="Calibri"/>
                <a:sym typeface="Calibri"/>
              </a:rPr>
              <a:t>top Left</a:t>
            </a:r>
            <a:r>
              <a:rPr lang="en-US" sz="2000" i="0" u="none" strike="noStrike" cap="none" dirty="0">
                <a:solidFill>
                  <a:srgbClr val="000000"/>
                </a:solidFill>
                <a:latin typeface="Calibri"/>
                <a:ea typeface="Calibri"/>
                <a:cs typeface="Calibri"/>
                <a:sym typeface="Calibri"/>
              </a:rPr>
              <a:t> of the game screen </a:t>
            </a:r>
            <a:endParaRPr sz="2000" dirty="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b="1" i="0" u="none" strike="noStrike" cap="none" dirty="0">
                <a:solidFill>
                  <a:srgbClr val="000000"/>
                </a:solidFill>
                <a:latin typeface="Calibri"/>
                <a:ea typeface="Calibri"/>
                <a:cs typeface="Calibri"/>
                <a:sym typeface="Calibri"/>
              </a:rPr>
              <a:t>Gameplay</a:t>
            </a:r>
            <a:endParaRPr sz="2000" b="1"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On their turn, the player or team selects a question, the host reads the question aloud, keeping the answers hidden</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Questions can vary from multiple-choice, short answers, true or false or fill-in-the-blank</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Player(s) have a set time to write or give their answer</a:t>
            </a:r>
            <a:endParaRPr sz="2000" dirty="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b="1" i="0" u="none" strike="noStrike" cap="none" dirty="0">
                <a:solidFill>
                  <a:srgbClr val="000000"/>
                </a:solidFill>
                <a:latin typeface="Calibri"/>
                <a:ea typeface="Calibri"/>
                <a:cs typeface="Calibri"/>
                <a:sym typeface="Calibri"/>
              </a:rPr>
              <a:t>Winner</a:t>
            </a:r>
            <a:endParaRPr sz="2000" b="1"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The game ends after a set number of rounds or when a specific condition is met</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Correct answers receive points. The individual or team with the most points, win</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If there's a tie, the host can ask a tiebreaker question to determine the winner</a:t>
            </a:r>
            <a:endParaRPr sz="2000" dirty="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dirty="0">
                <a:solidFill>
                  <a:srgbClr val="000000"/>
                </a:solidFill>
                <a:latin typeface="Calibri"/>
                <a:ea typeface="Calibri"/>
                <a:cs typeface="Calibri"/>
                <a:sym typeface="Calibri"/>
              </a:rPr>
              <a:t>Answers can be found by clicking the category title</a:t>
            </a:r>
            <a:endParaRPr sz="2000" dirty="0">
              <a:latin typeface="Calibri"/>
              <a:ea typeface="Calibri"/>
              <a:cs typeface="Calibri"/>
              <a:sym typeface="Calibri"/>
            </a:endParaRPr>
          </a:p>
          <a:p>
            <a:pPr marL="457200" marR="0" lvl="1" indent="0" algn="l" rtl="0">
              <a:lnSpc>
                <a:spcPct val="100000"/>
              </a:lnSpc>
              <a:spcBef>
                <a:spcPts val="0"/>
              </a:spcBef>
              <a:spcAft>
                <a:spcPts val="0"/>
              </a:spcAft>
              <a:buNone/>
            </a:pPr>
            <a:endParaRPr sz="2000" b="0" i="0" u="none" strike="noStrike" cap="none" dirty="0">
              <a:solidFill>
                <a:srgbClr val="000000"/>
              </a:solidFill>
              <a:latin typeface="Calibri"/>
              <a:ea typeface="Calibri"/>
              <a:cs typeface="Calibri"/>
              <a:sym typeface="Calibri"/>
            </a:endParaRPr>
          </a:p>
          <a:p>
            <a:pPr marL="4445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42" name="Google Shape;242;p23"/>
          <p:cNvSpPr txBox="1">
            <a:spLocks noGrp="1"/>
          </p:cNvSpPr>
          <p:nvPr>
            <p:ph type="title"/>
          </p:nvPr>
        </p:nvSpPr>
        <p:spPr>
          <a:xfrm>
            <a:off x="9393381" y="5750915"/>
            <a:ext cx="3169006" cy="13205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200" u="sng" dirty="0">
                <a:solidFill>
                  <a:srgbClr val="0000FF"/>
                </a:solidFill>
              </a:rPr>
              <a:t>Let’s </a:t>
            </a:r>
            <a:r>
              <a:rPr lang="en-US" sz="4200" u="sng" dirty="0">
                <a:solidFill>
                  <a:srgbClr val="0000FF"/>
                </a:solidFill>
                <a:hlinkClick r:id="rId3" action="ppaction://hlinksldjump">
                  <a:extLst>
                    <a:ext uri="{A12FA001-AC4F-418D-AE19-62706E023703}">
                      <ahyp:hlinkClr xmlns:ahyp="http://schemas.microsoft.com/office/drawing/2018/hyperlinkcolor" val="tx"/>
                    </a:ext>
                  </a:extLst>
                </a:hlinkClick>
              </a:rPr>
              <a:t>PLAY</a:t>
            </a:r>
            <a:r>
              <a:rPr lang="en-US" sz="4200" u="sng" dirty="0">
                <a:solidFill>
                  <a:srgbClr val="0000FF"/>
                </a:solidFill>
              </a:rPr>
              <a:t>!           </a:t>
            </a:r>
            <a:endParaRPr u="sng" dirty="0">
              <a:solidFill>
                <a:srgbClr val="0000FF"/>
              </a:solidFill>
            </a:endParaRPr>
          </a:p>
        </p:txBody>
      </p:sp>
      <p:sp>
        <p:nvSpPr>
          <p:cNvPr id="2" name="Slide Number Placeholder 1">
            <a:extLst>
              <a:ext uri="{FF2B5EF4-FFF2-40B4-BE49-F238E27FC236}">
                <a16:creationId xmlns:a16="http://schemas.microsoft.com/office/drawing/2014/main" id="{29D03E1D-C92F-EB1E-5621-867E79616F8E}"/>
              </a:ext>
            </a:extLst>
          </p:cNvPr>
          <p:cNvSpPr>
            <a:spLocks noGrp="1"/>
          </p:cNvSpPr>
          <p:nvPr>
            <p:ph type="sldNum" idx="12"/>
          </p:nvPr>
        </p:nvSpPr>
        <p:spPr>
          <a:xfrm>
            <a:off x="11900876" y="6261700"/>
            <a:ext cx="243654" cy="241411"/>
          </a:xfrm>
        </p:spPr>
        <p:txBody>
          <a:bodyPr/>
          <a:lstStyle/>
          <a:p>
            <a:pPr marL="0" lvl="0" indent="0" algn="ctr" rtl="0">
              <a:spcBef>
                <a:spcPts val="0"/>
              </a:spcBef>
              <a:spcAft>
                <a:spcPts val="0"/>
              </a:spcAft>
              <a:buNone/>
            </a:pPr>
            <a:r>
              <a:rPr lang="en-US" dirty="0">
                <a:solidFill>
                  <a:schemeClr val="tx1"/>
                </a:solidFill>
              </a:rPr>
              <a:t>3</a:t>
            </a: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68" name="Google Shape;268;p24" descr="A logo of a healthy living">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13515" y="161428"/>
            <a:ext cx="1049814" cy="1371908"/>
          </a:xfrm>
          <a:prstGeom prst="rect">
            <a:avLst/>
          </a:prstGeom>
          <a:noFill/>
          <a:ln>
            <a:noFill/>
          </a:ln>
        </p:spPr>
      </p:pic>
      <p:sp>
        <p:nvSpPr>
          <p:cNvPr id="267" name="Google Shape;267;p24"/>
          <p:cNvSpPr txBox="1"/>
          <p:nvPr/>
        </p:nvSpPr>
        <p:spPr>
          <a:xfrm>
            <a:off x="2286419" y="262607"/>
            <a:ext cx="746592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Additional Factors</a:t>
            </a:r>
            <a:endParaRPr sz="1400" b="0" i="0" u="none" strike="noStrike" cap="none" dirty="0">
              <a:solidFill>
                <a:srgbClr val="000000"/>
              </a:solidFill>
              <a:latin typeface="Arial"/>
              <a:ea typeface="Arial"/>
              <a:cs typeface="Arial"/>
              <a:sym typeface="Arial"/>
            </a:endParaRPr>
          </a:p>
        </p:txBody>
      </p:sp>
      <p:sp>
        <p:nvSpPr>
          <p:cNvPr id="249" name="Google Shape;249;p24">
            <a:hlinkClick r:id="rId5" action="ppaction://hlinksldjump"/>
          </p:cNvPr>
          <p:cNvSpPr txBox="1"/>
          <p:nvPr/>
        </p:nvSpPr>
        <p:spPr>
          <a:xfrm>
            <a:off x="1968011" y="912540"/>
            <a:ext cx="1762211" cy="782497"/>
          </a:xfrm>
          <a:prstGeom prst="rect">
            <a:avLst/>
          </a:prstGeom>
          <a:solidFill>
            <a:srgbClr val="A2CE3B"/>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a:buSzPts val="2400"/>
              <a:buFont typeface="Arial"/>
              <a:buNone/>
            </a:pPr>
            <a:r>
              <a:rPr lang="en-US" sz="1800"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Environmental Health</a:t>
            </a:r>
            <a:endParaRPr sz="1800" dirty="0">
              <a:solidFill>
                <a:schemeClr val="dk1"/>
              </a:solidFill>
              <a:latin typeface="Calibri" panose="020F0502020204030204" pitchFamily="34" charset="0"/>
              <a:ea typeface="Verdana"/>
              <a:cs typeface="Calibri" panose="020F0502020204030204" pitchFamily="34" charset="0"/>
            </a:endParaRPr>
          </a:p>
        </p:txBody>
      </p:sp>
      <p:sp>
        <p:nvSpPr>
          <p:cNvPr id="252" name="Google Shape;252;p24">
            <a:hlinkClick r:id="rId6" action="ppaction://hlinksldjump"/>
          </p:cNvPr>
          <p:cNvSpPr/>
          <p:nvPr/>
        </p:nvSpPr>
        <p:spPr>
          <a:xfrm>
            <a:off x="2246868" y="1824535"/>
            <a:ext cx="1143000" cy="685800"/>
          </a:xfrm>
          <a:prstGeom prst="bevel">
            <a:avLst>
              <a:gd name="adj" fmla="val 12500"/>
            </a:avLst>
          </a:prstGeom>
          <a:solidFill>
            <a:srgbClr val="A2CE3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a:t>
            </a:r>
            <a:r>
              <a:rPr lang="en-US" sz="2800" dirty="0">
                <a:solidFill>
                  <a:schemeClr val="dk1"/>
                </a:solidFill>
                <a:latin typeface="Calibri" panose="020F0502020204030204" pitchFamily="34" charset="0"/>
                <a:ea typeface="Verdana"/>
                <a:cs typeface="Calibri" panose="020F0502020204030204" pitchFamily="34" charset="0"/>
                <a:sym typeface="Verdana"/>
                <a:hlinkClick r:id="rId6" action="ppaction://hlinksldjump">
                  <a:extLst>
                    <a:ext uri="{A12FA001-AC4F-418D-AE19-62706E023703}">
                      <ahyp:hlinkClr xmlns:ahyp="http://schemas.microsoft.com/office/drawing/2018/hyperlinkcolor" val="tx"/>
                    </a:ext>
                  </a:extLst>
                </a:hlinkClick>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5" name="Google Shape;255;p24">
            <a:hlinkClick r:id="rId7" action="ppaction://hlinksldjump"/>
          </p:cNvPr>
          <p:cNvSpPr/>
          <p:nvPr/>
        </p:nvSpPr>
        <p:spPr>
          <a:xfrm>
            <a:off x="2246868" y="2632278"/>
            <a:ext cx="1143000" cy="685800"/>
          </a:xfrm>
          <a:prstGeom prst="bevel">
            <a:avLst>
              <a:gd name="adj" fmla="val 12500"/>
            </a:avLst>
          </a:prstGeom>
          <a:solidFill>
            <a:srgbClr val="A2CE3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8" name="Google Shape;258;p24">
            <a:hlinkClick r:id="rId8" action="ppaction://hlinksldjump"/>
          </p:cNvPr>
          <p:cNvSpPr/>
          <p:nvPr/>
        </p:nvSpPr>
        <p:spPr>
          <a:xfrm>
            <a:off x="2246868" y="3425109"/>
            <a:ext cx="1143000" cy="685800"/>
          </a:xfrm>
          <a:prstGeom prst="bevel">
            <a:avLst>
              <a:gd name="adj" fmla="val 12500"/>
            </a:avLst>
          </a:prstGeom>
          <a:solidFill>
            <a:srgbClr val="A2CE3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1" name="Google Shape;261;p24">
            <a:hlinkClick r:id="rId9" action="ppaction://hlinksldjump"/>
          </p:cNvPr>
          <p:cNvSpPr/>
          <p:nvPr/>
        </p:nvSpPr>
        <p:spPr>
          <a:xfrm>
            <a:off x="2246868" y="4236715"/>
            <a:ext cx="1143000" cy="685800"/>
          </a:xfrm>
          <a:prstGeom prst="bevel">
            <a:avLst>
              <a:gd name="adj" fmla="val 12500"/>
            </a:avLst>
          </a:prstGeom>
          <a:solidFill>
            <a:srgbClr val="A2CE3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4" name="Google Shape;264;p24">
            <a:hlinkClick r:id="rId10" action="ppaction://hlinksldjump"/>
          </p:cNvPr>
          <p:cNvSpPr/>
          <p:nvPr/>
        </p:nvSpPr>
        <p:spPr>
          <a:xfrm>
            <a:off x="2246868" y="5048321"/>
            <a:ext cx="1143000" cy="685800"/>
          </a:xfrm>
          <a:prstGeom prst="bevel">
            <a:avLst>
              <a:gd name="adj" fmla="val 12500"/>
            </a:avLst>
          </a:prstGeom>
          <a:solidFill>
            <a:srgbClr val="A2CE3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0" name="Google Shape;250;p24">
            <a:hlinkClick r:id="rId11" action="ppaction://hlinksldjump"/>
          </p:cNvPr>
          <p:cNvSpPr txBox="1"/>
          <p:nvPr/>
        </p:nvSpPr>
        <p:spPr>
          <a:xfrm>
            <a:off x="5257381" y="891913"/>
            <a:ext cx="1524000" cy="727075"/>
          </a:xfrm>
          <a:prstGeom prst="rect">
            <a:avLst/>
          </a:prstGeom>
          <a:solidFill>
            <a:srgbClr val="30BFC0"/>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algn="ctr">
              <a:buSzPts val="2400"/>
            </a:pPr>
            <a:r>
              <a:rPr lang="en-US" sz="1800"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Social Influence</a:t>
            </a:r>
            <a:endParaRPr sz="1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3" name="Google Shape;253;p24">
            <a:hlinkClick r:id="rId12" action="ppaction://hlinksldjump"/>
          </p:cNvPr>
          <p:cNvSpPr>
            <a:spLocks noGrp="1"/>
          </p:cNvSpPr>
          <p:nvPr>
            <p:ph type="title" idx="4294967295"/>
          </p:nvPr>
        </p:nvSpPr>
        <p:spPr>
          <a:xfrm>
            <a:off x="5447882" y="1818307"/>
            <a:ext cx="1143000" cy="685800"/>
          </a:xfrm>
          <a:prstGeom prst="bevel">
            <a:avLst>
              <a:gd name="adj" fmla="val 12500"/>
            </a:avLst>
          </a:prstGeom>
          <a:solidFill>
            <a:srgbClr val="30BFC0"/>
          </a:solidFill>
          <a:ln w="9525" cap="flat" cmpd="sng">
            <a:solidFill>
              <a:schemeClr val="dk1"/>
            </a:solidFill>
            <a:prstDash val="solid"/>
            <a:miter lim="800000"/>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800" b="0" i="0" u="none" strike="noStrike" kern="0" cap="none" spc="0" normalizeH="0" baseline="0" noProof="0" dirty="0">
                <a:ln>
                  <a:noFill/>
                </a:ln>
                <a:solidFill>
                  <a:schemeClr val="dk1"/>
                </a:solidFill>
                <a:effectLst/>
                <a:uLnTx/>
                <a:uFillTx/>
                <a:latin typeface="Calibri" panose="020F0502020204030204" pitchFamily="34" charset="0"/>
                <a:ea typeface="Verdana"/>
                <a:cs typeface="Calibri" panose="020F0502020204030204" pitchFamily="34" charset="0"/>
                <a:sym typeface="Verdana"/>
              </a:rPr>
              <a:t>$</a:t>
            </a:r>
            <a:r>
              <a:rPr kumimoji="0" lang="en-US" sz="2800" b="0" i="0" u="sng" strike="noStrike" kern="0" cap="none" spc="0" normalizeH="0" baseline="0" noProof="0" dirty="0">
                <a:ln>
                  <a:noFill/>
                </a:ln>
                <a:solidFill>
                  <a:schemeClr val="dk1"/>
                </a:solidFill>
                <a:effectLst/>
                <a:uLnTx/>
                <a:uFillTx/>
                <a:latin typeface="Calibri" panose="020F0502020204030204" pitchFamily="34" charset="0"/>
                <a:ea typeface="Verdana"/>
                <a:cs typeface="Calibri" panose="020F0502020204030204" pitchFamily="34" charset="0"/>
                <a:sym typeface="Verdana"/>
              </a:rPr>
              <a:t>100</a:t>
            </a:r>
            <a:endParaRPr kumimoji="0" lang="en-US" sz="2800" b="0" i="0" u="none" strike="noStrike" kern="0" cap="none" spc="0" normalizeH="0" baseline="0" noProof="0" dirty="0">
              <a:ln>
                <a:noFill/>
              </a:ln>
              <a:solidFill>
                <a:schemeClr val="dk1"/>
              </a:solidFill>
              <a:effectLst/>
              <a:uLnTx/>
              <a:uFillTx/>
              <a:latin typeface="Calibri" panose="020F0502020204030204" pitchFamily="34" charset="0"/>
              <a:ea typeface="Verdana"/>
              <a:cs typeface="Calibri" panose="020F0502020204030204" pitchFamily="34" charset="0"/>
              <a:sym typeface="Verdana"/>
            </a:endParaRPr>
          </a:p>
        </p:txBody>
      </p:sp>
      <p:sp>
        <p:nvSpPr>
          <p:cNvPr id="256" name="Google Shape;256;p24">
            <a:hlinkClick r:id="rId13" action="ppaction://hlinksldjump"/>
          </p:cNvPr>
          <p:cNvSpPr/>
          <p:nvPr/>
        </p:nvSpPr>
        <p:spPr>
          <a:xfrm>
            <a:off x="5447882" y="2616215"/>
            <a:ext cx="1143000" cy="685800"/>
          </a:xfrm>
          <a:prstGeom prst="bevel">
            <a:avLst>
              <a:gd name="adj" fmla="val 12500"/>
            </a:avLst>
          </a:prstGeom>
          <a:solidFill>
            <a:srgbClr val="30BFC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9" name="Google Shape;259;p24">
            <a:hlinkClick r:id="rId14" action="ppaction://hlinksldjump"/>
          </p:cNvPr>
          <p:cNvSpPr/>
          <p:nvPr/>
        </p:nvSpPr>
        <p:spPr>
          <a:xfrm>
            <a:off x="5447882" y="3429000"/>
            <a:ext cx="1143000" cy="685800"/>
          </a:xfrm>
          <a:prstGeom prst="bevel">
            <a:avLst>
              <a:gd name="adj" fmla="val 12500"/>
            </a:avLst>
          </a:prstGeom>
          <a:solidFill>
            <a:srgbClr val="30BFC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2" name="Google Shape;262;p24">
            <a:hlinkClick r:id="rId15" action="ppaction://hlinksldjump"/>
          </p:cNvPr>
          <p:cNvSpPr/>
          <p:nvPr/>
        </p:nvSpPr>
        <p:spPr>
          <a:xfrm>
            <a:off x="5447882" y="4314119"/>
            <a:ext cx="1143000" cy="685800"/>
          </a:xfrm>
          <a:prstGeom prst="bevel">
            <a:avLst>
              <a:gd name="adj" fmla="val 12500"/>
            </a:avLst>
          </a:prstGeom>
          <a:solidFill>
            <a:srgbClr val="30BFC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5" name="Google Shape;265;p24">
            <a:hlinkClick r:id="rId16" action="ppaction://hlinksldjump"/>
          </p:cNvPr>
          <p:cNvSpPr/>
          <p:nvPr/>
        </p:nvSpPr>
        <p:spPr>
          <a:xfrm>
            <a:off x="5447882" y="5146880"/>
            <a:ext cx="1143000" cy="654965"/>
          </a:xfrm>
          <a:prstGeom prst="bevel">
            <a:avLst>
              <a:gd name="adj" fmla="val 12500"/>
            </a:avLst>
          </a:prstGeom>
          <a:solidFill>
            <a:srgbClr val="30BFC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1" name="Google Shape;251;p24">
            <a:hlinkClick r:id="rId17" action="ppaction://hlinksldjump"/>
          </p:cNvPr>
          <p:cNvSpPr txBox="1"/>
          <p:nvPr/>
        </p:nvSpPr>
        <p:spPr>
          <a:xfrm>
            <a:off x="8554285" y="847382"/>
            <a:ext cx="1762211" cy="792233"/>
          </a:xfrm>
          <a:prstGeom prst="rect">
            <a:avLst/>
          </a:prstGeom>
          <a:solidFill>
            <a:srgbClr val="68CEF7"/>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a:buSzPts val="2400"/>
              <a:buFont typeface="Arial"/>
              <a:buNone/>
            </a:pPr>
            <a:r>
              <a:rPr lang="en-US" sz="1800" dirty="0">
                <a:solidFill>
                  <a:schemeClr val="dk1"/>
                </a:solidFill>
                <a:latin typeface="Calibri" panose="020F0502020204030204" pitchFamily="34" charset="0"/>
                <a:ea typeface="Verdana"/>
                <a:cs typeface="Calibri" panose="020F0502020204030204" pitchFamily="34" charset="0"/>
                <a:sym typeface="Verdana"/>
                <a:hlinkClick r:id="rId17" action="ppaction://hlinksldjump">
                  <a:extLst>
                    <a:ext uri="{A12FA001-AC4F-418D-AE19-62706E023703}">
                      <ahyp:hlinkClr xmlns:ahyp="http://schemas.microsoft.com/office/drawing/2018/hyperlinkcolor" val="tx"/>
                    </a:ext>
                  </a:extLst>
                </a:hlinkClick>
              </a:rPr>
              <a:t>Your Emotional Well-being</a:t>
            </a:r>
            <a:endParaRPr sz="1800" dirty="0">
              <a:solidFill>
                <a:schemeClr val="dk1"/>
              </a:solidFill>
              <a:latin typeface="Calibri" panose="020F0502020204030204" pitchFamily="34" charset="0"/>
              <a:ea typeface="Verdana"/>
              <a:cs typeface="Calibri" panose="020F0502020204030204" pitchFamily="34" charset="0"/>
            </a:endParaRPr>
          </a:p>
        </p:txBody>
      </p:sp>
      <p:sp>
        <p:nvSpPr>
          <p:cNvPr id="254" name="Google Shape;254;p24">
            <a:hlinkClick r:id="rId18" action="ppaction://hlinksldjump"/>
          </p:cNvPr>
          <p:cNvSpPr/>
          <p:nvPr/>
        </p:nvSpPr>
        <p:spPr>
          <a:xfrm>
            <a:off x="8824088" y="1756288"/>
            <a:ext cx="1143000" cy="685800"/>
          </a:xfrm>
          <a:prstGeom prst="bevel">
            <a:avLst>
              <a:gd name="adj" fmla="val 12500"/>
            </a:avLst>
          </a:prstGeom>
          <a:solidFill>
            <a:srgbClr val="68CEF7"/>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57" name="Google Shape;257;p24">
            <a:hlinkClick r:id="rId19" action="ppaction://hlinksldjump"/>
          </p:cNvPr>
          <p:cNvSpPr/>
          <p:nvPr/>
        </p:nvSpPr>
        <p:spPr>
          <a:xfrm>
            <a:off x="8824088" y="2573631"/>
            <a:ext cx="1143000" cy="685800"/>
          </a:xfrm>
          <a:prstGeom prst="bevel">
            <a:avLst>
              <a:gd name="adj" fmla="val 12500"/>
            </a:avLst>
          </a:prstGeom>
          <a:solidFill>
            <a:srgbClr val="68CEF7"/>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0" name="Google Shape;260;p24">
            <a:hlinkClick r:id="rId20" action="ppaction://hlinksldjump"/>
          </p:cNvPr>
          <p:cNvSpPr/>
          <p:nvPr/>
        </p:nvSpPr>
        <p:spPr>
          <a:xfrm>
            <a:off x="8824088" y="3430261"/>
            <a:ext cx="1143000" cy="685800"/>
          </a:xfrm>
          <a:prstGeom prst="bevel">
            <a:avLst>
              <a:gd name="adj" fmla="val 12500"/>
            </a:avLst>
          </a:prstGeom>
          <a:solidFill>
            <a:srgbClr val="68CEF7"/>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3" name="Google Shape;263;p24">
            <a:hlinkClick r:id="rId21" action="ppaction://hlinksldjump"/>
          </p:cNvPr>
          <p:cNvSpPr/>
          <p:nvPr/>
        </p:nvSpPr>
        <p:spPr>
          <a:xfrm>
            <a:off x="8824088" y="4286891"/>
            <a:ext cx="1143000" cy="685800"/>
          </a:xfrm>
          <a:prstGeom prst="bevel">
            <a:avLst>
              <a:gd name="adj" fmla="val 12500"/>
            </a:avLst>
          </a:prstGeom>
          <a:solidFill>
            <a:srgbClr val="68CEF7"/>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66" name="Google Shape;266;p24">
            <a:hlinkClick r:id="rId22" action="ppaction://hlinksldjump"/>
          </p:cNvPr>
          <p:cNvSpPr/>
          <p:nvPr/>
        </p:nvSpPr>
        <p:spPr>
          <a:xfrm>
            <a:off x="8824088" y="5131462"/>
            <a:ext cx="1143000" cy="685800"/>
          </a:xfrm>
          <a:prstGeom prst="bevel">
            <a:avLst>
              <a:gd name="adj" fmla="val 12500"/>
            </a:avLst>
          </a:prstGeom>
          <a:solidFill>
            <a:srgbClr val="68CEF7"/>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3D31C1B1-E56D-F033-695C-9DB8E0D9AEB9}"/>
              </a:ext>
            </a:extLst>
          </p:cNvPr>
          <p:cNvSpPr>
            <a:spLocks noGrp="1"/>
          </p:cNvSpPr>
          <p:nvPr>
            <p:ph type="sldNum" idx="12"/>
          </p:nvPr>
        </p:nvSpPr>
        <p:spPr/>
        <p:txBody>
          <a:bodyPr/>
          <a:lstStyle/>
          <a:p>
            <a:pPr marL="0" lvl="0" indent="0" algn="ctr" rtl="0">
              <a:spcBef>
                <a:spcPts val="0"/>
              </a:spcBef>
              <a:spcAft>
                <a:spcPts val="0"/>
              </a:spcAft>
              <a:buNone/>
            </a:pPr>
            <a:r>
              <a:rPr lang="en-US" dirty="0"/>
              <a:t>4</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5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52">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4">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5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56">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57">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58">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59">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260">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261">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262">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263">
                                            <p:txEl>
                                              <p:pRg st="0" end="0"/>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264">
                                            <p:txEl>
                                              <p:pRg st="0" end="0"/>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265">
                                            <p:txEl>
                                              <p:pRg st="0" end="0"/>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26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5"/>
          <p:cNvSpPr txBox="1">
            <a:spLocks noGrp="1"/>
          </p:cNvSpPr>
          <p:nvPr>
            <p:ph type="title"/>
          </p:nvPr>
        </p:nvSpPr>
        <p:spPr>
          <a:xfrm>
            <a:off x="998916" y="817418"/>
            <a:ext cx="9694892" cy="92094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Environmental Health - $100</a:t>
            </a:r>
            <a:endParaRPr dirty="0"/>
          </a:p>
        </p:txBody>
      </p:sp>
      <p:sp>
        <p:nvSpPr>
          <p:cNvPr id="274" name="Google Shape;274;p25"/>
          <p:cNvSpPr txBox="1">
            <a:spLocks noGrp="1"/>
          </p:cNvSpPr>
          <p:nvPr>
            <p:ph type="body" idx="2"/>
          </p:nvPr>
        </p:nvSpPr>
        <p:spPr>
          <a:xfrm>
            <a:off x="918529" y="2037557"/>
            <a:ext cx="10446287" cy="7558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season can put ESRD patients at higher risk for dehydration and fluid imbalance?</a:t>
            </a:r>
            <a:endParaRPr/>
          </a:p>
        </p:txBody>
      </p:sp>
      <p:sp>
        <p:nvSpPr>
          <p:cNvPr id="275" name="Google Shape;275;p25"/>
          <p:cNvSpPr txBox="1">
            <a:spLocks noGrp="1"/>
          </p:cNvSpPr>
          <p:nvPr>
            <p:ph type="body" idx="3"/>
          </p:nvPr>
        </p:nvSpPr>
        <p:spPr>
          <a:xfrm>
            <a:off x="872856" y="2644813"/>
            <a:ext cx="10446287" cy="2433224"/>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b="1" dirty="0"/>
              <a:t>a) </a:t>
            </a:r>
            <a:r>
              <a:rPr lang="en-US" dirty="0"/>
              <a:t>Winter</a:t>
            </a:r>
            <a:br>
              <a:rPr lang="en-US" dirty="0"/>
            </a:br>
            <a:r>
              <a:rPr lang="en-US" b="1" dirty="0"/>
              <a:t>b) </a:t>
            </a:r>
            <a:r>
              <a:rPr lang="en-US" dirty="0"/>
              <a:t>Spring</a:t>
            </a:r>
            <a:br>
              <a:rPr lang="en-US" dirty="0"/>
            </a:br>
            <a:r>
              <a:rPr lang="en-US" b="1" dirty="0"/>
              <a:t>c) </a:t>
            </a:r>
            <a:r>
              <a:rPr lang="en-US" dirty="0"/>
              <a:t>Summer</a:t>
            </a:r>
            <a:br>
              <a:rPr lang="en-US" dirty="0"/>
            </a:br>
            <a:r>
              <a:rPr lang="en-US" b="1" dirty="0"/>
              <a:t>d) </a:t>
            </a:r>
            <a:r>
              <a:rPr lang="en-US" dirty="0"/>
              <a:t>Fall</a:t>
            </a:r>
            <a:endParaRPr dirty="0"/>
          </a:p>
        </p:txBody>
      </p:sp>
      <p:pic>
        <p:nvPicPr>
          <p:cNvPr id="3" name="Picture 2" descr="The same tree photographed across four seasons ">
            <a:extLst>
              <a:ext uri="{FF2B5EF4-FFF2-40B4-BE49-F238E27FC236}">
                <a16:creationId xmlns:a16="http://schemas.microsoft.com/office/drawing/2014/main" id="{06BCFBF7-D3CC-8C2A-D676-A519FFF9D56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36744" y="2673741"/>
            <a:ext cx="9655878" cy="1791381"/>
          </a:xfrm>
          <a:prstGeom prst="rect">
            <a:avLst/>
          </a:prstGeom>
        </p:spPr>
      </p:pic>
      <p:sp>
        <p:nvSpPr>
          <p:cNvPr id="276" name="Google Shape;276;p25">
            <a:hlinkClick r:id="rId4" action="ppaction://hlinksldjump"/>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35AA05FE-8D39-E6B9-2C76-65D74718DF3F}"/>
              </a:ext>
            </a:extLst>
          </p:cNvPr>
          <p:cNvSpPr>
            <a:spLocks noGrp="1"/>
          </p:cNvSpPr>
          <p:nvPr>
            <p:ph type="sldNum" idx="12"/>
          </p:nvPr>
        </p:nvSpPr>
        <p:spPr/>
        <p:txBody>
          <a:bodyPr/>
          <a:lstStyle/>
          <a:p>
            <a:pPr marL="0" lvl="0" indent="0" algn="ctr" rtl="0">
              <a:spcBef>
                <a:spcPts val="0"/>
              </a:spcBef>
              <a:spcAft>
                <a:spcPts val="0"/>
              </a:spcAft>
              <a:buNone/>
            </a:pPr>
            <a:r>
              <a:rPr lang="en-US" dirty="0"/>
              <a:t>5</a:t>
            </a: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3" name="Picture 2">
            <a:extLst>
              <a:ext uri="{FF2B5EF4-FFF2-40B4-BE49-F238E27FC236}">
                <a16:creationId xmlns:a16="http://schemas.microsoft.com/office/drawing/2014/main" id="{A1E75515-D901-20BA-6C37-DD95D405EFD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l="-16662"/>
          <a:stretch>
            <a:fillRect/>
          </a:stretch>
        </p:blipFill>
        <p:spPr>
          <a:xfrm>
            <a:off x="5080345" y="-1"/>
            <a:ext cx="7111655" cy="6567055"/>
          </a:xfrm>
          <a:prstGeom prst="rect">
            <a:avLst/>
          </a:prstGeom>
        </p:spPr>
      </p:pic>
      <p:sp>
        <p:nvSpPr>
          <p:cNvPr id="285" name="Google Shape;285;p26"/>
          <p:cNvSpPr txBox="1">
            <a:spLocks noGrp="1"/>
          </p:cNvSpPr>
          <p:nvPr>
            <p:ph type="title"/>
          </p:nvPr>
        </p:nvSpPr>
        <p:spPr>
          <a:xfrm>
            <a:off x="1248554" y="462470"/>
            <a:ext cx="9694892" cy="920947"/>
          </a:xfrm>
          <a:prstGeom prst="rect">
            <a:avLst/>
          </a:prstGeom>
          <a:solidFill>
            <a:schemeClr val="lt1">
              <a:alpha val="88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Environmental Health - $200</a:t>
            </a:r>
            <a:endParaRPr dirty="0"/>
          </a:p>
        </p:txBody>
      </p:sp>
      <p:sp>
        <p:nvSpPr>
          <p:cNvPr id="286" name="Google Shape;286;p26"/>
          <p:cNvSpPr txBox="1">
            <a:spLocks noGrp="1"/>
          </p:cNvSpPr>
          <p:nvPr>
            <p:ph type="body" idx="2"/>
          </p:nvPr>
        </p:nvSpPr>
        <p:spPr>
          <a:xfrm>
            <a:off x="918529" y="1445958"/>
            <a:ext cx="7111655" cy="705643"/>
          </a:xfrm>
          <a:prstGeom prst="rect">
            <a:avLst/>
          </a:prstGeom>
          <a:solidFill>
            <a:schemeClr val="lt1">
              <a:alpha val="86093"/>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Poor air quality can increase the risk of heart and lung problems, which are especially important to monitor in ESRD patients.</a:t>
            </a:r>
            <a:endParaRPr dirty="0"/>
          </a:p>
        </p:txBody>
      </p:sp>
      <p:sp>
        <p:nvSpPr>
          <p:cNvPr id="4" name="Google Shape;276;p25">
            <a:hlinkClick r:id="rId4" action="ppaction://hlinksldjump"/>
            <a:extLst>
              <a:ext uri="{FF2B5EF4-FFF2-40B4-BE49-F238E27FC236}">
                <a16:creationId xmlns:a16="http://schemas.microsoft.com/office/drawing/2014/main" id="{04EB7405-7F64-B6BF-8505-4A0BD21D6DEA}"/>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EC5B3A8-BD54-E61C-524B-EA712CE87734}"/>
              </a:ext>
            </a:extLst>
          </p:cNvPr>
          <p:cNvSpPr>
            <a:spLocks noGrp="1"/>
          </p:cNvSpPr>
          <p:nvPr>
            <p:ph type="sldNum" idx="12"/>
          </p:nvPr>
        </p:nvSpPr>
        <p:spPr/>
        <p:txBody>
          <a:bodyPr/>
          <a:lstStyle/>
          <a:p>
            <a:pPr marL="0" lvl="0" indent="0" algn="ctr" rtl="0">
              <a:spcBef>
                <a:spcPts val="0"/>
              </a:spcBef>
              <a:spcAft>
                <a:spcPts val="0"/>
              </a:spcAft>
              <a:buNone/>
            </a:pPr>
            <a:r>
              <a:rPr lang="en-US" dirty="0"/>
              <a:t>6</a:t>
            </a: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3" name="Picture 2">
            <a:extLst>
              <a:ext uri="{FF2B5EF4-FFF2-40B4-BE49-F238E27FC236}">
                <a16:creationId xmlns:a16="http://schemas.microsoft.com/office/drawing/2014/main" id="{BABAEAB4-C6FC-00DC-C69E-14627A59622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l="150" r="150"/>
          <a:stretch/>
        </p:blipFill>
        <p:spPr>
          <a:xfrm>
            <a:off x="2332243" y="0"/>
            <a:ext cx="9859757" cy="6592963"/>
          </a:xfrm>
          <a:prstGeom prst="rect">
            <a:avLst/>
          </a:prstGeom>
        </p:spPr>
      </p:pic>
      <p:sp>
        <p:nvSpPr>
          <p:cNvPr id="292" name="Google Shape;292;p27"/>
          <p:cNvSpPr txBox="1">
            <a:spLocks noGrp="1"/>
          </p:cNvSpPr>
          <p:nvPr>
            <p:ph type="title"/>
          </p:nvPr>
        </p:nvSpPr>
        <p:spPr>
          <a:xfrm>
            <a:off x="1300248" y="486839"/>
            <a:ext cx="9694892" cy="920947"/>
          </a:xfrm>
          <a:prstGeom prst="rect">
            <a:avLst/>
          </a:prstGeom>
          <a:solidFill>
            <a:schemeClr val="lt1">
              <a:alpha val="74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Environmental Health - $300</a:t>
            </a:r>
            <a:endParaRPr dirty="0"/>
          </a:p>
        </p:txBody>
      </p:sp>
      <p:sp>
        <p:nvSpPr>
          <p:cNvPr id="293" name="Google Shape;293;p27"/>
          <p:cNvSpPr txBox="1">
            <a:spLocks noGrp="1"/>
          </p:cNvSpPr>
          <p:nvPr>
            <p:ph type="body" idx="2"/>
          </p:nvPr>
        </p:nvSpPr>
        <p:spPr>
          <a:xfrm>
            <a:off x="918529" y="1760673"/>
            <a:ext cx="10446287" cy="1018009"/>
          </a:xfrm>
          <a:prstGeom prst="rect">
            <a:avLst/>
          </a:prstGeom>
          <a:solidFill>
            <a:schemeClr val="lt1">
              <a:alpha val="41215"/>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Which global issue could increase kidney problems in the future due to higher rates of dehydration and heat stress?</a:t>
            </a:r>
            <a:endParaRPr dirty="0"/>
          </a:p>
        </p:txBody>
      </p:sp>
      <p:sp>
        <p:nvSpPr>
          <p:cNvPr id="4" name="Google Shape;276;p25">
            <a:hlinkClick r:id="rId4" action="ppaction://hlinksldjump"/>
            <a:extLst>
              <a:ext uri="{FF2B5EF4-FFF2-40B4-BE49-F238E27FC236}">
                <a16:creationId xmlns:a16="http://schemas.microsoft.com/office/drawing/2014/main" id="{91640B3F-D6AC-E7E1-F2BC-FD548010460A}"/>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306F3C73-C132-C5D3-1722-3526343B8CDF}"/>
              </a:ext>
            </a:extLst>
          </p:cNvPr>
          <p:cNvSpPr>
            <a:spLocks noGrp="1"/>
          </p:cNvSpPr>
          <p:nvPr>
            <p:ph type="sldNum" idx="12"/>
          </p:nvPr>
        </p:nvSpPr>
        <p:spPr/>
        <p:txBody>
          <a:bodyPr/>
          <a:lstStyle/>
          <a:p>
            <a:pPr marL="0" lvl="0" indent="0" algn="ctr" rtl="0">
              <a:spcBef>
                <a:spcPts val="0"/>
              </a:spcBef>
              <a:spcAft>
                <a:spcPts val="0"/>
              </a:spcAft>
              <a:buNone/>
            </a:pPr>
            <a:r>
              <a:rPr lang="en-US" dirty="0"/>
              <a:t>7</a:t>
            </a: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 name="Picture 2">
            <a:extLst>
              <a:ext uri="{FF2B5EF4-FFF2-40B4-BE49-F238E27FC236}">
                <a16:creationId xmlns:a16="http://schemas.microsoft.com/office/drawing/2014/main" id="{8C9F0E6E-B54E-1A20-4349-3C6A84A3886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l="2241" r="2241"/>
          <a:stretch/>
        </p:blipFill>
        <p:spPr>
          <a:xfrm>
            <a:off x="0" y="0"/>
            <a:ext cx="9409044" cy="6567055"/>
          </a:xfrm>
          <a:prstGeom prst="rect">
            <a:avLst/>
          </a:prstGeom>
        </p:spPr>
      </p:pic>
      <p:sp>
        <p:nvSpPr>
          <p:cNvPr id="299" name="Google Shape;299;p28"/>
          <p:cNvSpPr txBox="1">
            <a:spLocks noGrp="1"/>
          </p:cNvSpPr>
          <p:nvPr>
            <p:ph type="title"/>
          </p:nvPr>
        </p:nvSpPr>
        <p:spPr>
          <a:xfrm>
            <a:off x="1750542" y="404218"/>
            <a:ext cx="8782259" cy="1050236"/>
          </a:xfrm>
          <a:prstGeom prst="rect">
            <a:avLst/>
          </a:prstGeom>
          <a:solidFill>
            <a:schemeClr val="lt1">
              <a:alpha val="73354"/>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5400" dirty="0"/>
              <a:t>Environmental Health </a:t>
            </a:r>
            <a:r>
              <a:rPr lang="en-US" sz="5800" dirty="0"/>
              <a:t>- $400</a:t>
            </a:r>
            <a:endParaRPr dirty="0"/>
          </a:p>
        </p:txBody>
      </p:sp>
      <p:sp>
        <p:nvSpPr>
          <p:cNvPr id="300" name="Google Shape;300;p28"/>
          <p:cNvSpPr txBox="1">
            <a:spLocks noGrp="1"/>
          </p:cNvSpPr>
          <p:nvPr>
            <p:ph type="body" idx="2"/>
          </p:nvPr>
        </p:nvSpPr>
        <p:spPr>
          <a:xfrm>
            <a:off x="918529" y="2037557"/>
            <a:ext cx="10446287" cy="676146"/>
          </a:xfrm>
          <a:prstGeom prst="rect">
            <a:avLst/>
          </a:prstGeom>
          <a:solidFill>
            <a:schemeClr val="lt1">
              <a:alpha val="85156"/>
            </a:schemeClr>
          </a:solidFill>
          <a:ln>
            <a:noFill/>
          </a:ln>
        </p:spPr>
        <p:txBody>
          <a:bodyPr spcFirstLastPara="1" wrap="square" lIns="91425" tIns="45700" rIns="91425" bIns="45700" anchor="t" anchorCtr="0">
            <a:noAutofit/>
          </a:bodyPr>
          <a:lstStyle/>
          <a:p>
            <a:pPr marL="0" lvl="0" indent="0"/>
            <a:r>
              <a:rPr lang="en-US" dirty="0"/>
              <a:t>Water softeners remove some minerals, but the water is still unsafe for dialysis. Which minerals are taken out?</a:t>
            </a:r>
            <a:endParaRPr dirty="0"/>
          </a:p>
        </p:txBody>
      </p:sp>
      <p:sp>
        <p:nvSpPr>
          <p:cNvPr id="4" name="Google Shape;276;p25">
            <a:hlinkClick r:id="rId5" action="ppaction://hlinksldjump"/>
            <a:extLst>
              <a:ext uri="{FF2B5EF4-FFF2-40B4-BE49-F238E27FC236}">
                <a16:creationId xmlns:a16="http://schemas.microsoft.com/office/drawing/2014/main" id="{930F40A3-8289-884D-8DAF-FB58091FF43D}"/>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DC9029A6-9E9F-06FF-A377-E01085D6D353}"/>
              </a:ext>
            </a:extLst>
          </p:cNvPr>
          <p:cNvSpPr>
            <a:spLocks noGrp="1"/>
          </p:cNvSpPr>
          <p:nvPr>
            <p:ph type="sldNum" idx="12"/>
          </p:nvPr>
        </p:nvSpPr>
        <p:spPr/>
        <p:txBody>
          <a:bodyPr/>
          <a:lstStyle/>
          <a:p>
            <a:pPr marL="0" lvl="0" indent="0" algn="ctr" rtl="0">
              <a:spcBef>
                <a:spcPts val="0"/>
              </a:spcBef>
              <a:spcAft>
                <a:spcPts val="0"/>
              </a:spcAft>
              <a:buNone/>
            </a:pPr>
            <a:r>
              <a:rPr lang="en-US" dirty="0"/>
              <a:t>8</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 name="Picture 2">
            <a:extLst>
              <a:ext uri="{FF2B5EF4-FFF2-40B4-BE49-F238E27FC236}">
                <a16:creationId xmlns:a16="http://schemas.microsoft.com/office/drawing/2014/main" id="{577A7DEA-14D4-D6D1-3594-241A1E77707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b="-11563"/>
          <a:stretch>
            <a:fillRect/>
          </a:stretch>
        </p:blipFill>
        <p:spPr>
          <a:xfrm>
            <a:off x="-1" y="0"/>
            <a:ext cx="14853921" cy="7345680"/>
          </a:xfrm>
          <a:prstGeom prst="rect">
            <a:avLst/>
          </a:prstGeom>
        </p:spPr>
      </p:pic>
      <p:sp>
        <p:nvSpPr>
          <p:cNvPr id="306" name="Google Shape;306;p29"/>
          <p:cNvSpPr txBox="1">
            <a:spLocks noGrp="1"/>
          </p:cNvSpPr>
          <p:nvPr>
            <p:ph type="title"/>
          </p:nvPr>
        </p:nvSpPr>
        <p:spPr>
          <a:xfrm>
            <a:off x="1248554" y="365385"/>
            <a:ext cx="9694892" cy="920947"/>
          </a:xfrm>
          <a:prstGeom prst="rect">
            <a:avLst/>
          </a:prstGeom>
          <a:solidFill>
            <a:schemeClr val="lt1">
              <a:alpha val="93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dirty="0"/>
              <a:t>Environmental Health - $500</a:t>
            </a:r>
            <a:endParaRPr dirty="0"/>
          </a:p>
        </p:txBody>
      </p:sp>
      <p:sp>
        <p:nvSpPr>
          <p:cNvPr id="307" name="Google Shape;307;p29"/>
          <p:cNvSpPr txBox="1">
            <a:spLocks noGrp="1"/>
          </p:cNvSpPr>
          <p:nvPr>
            <p:ph type="body" idx="2"/>
          </p:nvPr>
        </p:nvSpPr>
        <p:spPr>
          <a:xfrm>
            <a:off x="918529" y="2037557"/>
            <a:ext cx="10446287" cy="446063"/>
          </a:xfrm>
          <a:prstGeom prst="rect">
            <a:avLst/>
          </a:prstGeom>
          <a:solidFill>
            <a:schemeClr val="lt1">
              <a:alpha val="90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the primary method of filtering water for hemodialysis machines?</a:t>
            </a:r>
            <a:endParaRPr dirty="0"/>
          </a:p>
        </p:txBody>
      </p:sp>
      <p:sp>
        <p:nvSpPr>
          <p:cNvPr id="4" name="Text Placeholder 3">
            <a:extLst>
              <a:ext uri="{FF2B5EF4-FFF2-40B4-BE49-F238E27FC236}">
                <a16:creationId xmlns:a16="http://schemas.microsoft.com/office/drawing/2014/main" id="{92A1B827-EB07-4DF6-A07A-F375E3C194BE}"/>
              </a:ext>
            </a:extLst>
          </p:cNvPr>
          <p:cNvSpPr>
            <a:spLocks noGrp="1"/>
          </p:cNvSpPr>
          <p:nvPr>
            <p:ph type="body" idx="3"/>
          </p:nvPr>
        </p:nvSpPr>
        <p:spPr/>
        <p:txBody>
          <a:bodyPr/>
          <a:lstStyle/>
          <a:p>
            <a:endParaRPr lang="en-US" dirty="0"/>
          </a:p>
        </p:txBody>
      </p:sp>
      <p:sp>
        <p:nvSpPr>
          <p:cNvPr id="6" name="Google Shape;276;p25">
            <a:hlinkClick r:id="rId4" action="ppaction://hlinksldjump"/>
            <a:extLst>
              <a:ext uri="{FF2B5EF4-FFF2-40B4-BE49-F238E27FC236}">
                <a16:creationId xmlns:a16="http://schemas.microsoft.com/office/drawing/2014/main" id="{E5B0A6B2-CCC2-AFBC-56E9-F1A1E7FFA7E2}"/>
              </a:ext>
            </a:extLst>
          </p:cNvPr>
          <p:cNvSpPr/>
          <p:nvPr/>
        </p:nvSpPr>
        <p:spPr>
          <a:xfrm>
            <a:off x="7948246" y="5064369"/>
            <a:ext cx="3416667" cy="976068"/>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a:t>
            </a:r>
            <a:r>
              <a:rPr lang="en-US" sz="3200" dirty="0">
                <a:solidFill>
                  <a:schemeClr val="dk1"/>
                </a:solidFill>
                <a:uFill>
                  <a:noFill/>
                </a:uFill>
                <a:latin typeface="Calibri" panose="020F0502020204030204" pitchFamily="34" charset="0"/>
                <a:ea typeface="Verdana"/>
                <a:cs typeface="Calibri" panose="020F0502020204030204" pitchFamily="34" charset="0"/>
                <a:sym typeface="Verdana"/>
                <a:hlinkClick r:id="rId4" action="ppaction://hlinksldjump">
                  <a:extLst>
                    <a:ext uri="{A12FA001-AC4F-418D-AE19-62706E023703}">
                      <ahyp:hlinkClr xmlns:ahyp="http://schemas.microsoft.com/office/drawing/2018/hyperlinkcolor" val="tx"/>
                    </a:ext>
                  </a:extLst>
                </a:hlinkClick>
              </a:rPr>
              <a:t>Board</a:t>
            </a:r>
            <a:endParaRPr lang="en-US" sz="3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20E3850B-1658-7D95-CD0F-D5E41B3106E1}"/>
              </a:ext>
            </a:extLst>
          </p:cNvPr>
          <p:cNvSpPr>
            <a:spLocks noGrp="1"/>
          </p:cNvSpPr>
          <p:nvPr>
            <p:ph type="sldNum" idx="12"/>
          </p:nvPr>
        </p:nvSpPr>
        <p:spPr/>
        <p:txBody>
          <a:bodyPr/>
          <a:lstStyle/>
          <a:p>
            <a:pPr marL="0" lvl="0" indent="0" algn="ctr" rtl="0">
              <a:spcBef>
                <a:spcPts val="0"/>
              </a:spcBef>
              <a:spcAft>
                <a:spcPts val="0"/>
              </a:spcAft>
              <a:buNone/>
            </a:pPr>
            <a:r>
              <a:rPr lang="en-US" dirty="0"/>
              <a:t>9</a:t>
            </a:r>
          </a:p>
        </p:txBody>
      </p:sp>
    </p:spTree>
  </p:cSld>
  <p:clrMapOvr>
    <a:masterClrMapping/>
  </p:clrMapOvr>
  <p:transition>
    <p:push/>
  </p:transition>
</p:sld>
</file>

<file path=ppt/theme/theme1.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1155</Words>
  <Application>Microsoft Office PowerPoint</Application>
  <PresentationFormat>Widescreen</PresentationFormat>
  <Paragraphs>168</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Helvetica Neue</vt:lpstr>
      <vt:lpstr>Libre Baskerville</vt:lpstr>
      <vt:lpstr>Bookman Old Style</vt:lpstr>
      <vt:lpstr>Cavolini</vt:lpstr>
      <vt:lpstr>Helvetica Neue Light</vt:lpstr>
      <vt:lpstr>Arial</vt:lpstr>
      <vt:lpstr>Calibri</vt:lpstr>
      <vt:lpstr>1_White</vt:lpstr>
      <vt:lpstr>HEALTHY LIVING </vt:lpstr>
      <vt:lpstr>Game B – Additional Factors</vt:lpstr>
      <vt:lpstr>Let’s PLAY!           </vt:lpstr>
      <vt:lpstr>$100</vt:lpstr>
      <vt:lpstr>Environmental Health - $100</vt:lpstr>
      <vt:lpstr>Environmental Health - $200</vt:lpstr>
      <vt:lpstr>Environmental Health - $300</vt:lpstr>
      <vt:lpstr>Environmental Health - $400</vt:lpstr>
      <vt:lpstr>Environmental Health - $500</vt:lpstr>
      <vt:lpstr>Social Influence - $100</vt:lpstr>
      <vt:lpstr>Social Influence - $200</vt:lpstr>
      <vt:lpstr>Social Influence - $300</vt:lpstr>
      <vt:lpstr>Social Influence - $400</vt:lpstr>
      <vt:lpstr>Social Influence - $500</vt:lpstr>
      <vt:lpstr>Emotional Well-being - $100</vt:lpstr>
      <vt:lpstr>Emotional Well-being - $200</vt:lpstr>
      <vt:lpstr>Emotional Well-being - $300</vt:lpstr>
      <vt:lpstr>Emotional Well-being- $400</vt:lpstr>
      <vt:lpstr>Emotional Well-being - $500</vt:lpstr>
      <vt:lpstr>Answer Sheet.          </vt:lpstr>
      <vt:lpstr>Answer Sheet.              </vt:lpstr>
      <vt:lpstr>Answer Sheet.           </vt:lpstr>
      <vt:lpstr>Thank you for playing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Daley</dc:creator>
  <cp:lastModifiedBy>Caroline Sanner</cp:lastModifiedBy>
  <cp:revision>135</cp:revision>
  <dcterms:modified xsi:type="dcterms:W3CDTF">2026-02-12T19:17:37Z</dcterms:modified>
</cp:coreProperties>
</file>