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3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6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38_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D_0.xml" ContentType="application/vnd.ms-powerpoint.comments+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339"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38" r:id="rId24"/>
  </p:sldIdLst>
  <p:sldSz cx="12192000" cy="6858000"/>
  <p:notesSz cx="6858000" cy="9144000"/>
  <p:embeddedFontLst>
    <p:embeddedFont>
      <p:font typeface="Bookman Old Style" panose="02050604050505020204" pitchFamily="18" charset="0"/>
      <p:regular r:id="rId26"/>
      <p:bold r:id="rId27"/>
      <p:italic r:id="rId28"/>
      <p:boldItalic r:id="rId29"/>
    </p:embeddedFont>
    <p:embeddedFont>
      <p:font typeface="Cavolini" panose="03000502040302020204" pitchFamily="66"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Libre Baskerville" panose="02000000000000000000" pitchFamily="2" charset="0"/>
      <p:regular r:id="rId42"/>
      <p:bold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jY/qLih/IU2yVXcEBk7qvKNo9jU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7B137-5BCA-0D28-EF4B-2EE8ACB5052B}" name="Tiffany Reese-Arrington" initials="TR" userId="S::TRArrington@ipro.org::a3ef93ec-e49a-47a1-b16a-6ed26957db5c" providerId="AD"/>
  <p188:author id="{59824A77-4EE0-C3CB-692B-FB27D295AF77}" name="Luis Cerritos" initials="LC" userId="S::LCerritos@ipro.org::b208d5f6-9581-489e-8421-4db3a7b6e207" providerId="AD"/>
  <p188:author id="{0FAE8CAF-BDA4-F7E4-69EE-C25740CFF400}" name="Vicky Cash" initials="VC" userId="S::VCash@ipro.org::3f4d0964-2914-4a46-9c53-a8203b9826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3800"/>
    <a:srgbClr val="9E0000"/>
    <a:srgbClr val="FF6B21"/>
    <a:srgbClr val="FF9C2B"/>
    <a:srgbClr val="F0CC04"/>
    <a:srgbClr val="00529B"/>
    <a:srgbClr val="30BFC0"/>
    <a:srgbClr val="F47931"/>
    <a:srgbClr val="68C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0"/>
    <p:restoredTop sz="94694"/>
  </p:normalViewPr>
  <p:slideViewPr>
    <p:cSldViewPr snapToGrid="0">
      <p:cViewPr varScale="1">
        <p:scale>
          <a:sx n="60" d="100"/>
          <a:sy n="60" d="100"/>
        </p:scale>
        <p:origin x="1650"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10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33_0.xml><?xml version="1.0" encoding="utf-8"?>
<p188:cmLst xmlns:a="http://schemas.openxmlformats.org/drawingml/2006/main" xmlns:r="http://schemas.openxmlformats.org/officeDocument/2006/relationships" xmlns:p188="http://schemas.microsoft.com/office/powerpoint/2018/8/main">
  <p188:cm id="{AC73BC6D-1CBB-4FA5-A8B6-8C557EE2CD98}" authorId="{0FAE8CAF-BDA4-F7E4-69EE-C25740CFF400}" created="2026-01-15T15:12:36.459">
    <ac:deMkLst xmlns:ac="http://schemas.microsoft.com/office/drawing/2013/main/command">
      <pc:docMk xmlns:pc="http://schemas.microsoft.com/office/powerpoint/2013/main/command"/>
      <pc:sldMk xmlns:pc="http://schemas.microsoft.com/office/powerpoint/2013/main/command" cId="0" sldId="307"/>
      <ac:picMk id="5" creationId="{E341FDAE-B2B6-6139-3E72-5A50FBFB4D9E}"/>
    </ac:deMkLst>
    <p188:replyLst>
      <p188:reply id="{130FC8C3-DB88-48DC-9E28-1BE7CB7A18C4}" authorId="{35F7B137-5BCA-0D28-EF4B-2EE8ACB5052B}" created="2026-01-21T14:46:38.431">
        <p188:txBody>
          <a:bodyPr/>
          <a:lstStyle/>
          <a:p>
            <a:r>
              <a:rPr lang="en-US"/>
              <a:t>Wil have Luis research</a:t>
            </a:r>
          </a:p>
        </p188:txBody>
      </p188:reply>
    </p188:replyLst>
    <p188:txBody>
      <a:bodyPr/>
      <a:lstStyle/>
      <a:p>
        <a:r>
          <a:rPr lang="en-US"/>
          <a:t>Upgrade wording to be more affirmative since these are mostly true statements. I think the picture is wrong can we get a PD catheter picture?</a:t>
        </a:r>
      </a:p>
    </p188:txBody>
  </p188:cm>
</p188:cmLst>
</file>

<file path=ppt/comments/modernComment_136_0.xml><?xml version="1.0" encoding="utf-8"?>
<p188:cmLst xmlns:a="http://schemas.openxmlformats.org/drawingml/2006/main" xmlns:r="http://schemas.openxmlformats.org/officeDocument/2006/relationships" xmlns:p188="http://schemas.microsoft.com/office/powerpoint/2018/8/main">
  <p188:cm id="{F12CF1C6-0746-4631-A133-2964825C5361}" authorId="{0FAE8CAF-BDA4-F7E4-69EE-C25740CFF400}" created="2026-01-15T15:21:48.703">
    <pc:sldMkLst xmlns:pc="http://schemas.microsoft.com/office/powerpoint/2013/main/command">
      <pc:docMk/>
      <pc:sldMk cId="0" sldId="310"/>
    </pc:sldMkLst>
    <p188:txBody>
      <a:bodyPr/>
      <a:lstStyle/>
      <a:p>
        <a:r>
          <a:rPr lang="en-US"/>
          <a:t>This section never talks about the benefits discusses barriers, does not last, and meds should we add something more positive about it add years of life even if it fails or ability to live without restrictions?</a:t>
        </a:r>
      </a:p>
    </p188:txBody>
  </p188:cm>
</p188:cmLst>
</file>

<file path=ppt/comments/modernComment_138_0.xml><?xml version="1.0" encoding="utf-8"?>
<p188:cmLst xmlns:a="http://schemas.openxmlformats.org/drawingml/2006/main" xmlns:r="http://schemas.openxmlformats.org/officeDocument/2006/relationships" xmlns:p188="http://schemas.microsoft.com/office/powerpoint/2018/8/main">
  <p188:cm id="{1F9C1DB6-13B5-4ACF-88DF-089FF327AA63}" authorId="{0FAE8CAF-BDA4-F7E4-69EE-C25740CFF400}" created="2026-01-15T15:17:47.738">
    <ac:deMkLst xmlns:ac="http://schemas.microsoft.com/office/drawing/2013/main/command">
      <pc:docMk xmlns:pc="http://schemas.microsoft.com/office/powerpoint/2013/main/command"/>
      <pc:sldMk xmlns:pc="http://schemas.microsoft.com/office/powerpoint/2013/main/command" cId="0" sldId="312"/>
      <ac:spMk id="531" creationId="{00000000-0000-0000-0000-000000000000}"/>
    </ac:deMkLst>
    <p188:txBody>
      <a:bodyPr/>
      <a:lstStyle/>
      <a:p>
        <a:r>
          <a:rPr lang="en-US"/>
          <a:t>I think this is a better way to say it</a:t>
        </a:r>
      </a:p>
    </p188:txBody>
    <p188:extLst>
      <p:ext xmlns:p="http://schemas.openxmlformats.org/presentationml/2006/main" uri="{57CB4572-C831-44C2-8A1C-0ADB6CCDFE69}">
        <p223:reactions xmlns:p223="http://schemas.microsoft.com/office/powerpoint/2022/03/main">
          <p223:rxn type="👍">
            <p223:instance time="2026-01-21T16:08:56.316" authorId="{35F7B137-5BCA-0D28-EF4B-2EE8ACB5052B}"/>
          </p223:rxn>
        </p223:reactions>
      </p:ext>
    </p188:extLst>
  </p188:cm>
</p188:cmLst>
</file>

<file path=ppt/comments/modernComment_13D_0.xml><?xml version="1.0" encoding="utf-8"?>
<p188:cmLst xmlns:a="http://schemas.openxmlformats.org/drawingml/2006/main" xmlns:r="http://schemas.openxmlformats.org/officeDocument/2006/relationships" xmlns:p188="http://schemas.microsoft.com/office/powerpoint/2018/8/main">
  <p188:cm id="{2BC56777-C946-4E3A-8485-02359E2393F1}" authorId="{0FAE8CAF-BDA4-F7E4-69EE-C25740CFF400}" created="2026-01-15T15:18:36.348">
    <ac:deMkLst xmlns:ac="http://schemas.microsoft.com/office/drawing/2013/main/command">
      <pc:docMk xmlns:pc="http://schemas.microsoft.com/office/powerpoint/2013/main/command"/>
      <pc:sldMk xmlns:pc="http://schemas.microsoft.com/office/powerpoint/2013/main/command" cId="0" sldId="317"/>
      <ac:spMk id="569" creationId="{00000000-0000-0000-0000-000000000000}"/>
    </ac:deMkLst>
    <p188:txBody>
      <a:bodyPr/>
      <a:lstStyle/>
      <a:p>
        <a:r>
          <a:rPr lang="en-US"/>
          <a:t>Updated 300 answer and 400 answer</a:t>
        </a:r>
      </a:p>
    </p188:txBody>
    <p188:extLst>
      <p:ext xmlns:p="http://schemas.openxmlformats.org/presentationml/2006/main" uri="{57CB4572-C831-44C2-8A1C-0ADB6CCDFE69}">
        <p223:reactions xmlns:p223="http://schemas.microsoft.com/office/powerpoint/2022/03/main">
          <p223:rxn type="👍">
            <p223:instance time="2026-01-21T16:08:37.046" authorId="{35F7B137-5BCA-0D28-EF4B-2EE8ACB5052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76" name="Google Shape;47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84" name="Google Shape;48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1" name="Google Shape;49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9" name="Google Shape;49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06" name="Google Shape;50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14" name="Google Shape;51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21" name="Google Shape;52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28" name="Google Shape;52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35" name="Google Shape;535;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42" name="Google Shape;54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a:extLst>
            <a:ext uri="{FF2B5EF4-FFF2-40B4-BE49-F238E27FC236}">
              <a16:creationId xmlns:a16="http://schemas.microsoft.com/office/drawing/2014/main" id="{522C0CB3-7E07-9D82-569F-EE54C9EA9CBA}"/>
            </a:ext>
          </a:extLst>
        </p:cNvPr>
        <p:cNvGrpSpPr/>
        <p:nvPr/>
      </p:nvGrpSpPr>
      <p:grpSpPr>
        <a:xfrm>
          <a:off x="0" y="0"/>
          <a:ext cx="0" cy="0"/>
          <a:chOff x="0" y="0"/>
          <a:chExt cx="0" cy="0"/>
        </a:xfrm>
      </p:grpSpPr>
      <p:sp>
        <p:nvSpPr>
          <p:cNvPr id="48" name="Google Shape;48;p2:notes">
            <a:extLst>
              <a:ext uri="{FF2B5EF4-FFF2-40B4-BE49-F238E27FC236}">
                <a16:creationId xmlns:a16="http://schemas.microsoft.com/office/drawing/2014/main" id="{7B515E6D-5F31-19FB-D288-19F06A96674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 name="Google Shape;49;p2:notes">
            <a:extLst>
              <a:ext uri="{FF2B5EF4-FFF2-40B4-BE49-F238E27FC236}">
                <a16:creationId xmlns:a16="http://schemas.microsoft.com/office/drawing/2014/main" id="{654973D8-17FD-D02B-9388-D4E9375EE9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7786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49" name="Google Shape;54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57" name="Google Shape;557;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65" name="Google Shape;565;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41" name="Google Shape;74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0" name="Google Shape;4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7" name="Google Shape;41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41" name="Google Shape;44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48" name="Google Shape;44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55" name="Google Shape;45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62" name="Google Shape;46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69" name="Google Shape;46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www.esrd.ipro.org/" TargetMode="External"/><Relationship Id="rId4" Type="http://schemas.openxmlformats.org/officeDocument/2006/relationships/hyperlink" Target="mailto:esrdnetworkprogram@ipro.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85"/>
          <p:cNvPicPr preferRelativeResize="0"/>
          <p:nvPr/>
        </p:nvPicPr>
        <p:blipFill rotWithShape="1">
          <a:blip r:embed="rId2">
            <a:alphaModFix/>
          </a:blip>
          <a:srcRect/>
          <a:stretch/>
        </p:blipFill>
        <p:spPr>
          <a:xfrm>
            <a:off x="823968" y="541807"/>
            <a:ext cx="3581400" cy="1054100"/>
          </a:xfrm>
          <a:prstGeom prst="rect">
            <a:avLst/>
          </a:prstGeom>
          <a:noFill/>
          <a:ln>
            <a:noFill/>
          </a:ln>
        </p:spPr>
      </p:pic>
      <p:sp>
        <p:nvSpPr>
          <p:cNvPr id="10" name="Google Shape;10;p85"/>
          <p:cNvSpPr txBox="1">
            <a:spLocks noGrp="1"/>
          </p:cNvSpPr>
          <p:nvPr>
            <p:ph type="title"/>
          </p:nvPr>
        </p:nvSpPr>
        <p:spPr>
          <a:xfrm>
            <a:off x="935181" y="2766219"/>
            <a:ext cx="9902152" cy="152638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200" b="0"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85"/>
          <p:cNvSpPr txBox="1">
            <a:spLocks noGrp="1"/>
          </p:cNvSpPr>
          <p:nvPr>
            <p:ph type="body" idx="1"/>
          </p:nvPr>
        </p:nvSpPr>
        <p:spPr>
          <a:xfrm>
            <a:off x="935181" y="4460293"/>
            <a:ext cx="9902152" cy="4834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7598C"/>
              </a:buClr>
              <a:buSzPts val="4060"/>
              <a:buFont typeface="Arial"/>
              <a:buNone/>
              <a:defRPr sz="28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85"/>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85"/>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A5A5A5"/>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rgbClr val="A5A5A5"/>
              </a:solidFill>
              <a:latin typeface="Calibri"/>
              <a:ea typeface="Calibri"/>
              <a:cs typeface="Calibri"/>
              <a:sym typeface="Calibri"/>
            </a:endParaRPr>
          </a:p>
        </p:txBody>
      </p:sp>
      <p:pic>
        <p:nvPicPr>
          <p:cNvPr id="14" name="Google Shape;14;p85"/>
          <p:cNvPicPr preferRelativeResize="0"/>
          <p:nvPr/>
        </p:nvPicPr>
        <p:blipFill rotWithShape="1">
          <a:blip r:embed="rId3" cstate="email">
            <a:alphaModFix amt="29000"/>
            <a:extLst>
              <a:ext uri="{28A0092B-C50C-407E-A947-70E740481C1C}">
                <a14:useLocalDpi xmlns:a14="http://schemas.microsoft.com/office/drawing/2010/main"/>
              </a:ext>
            </a:extLst>
          </a:blip>
          <a:srcRect/>
          <a:stretch/>
        </p:blipFill>
        <p:spPr>
          <a:xfrm>
            <a:off x="96981" y="0"/>
            <a:ext cx="12192000" cy="6583680"/>
          </a:xfrm>
          <a:prstGeom prst="rect">
            <a:avLst/>
          </a:prstGeom>
          <a:noFill/>
          <a:ln>
            <a:noFill/>
          </a:ln>
        </p:spPr>
      </p:pic>
    </p:spTree>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Slide">
  <p:cSld name="Standard Slide">
    <p:bg>
      <p:bgPr>
        <a:solidFill>
          <a:schemeClr val="lt1"/>
        </a:solidFill>
        <a:effectLst/>
      </p:bgPr>
    </p:bg>
    <p:spTree>
      <p:nvGrpSpPr>
        <p:cNvPr id="1" name="Shape 15"/>
        <p:cNvGrpSpPr/>
        <p:nvPr/>
      </p:nvGrpSpPr>
      <p:grpSpPr>
        <a:xfrm>
          <a:off x="0" y="0"/>
          <a:ext cx="0" cy="0"/>
          <a:chOff x="0" y="0"/>
          <a:chExt cx="0" cy="0"/>
        </a:xfrm>
      </p:grpSpPr>
      <p:sp>
        <p:nvSpPr>
          <p:cNvPr id="16" name="Google Shape;16;p8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140" b="1"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86"/>
          <p:cNvSpPr txBox="1">
            <a:spLocks noGrp="1"/>
          </p:cNvSpPr>
          <p:nvPr>
            <p:ph type="body" idx="1"/>
          </p:nvPr>
        </p:nvSpPr>
        <p:spPr>
          <a:xfrm>
            <a:off x="918530" y="1210233"/>
            <a:ext cx="9694892"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800" b="0" i="0" u="none" strike="noStrike" cap="none">
                <a:solidFill>
                  <a:srgbClr val="69CFF7"/>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8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8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lvl1pPr marL="457200" marR="0" lvl="0" indent="-412750" algn="l" rtl="0">
              <a:lnSpc>
                <a:spcPct val="100000"/>
              </a:lnSpc>
              <a:spcBef>
                <a:spcPts val="0"/>
              </a:spcBef>
              <a:spcAft>
                <a:spcPts val="0"/>
              </a:spcAft>
              <a:buClr>
                <a:schemeClr val="dk1"/>
              </a:buClr>
              <a:buSzPts val="2900"/>
              <a:buFont typeface="Arial"/>
              <a:buChar char="•"/>
              <a:defRPr sz="2000" b="0" i="0" u="none" strike="noStrike" cap="none">
                <a:solidFill>
                  <a:schemeClr val="dk1"/>
                </a:solidFill>
                <a:latin typeface="Calibri"/>
                <a:ea typeface="Calibri"/>
                <a:cs typeface="Calibri"/>
                <a:sym typeface="Calibri"/>
              </a:defRPr>
            </a:lvl1pPr>
            <a:lvl2pPr marL="914400" marR="0" lvl="1" indent="-431165" algn="l" rtl="0">
              <a:lnSpc>
                <a:spcPct val="100000"/>
              </a:lnSpc>
              <a:spcBef>
                <a:spcPts val="1200"/>
              </a:spcBef>
              <a:spcAft>
                <a:spcPts val="0"/>
              </a:spcAft>
              <a:buClr>
                <a:srgbClr val="000000"/>
              </a:buClr>
              <a:buSzPts val="3190"/>
              <a:buFont typeface="Arial"/>
              <a:buChar char="•"/>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86"/>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21" name="Google Shape;21;p8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105576" y="547452"/>
            <a:ext cx="518480" cy="516123"/>
          </a:xfrm>
          <a:prstGeom prst="rect">
            <a:avLst/>
          </a:prstGeom>
          <a:noFill/>
          <a:ln>
            <a:noFill/>
          </a:ln>
        </p:spPr>
      </p:pic>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 chapter">
  <p:cSld name="alt chapter">
    <p:bg>
      <p:bgPr>
        <a:solidFill>
          <a:srgbClr val="69CFF7"/>
        </a:solidFill>
        <a:effectLst/>
      </p:bgPr>
    </p:bg>
    <p:spTree>
      <p:nvGrpSpPr>
        <p:cNvPr id="1" name="Shape 22"/>
        <p:cNvGrpSpPr/>
        <p:nvPr/>
      </p:nvGrpSpPr>
      <p:grpSpPr>
        <a:xfrm>
          <a:off x="0" y="0"/>
          <a:ext cx="0" cy="0"/>
          <a:chOff x="0" y="0"/>
          <a:chExt cx="0" cy="0"/>
        </a:xfrm>
      </p:grpSpPr>
      <p:pic>
        <p:nvPicPr>
          <p:cNvPr id="23" name="Google Shape;23;p87"/>
          <p:cNvPicPr preferRelativeResize="0"/>
          <p:nvPr/>
        </p:nvPicPr>
        <p:blipFill rotWithShape="1">
          <a:blip r:embed="rId2" cstate="email">
            <a:alphaModFix amt="50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24" name="Google Shape;24;p87"/>
          <p:cNvSpPr txBox="1">
            <a:spLocks noGrp="1"/>
          </p:cNvSpPr>
          <p:nvPr>
            <p:ph type="title"/>
          </p:nvPr>
        </p:nvSpPr>
        <p:spPr>
          <a:xfrm>
            <a:off x="918530" y="1643354"/>
            <a:ext cx="4858396" cy="2451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87"/>
          <p:cNvSpPr txBox="1">
            <a:spLocks noGrp="1"/>
          </p:cNvSpPr>
          <p:nvPr>
            <p:ph type="body" idx="1"/>
          </p:nvPr>
        </p:nvSpPr>
        <p:spPr>
          <a:xfrm>
            <a:off x="918530" y="4463172"/>
            <a:ext cx="9150235" cy="5642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87"/>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8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8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88"/>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31" name="Google Shape;31;p88"/>
          <p:cNvPicPr preferRelativeResize="0"/>
          <p:nvPr/>
        </p:nvPicPr>
        <p:blipFill rotWithShape="1">
          <a:blip r:embed="rId2">
            <a:alphaModFix/>
          </a:blip>
          <a:srcRect/>
          <a:stretch/>
        </p:blipFill>
        <p:spPr>
          <a:xfrm>
            <a:off x="-208723" y="7704082"/>
            <a:ext cx="12189884" cy="115434"/>
          </a:xfrm>
          <a:prstGeom prst="rect">
            <a:avLst/>
          </a:prstGeom>
          <a:noFill/>
          <a:ln>
            <a:noFill/>
          </a:ln>
        </p:spPr>
      </p:pic>
      <p:pic>
        <p:nvPicPr>
          <p:cNvPr id="2" name="Google Shape;6;p84">
            <a:extLst>
              <a:ext uri="{FF2B5EF4-FFF2-40B4-BE49-F238E27FC236}">
                <a16:creationId xmlns:a16="http://schemas.microsoft.com/office/drawing/2014/main" id="{C518BFBD-0F71-4E4B-64EB-3A7A9E01EC0D}"/>
              </a:ext>
            </a:extLst>
          </p:cNvPr>
          <p:cNvPicPr preferRelativeResize="0"/>
          <p:nvPr userDrawn="1"/>
        </p:nvPicPr>
        <p:blipFill rotWithShape="1">
          <a:blip r:embed="rId3">
            <a:alphaModFix/>
          </a:blip>
          <a:srcRect/>
          <a:stretch/>
        </p:blipFill>
        <p:spPr>
          <a:xfrm rot="10800000" flipH="1">
            <a:off x="0" y="6566294"/>
            <a:ext cx="12191999" cy="308863"/>
          </a:xfrm>
          <a:prstGeom prst="rect">
            <a:avLst/>
          </a:prstGeom>
          <a:noFill/>
          <a:ln>
            <a:noFill/>
          </a:ln>
        </p:spPr>
      </p:pic>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0529B"/>
        </a:solidFill>
        <a:effectLst/>
      </p:bgPr>
    </p:bg>
    <p:spTree>
      <p:nvGrpSpPr>
        <p:cNvPr id="1" name="Shape 32"/>
        <p:cNvGrpSpPr/>
        <p:nvPr/>
      </p:nvGrpSpPr>
      <p:grpSpPr>
        <a:xfrm>
          <a:off x="0" y="0"/>
          <a:ext cx="0" cy="0"/>
          <a:chOff x="0" y="0"/>
          <a:chExt cx="0" cy="0"/>
        </a:xfrm>
      </p:grpSpPr>
      <p:pic>
        <p:nvPicPr>
          <p:cNvPr id="33" name="Google Shape;33;p89"/>
          <p:cNvPicPr preferRelativeResize="0"/>
          <p:nvPr/>
        </p:nvPicPr>
        <p:blipFill rotWithShape="1">
          <a:blip r:embed="rId2" cstate="email">
            <a:alphaModFix amt="19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34" name="Google Shape;34;p89"/>
          <p:cNvSpPr txBox="1">
            <a:spLocks noGrp="1"/>
          </p:cNvSpPr>
          <p:nvPr>
            <p:ph type="title"/>
          </p:nvPr>
        </p:nvSpPr>
        <p:spPr>
          <a:xfrm>
            <a:off x="918530" y="1908313"/>
            <a:ext cx="4898070" cy="17492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89"/>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74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pic>
        <p:nvPicPr>
          <p:cNvPr id="36" name="Google Shape;36;p89" descr="A close-up of a black background&#10;&#10;Description automatically generated with low confidence"/>
          <p:cNvPicPr preferRelativeResize="0"/>
          <p:nvPr/>
        </p:nvPicPr>
        <p:blipFill rotWithShape="1">
          <a:blip r:embed="rId3">
            <a:alphaModFix/>
          </a:blip>
          <a:srcRect/>
          <a:stretch/>
        </p:blipFill>
        <p:spPr>
          <a:xfrm>
            <a:off x="7843453" y="2111183"/>
            <a:ext cx="3429000" cy="838200"/>
          </a:xfrm>
          <a:prstGeom prst="rect">
            <a:avLst/>
          </a:prstGeom>
          <a:noFill/>
          <a:ln>
            <a:noFill/>
          </a:ln>
        </p:spPr>
      </p:pic>
      <p:sp>
        <p:nvSpPr>
          <p:cNvPr id="37" name="Google Shape;37;p89"/>
          <p:cNvSpPr txBox="1"/>
          <p:nvPr/>
        </p:nvSpPr>
        <p:spPr>
          <a:xfrm>
            <a:off x="7762172" y="3276600"/>
            <a:ext cx="367648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IPRO End-Stage Renal Disease </a:t>
            </a:r>
            <a:br>
              <a:rPr lang="en-US" sz="1000" b="1"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Network Program Corporate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1979 Marcus Avenue, Lake Success, NY 11042-1072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Patient Toll-Free: </a:t>
            </a:r>
            <a:r>
              <a:rPr lang="en-US" sz="1000" b="0" i="0" u="none" strike="noStrike" cap="none">
                <a:solidFill>
                  <a:schemeClr val="lt1"/>
                </a:solidFill>
                <a:latin typeface="Calibri"/>
                <a:ea typeface="Calibri"/>
                <a:cs typeface="Calibri"/>
                <a:sym typeface="Calibri"/>
              </a:rPr>
              <a:t>(800) 238-3773 • </a:t>
            </a:r>
            <a:r>
              <a:rPr lang="en-US" sz="1000" b="1" i="0" u="none" strike="noStrike" cap="none">
                <a:solidFill>
                  <a:schemeClr val="lt1"/>
                </a:solidFill>
                <a:latin typeface="Calibri"/>
                <a:ea typeface="Calibri"/>
                <a:cs typeface="Calibri"/>
                <a:sym typeface="Calibri"/>
              </a:rPr>
              <a:t>Main:</a:t>
            </a:r>
            <a:r>
              <a:rPr lang="en-US" sz="1000" b="0" i="0" u="none" strike="noStrike" cap="none">
                <a:solidFill>
                  <a:schemeClr val="lt1"/>
                </a:solidFill>
                <a:latin typeface="Calibri"/>
                <a:ea typeface="Calibri"/>
                <a:cs typeface="Calibri"/>
                <a:sym typeface="Calibri"/>
              </a:rPr>
              <a:t> (516) 231-9767</a:t>
            </a:r>
            <a:br>
              <a:rPr lang="en-US" sz="1000" b="0"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E-mail</a:t>
            </a:r>
            <a:r>
              <a:rPr lang="en-US" sz="1000" b="0" i="0" u="none" strike="noStrike" cap="none">
                <a:solidFill>
                  <a:schemeClr val="lt1"/>
                </a:solidFill>
                <a:latin typeface="Calibri"/>
                <a:ea typeface="Calibri"/>
                <a:cs typeface="Calibri"/>
                <a:sym typeface="Calibri"/>
              </a:rPr>
              <a:t>: </a:t>
            </a:r>
            <a:r>
              <a:rPr lang="en-US" sz="10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esrdnetworkprogram@ipro.org </a:t>
            </a:r>
            <a:r>
              <a:rPr lang="en-US" sz="1000" b="0" i="0" u="none" strike="noStrike" cap="none">
                <a:solidFill>
                  <a:schemeClr val="lt1"/>
                </a:solidFill>
                <a:latin typeface="Calibri"/>
                <a:ea typeface="Calibri"/>
                <a:cs typeface="Calibri"/>
                <a:sym typeface="Calibri"/>
              </a:rPr>
              <a:t>• </a:t>
            </a:r>
            <a:r>
              <a:rPr lang="en-US" sz="1000" b="1" i="0" u="none" strike="noStrike" cap="none">
                <a:solidFill>
                  <a:schemeClr val="lt1"/>
                </a:solidFill>
                <a:latin typeface="Calibri"/>
                <a:ea typeface="Calibri"/>
                <a:cs typeface="Calibri"/>
                <a:sym typeface="Calibri"/>
              </a:rPr>
              <a:t>Web: </a:t>
            </a:r>
            <a:r>
              <a:rPr lang="en-US" sz="1000" b="1"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esrd.ipro.org</a:t>
            </a:r>
            <a:endParaRPr sz="1000" b="1" i="0" u="none" strike="noStrike" cap="none">
              <a:solidFill>
                <a:schemeClr val="lt1"/>
              </a:solidFill>
              <a:latin typeface="Calibri"/>
              <a:ea typeface="Calibri"/>
              <a:cs typeface="Calibri"/>
              <a:sym typeface="Calibri"/>
            </a:endParaRPr>
          </a:p>
        </p:txBody>
      </p:sp>
      <p:sp>
        <p:nvSpPr>
          <p:cNvPr id="38" name="Google Shape;38;p89"/>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chemeClr val="lt1"/>
              </a:solidFill>
              <a:latin typeface="Calibri"/>
              <a:ea typeface="Calibri"/>
              <a:cs typeface="Calibri"/>
              <a:sym typeface="Calibri"/>
            </a:endParaRPr>
          </a:p>
        </p:txBody>
      </p:sp>
      <p:sp>
        <p:nvSpPr>
          <p:cNvPr id="39" name="Google Shape;39;p89"/>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4"/>
          <p:cNvPicPr preferRelativeResize="0"/>
          <p:nvPr/>
        </p:nvPicPr>
        <p:blipFill rotWithShape="1">
          <a:blip r:embed="rId7">
            <a:alphaModFix/>
          </a:blip>
          <a:srcRect/>
          <a:stretch/>
        </p:blipFill>
        <p:spPr>
          <a:xfrm rot="10800000" flipH="1">
            <a:off x="0" y="6566294"/>
            <a:ext cx="12191999" cy="308863"/>
          </a:xfrm>
          <a:prstGeom prst="rect">
            <a:avLst/>
          </a:prstGeom>
          <a:noFill/>
          <a:ln>
            <a:noFill/>
          </a:ln>
        </p:spPr>
      </p:pic>
      <p:sp>
        <p:nvSpPr>
          <p:cNvPr id="7" name="Google Shape;7;p84"/>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3_0.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6_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8_0.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3D_0.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5.xml"/><Relationship Id="rId3" Type="http://schemas.openxmlformats.org/officeDocument/2006/relationships/slide" Target="slide2.xml"/><Relationship Id="rId21" Type="http://schemas.openxmlformats.org/officeDocument/2006/relationships/slide" Target="slide18.xml"/><Relationship Id="rId7" Type="http://schemas.openxmlformats.org/officeDocument/2006/relationships/slide" Target="slide6.xml"/><Relationship Id="rId12" Type="http://schemas.openxmlformats.org/officeDocument/2006/relationships/slide" Target="slide10.xml"/><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slide" Target="slide14.xml"/><Relationship Id="rId20" Type="http://schemas.openxmlformats.org/officeDocument/2006/relationships/slide" Target="slide17.xml"/><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slide" Target="slide13.xml"/><Relationship Id="rId10" Type="http://schemas.openxmlformats.org/officeDocument/2006/relationships/slide" Target="slide9.xml"/><Relationship Id="rId19" Type="http://schemas.openxmlformats.org/officeDocument/2006/relationships/slide" Target="slide16.xml"/><Relationship Id="rId4" Type="http://schemas.openxmlformats.org/officeDocument/2006/relationships/image" Target="../media/image11.png"/><Relationship Id="rId9" Type="http://schemas.openxmlformats.org/officeDocument/2006/relationships/slide" Target="slide8.xml"/><Relationship Id="rId14" Type="http://schemas.openxmlformats.org/officeDocument/2006/relationships/slide" Target="slide12.xml"/><Relationship Id="rId22"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5" name="Google Shape;45;p1" descr="A logo of a healthy living&#10;&#10;">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46989" y="438038"/>
            <a:ext cx="1019176" cy="1322666"/>
          </a:xfrm>
          <a:prstGeom prst="rect">
            <a:avLst/>
          </a:prstGeom>
          <a:noFill/>
          <a:ln>
            <a:noFill/>
          </a:ln>
        </p:spPr>
      </p:pic>
      <p:sp>
        <p:nvSpPr>
          <p:cNvPr id="44" name="Google Shape;44;p1"/>
          <p:cNvSpPr txBox="1">
            <a:spLocks noGrp="1"/>
          </p:cNvSpPr>
          <p:nvPr>
            <p:ph type="title"/>
          </p:nvPr>
        </p:nvSpPr>
        <p:spPr>
          <a:xfrm>
            <a:off x="935181" y="1634516"/>
            <a:ext cx="9902152" cy="8876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latin typeface="Libre Baskerville"/>
                <a:ea typeface="Libre Baskerville"/>
                <a:cs typeface="Libre Baskerville"/>
                <a:sym typeface="Libre Baskerville"/>
              </a:rPr>
              <a:t>HEALTHY LIVING</a:t>
            </a:r>
            <a:r>
              <a:rPr lang="en-US" sz="6000"/>
              <a:t> </a:t>
            </a:r>
            <a:endParaRPr/>
          </a:p>
        </p:txBody>
      </p:sp>
      <p:pic>
        <p:nvPicPr>
          <p:cNvPr id="46" name="Google Shape;46;p1" descr="1000 Trivia Questions and Answers - Summer 20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5078" y="2522136"/>
            <a:ext cx="10048352" cy="2944235"/>
          </a:xfrm>
          <a:prstGeom prst="rect">
            <a:avLst/>
          </a:prstGeom>
          <a:noFill/>
          <a:ln>
            <a:noFill/>
          </a:ln>
        </p:spPr>
      </p:pic>
      <p:sp>
        <p:nvSpPr>
          <p:cNvPr id="2" name="Slide Number Placeholder 1">
            <a:extLst>
              <a:ext uri="{FF2B5EF4-FFF2-40B4-BE49-F238E27FC236}">
                <a16:creationId xmlns:a16="http://schemas.microsoft.com/office/drawing/2014/main" id="{D770F7E2-FE00-A42D-7D64-6532DC64999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5" name="Picture 4">
            <a:extLst>
              <a:ext uri="{FF2B5EF4-FFF2-40B4-BE49-F238E27FC236}">
                <a16:creationId xmlns:a16="http://schemas.microsoft.com/office/drawing/2014/main" id="{CEF0DE2A-E6E5-01BE-27E8-E8AD53BF4D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4036" y="1"/>
            <a:ext cx="9877327" cy="6584884"/>
          </a:xfrm>
          <a:prstGeom prst="rect">
            <a:avLst/>
          </a:prstGeom>
        </p:spPr>
      </p:pic>
      <p:sp>
        <p:nvSpPr>
          <p:cNvPr id="478" name="Google Shape;478;p50"/>
          <p:cNvSpPr txBox="1">
            <a:spLocks noGrp="1"/>
          </p:cNvSpPr>
          <p:nvPr>
            <p:ph type="title"/>
          </p:nvPr>
        </p:nvSpPr>
        <p:spPr>
          <a:xfrm>
            <a:off x="1912926" y="435230"/>
            <a:ext cx="8617747"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dirty="0"/>
              <a:t>Home vs In-Center - $100</a:t>
            </a:r>
            <a:endParaRPr dirty="0"/>
          </a:p>
        </p:txBody>
      </p:sp>
      <p:sp>
        <p:nvSpPr>
          <p:cNvPr id="479" name="Google Shape;479;p50"/>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Which of these are possible benefits of home dialysis?</a:t>
            </a:r>
            <a:endParaRPr dirty="0"/>
          </a:p>
        </p:txBody>
      </p:sp>
      <p:sp>
        <p:nvSpPr>
          <p:cNvPr id="480" name="Google Shape;480;p50"/>
          <p:cNvSpPr txBox="1">
            <a:spLocks noGrp="1"/>
          </p:cNvSpPr>
          <p:nvPr>
            <p:ph type="body" idx="3"/>
          </p:nvPr>
        </p:nvSpPr>
        <p:spPr>
          <a:xfrm>
            <a:off x="918530" y="2537566"/>
            <a:ext cx="6999572" cy="1454482"/>
          </a:xfrm>
          <a:prstGeom prst="rect">
            <a:avLst/>
          </a:prstGeom>
          <a:solidFill>
            <a:schemeClr val="lt1">
              <a:alpha val="59913"/>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More independence</a:t>
            </a:r>
            <a:br>
              <a:rPr lang="en-US" dirty="0"/>
            </a:br>
            <a:r>
              <a:rPr lang="en-US" dirty="0"/>
              <a:t>B) Fewer food and fluid restrictions (for some patients)</a:t>
            </a:r>
            <a:br>
              <a:rPr lang="en-US" dirty="0"/>
            </a:br>
            <a:r>
              <a:rPr lang="en-US" dirty="0"/>
              <a:t>C) Being able to do dialysis while sleeping (for some methods)</a:t>
            </a:r>
            <a:br>
              <a:rPr lang="en-US" dirty="0"/>
            </a:br>
            <a:r>
              <a:rPr lang="en-US" dirty="0"/>
              <a:t>D) All of the above</a:t>
            </a:r>
            <a:endParaRPr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p:txBody>
      </p:sp>
      <p:sp>
        <p:nvSpPr>
          <p:cNvPr id="3" name="Google Shape;445;p45">
            <a:hlinkClick r:id="rId4" action="ppaction://hlinksldjump"/>
            <a:extLst>
              <a:ext uri="{FF2B5EF4-FFF2-40B4-BE49-F238E27FC236}">
                <a16:creationId xmlns:a16="http://schemas.microsoft.com/office/drawing/2014/main" id="{84C9883F-99BC-D007-224C-677AE8774269}"/>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3490268F-F712-A87D-6168-819585C5F635}"/>
              </a:ext>
            </a:extLst>
          </p:cNvPr>
          <p:cNvSpPr>
            <a:spLocks noGrp="1"/>
          </p:cNvSpPr>
          <p:nvPr>
            <p:ph type="sldNum" idx="12"/>
          </p:nvPr>
        </p:nvSpPr>
        <p:spPr/>
        <p:txBody>
          <a:bodyPr/>
          <a:lstStyle/>
          <a:p>
            <a:pPr marL="0" lvl="0" indent="0" algn="ctr" rtl="0">
              <a:spcBef>
                <a:spcPts val="0"/>
              </a:spcBef>
              <a:spcAft>
                <a:spcPts val="0"/>
              </a:spcAft>
              <a:buNone/>
            </a:pPr>
            <a:r>
              <a:rPr lang="en-US" dirty="0"/>
              <a:t>10</a:t>
            </a: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3" name="Picture 2">
            <a:extLst>
              <a:ext uri="{FF2B5EF4-FFF2-40B4-BE49-F238E27FC236}">
                <a16:creationId xmlns:a16="http://schemas.microsoft.com/office/drawing/2014/main" id="{63BC6B37-F740-F48A-A72E-FC858E1BD56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24725" y="0"/>
            <a:ext cx="9562083" cy="6603926"/>
          </a:xfrm>
          <a:prstGeom prst="rect">
            <a:avLst/>
          </a:prstGeom>
        </p:spPr>
      </p:pic>
      <p:sp>
        <p:nvSpPr>
          <p:cNvPr id="486" name="Google Shape;486;p51"/>
          <p:cNvSpPr txBox="1">
            <a:spLocks noGrp="1"/>
          </p:cNvSpPr>
          <p:nvPr>
            <p:ph type="title"/>
          </p:nvPr>
        </p:nvSpPr>
        <p:spPr>
          <a:xfrm>
            <a:off x="1782299" y="254074"/>
            <a:ext cx="8011942" cy="1050236"/>
          </a:xfrm>
          <a:prstGeom prst="rect">
            <a:avLst/>
          </a:prstGeom>
          <a:solidFill>
            <a:schemeClr val="lt1">
              <a:alpha val="72138"/>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Home vs In-Center - $200</a:t>
            </a:r>
            <a:endParaRPr/>
          </a:p>
        </p:txBody>
      </p:sp>
      <p:sp>
        <p:nvSpPr>
          <p:cNvPr id="487" name="Google Shape;487;p51"/>
          <p:cNvSpPr txBox="1">
            <a:spLocks noGrp="1"/>
          </p:cNvSpPr>
          <p:nvPr>
            <p:ph type="body" idx="2"/>
          </p:nvPr>
        </p:nvSpPr>
        <p:spPr>
          <a:xfrm>
            <a:off x="918529" y="2037556"/>
            <a:ext cx="9840911" cy="878363"/>
          </a:xfrm>
          <a:prstGeom prst="rect">
            <a:avLst/>
          </a:prstGeom>
          <a:solidFill>
            <a:schemeClr val="lt1">
              <a:alpha val="89481"/>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In-center dialysis is usually performed by trained medical staff, while home dialysis is performed by the ______ or a ______</a:t>
            </a:r>
            <a:endParaRPr dirty="0"/>
          </a:p>
        </p:txBody>
      </p:sp>
      <p:sp>
        <p:nvSpPr>
          <p:cNvPr id="4" name="Google Shape;445;p45">
            <a:hlinkClick r:id="rId4" action="ppaction://hlinksldjump"/>
            <a:extLst>
              <a:ext uri="{FF2B5EF4-FFF2-40B4-BE49-F238E27FC236}">
                <a16:creationId xmlns:a16="http://schemas.microsoft.com/office/drawing/2014/main" id="{5634E4D3-A95A-4CAB-6B12-B5EAB848FECB}"/>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A7D26AC8-4309-CCCC-563F-B0A60FBEABD1}"/>
              </a:ext>
            </a:extLst>
          </p:cNvPr>
          <p:cNvSpPr>
            <a:spLocks noGrp="1"/>
          </p:cNvSpPr>
          <p:nvPr>
            <p:ph type="sldNum" idx="12"/>
          </p:nvPr>
        </p:nvSpPr>
        <p:spPr/>
        <p:txBody>
          <a:bodyPr/>
          <a:lstStyle/>
          <a:p>
            <a:pPr marL="0" lvl="0" indent="0" algn="ctr" rtl="0">
              <a:spcBef>
                <a:spcPts val="0"/>
              </a:spcBef>
              <a:spcAft>
                <a:spcPts val="0"/>
              </a:spcAft>
              <a:buNone/>
            </a:pPr>
            <a:r>
              <a:rPr lang="en-US" dirty="0"/>
              <a:t>11</a:t>
            </a: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5" name="Picture 4">
            <a:extLst>
              <a:ext uri="{FF2B5EF4-FFF2-40B4-BE49-F238E27FC236}">
                <a16:creationId xmlns:a16="http://schemas.microsoft.com/office/drawing/2014/main" id="{E341FDAE-B2B6-6139-3E72-5A50FBFB4D9E}"/>
              </a:ext>
              <a:ext uri="{C183D7F6-B498-43B3-948B-1728B52AA6E4}">
                <adec:decorative xmlns:adec="http://schemas.microsoft.com/office/drawing/2017/decorative" val="1"/>
              </a:ext>
            </a:extLst>
          </p:cNvPr>
          <p:cNvPicPr>
            <a:picLocks noChangeAspect="1"/>
          </p:cNvPicPr>
          <p:nvPr/>
        </p:nvPicPr>
        <p:blipFill>
          <a:blip r:embed="rId4"/>
          <a:srcRect l="-13247" r="13247"/>
          <a:stretch>
            <a:fillRect/>
          </a:stretch>
        </p:blipFill>
        <p:spPr>
          <a:xfrm>
            <a:off x="1963557" y="-131580"/>
            <a:ext cx="10076438" cy="6707227"/>
          </a:xfrm>
          <a:prstGeom prst="rect">
            <a:avLst/>
          </a:prstGeom>
        </p:spPr>
      </p:pic>
      <p:sp>
        <p:nvSpPr>
          <p:cNvPr id="493" name="Google Shape;493;p52"/>
          <p:cNvSpPr txBox="1">
            <a:spLocks noGrp="1"/>
          </p:cNvSpPr>
          <p:nvPr>
            <p:ph type="title"/>
          </p:nvPr>
        </p:nvSpPr>
        <p:spPr>
          <a:xfrm>
            <a:off x="1782298" y="254074"/>
            <a:ext cx="8316295"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Home vs In-Center - $300</a:t>
            </a:r>
            <a:endParaRPr/>
          </a:p>
        </p:txBody>
      </p:sp>
      <p:sp>
        <p:nvSpPr>
          <p:cNvPr id="494" name="Google Shape;494;p52"/>
          <p:cNvSpPr txBox="1">
            <a:spLocks noGrp="1"/>
          </p:cNvSpPr>
          <p:nvPr>
            <p:ph type="body" idx="2"/>
          </p:nvPr>
        </p:nvSpPr>
        <p:spPr>
          <a:xfrm>
            <a:off x="918529" y="2037557"/>
            <a:ext cx="10446287" cy="446063"/>
          </a:xfrm>
          <a:prstGeom prst="rect">
            <a:avLst/>
          </a:prstGeom>
          <a:solidFill>
            <a:schemeClr val="lt1">
              <a:alpha val="68909"/>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Home dialysis is often done more frequently. Why is that a benefit?</a:t>
            </a:r>
            <a:endParaRPr dirty="0"/>
          </a:p>
        </p:txBody>
      </p:sp>
      <p:sp>
        <p:nvSpPr>
          <p:cNvPr id="495" name="Google Shape;495;p52"/>
          <p:cNvSpPr txBox="1">
            <a:spLocks noGrp="1"/>
          </p:cNvSpPr>
          <p:nvPr>
            <p:ph type="body" idx="3"/>
          </p:nvPr>
        </p:nvSpPr>
        <p:spPr>
          <a:xfrm>
            <a:off x="918529" y="2783393"/>
            <a:ext cx="4978423" cy="1458670"/>
          </a:xfrm>
          <a:prstGeom prst="rect">
            <a:avLst/>
          </a:prstGeom>
          <a:solidFill>
            <a:schemeClr val="lt1">
              <a:alpha val="55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It helps control blood pressure better</a:t>
            </a:r>
            <a:br>
              <a:rPr lang="en-US" dirty="0"/>
            </a:br>
            <a:r>
              <a:rPr lang="en-US" dirty="0"/>
              <a:t>B) It can reduce swelling and cramping</a:t>
            </a:r>
            <a:br>
              <a:rPr lang="en-US" dirty="0"/>
            </a:br>
            <a:r>
              <a:rPr lang="en-US" dirty="0"/>
              <a:t>C) It may improve overall energy</a:t>
            </a:r>
            <a:br>
              <a:rPr lang="en-US" dirty="0"/>
            </a:br>
            <a:r>
              <a:rPr lang="en-US" dirty="0"/>
              <a:t>D) All of the above</a:t>
            </a:r>
            <a:endParaRPr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p:txBody>
      </p:sp>
      <p:sp>
        <p:nvSpPr>
          <p:cNvPr id="3" name="Google Shape;445;p45">
            <a:hlinkClick r:id="rId5" action="ppaction://hlinksldjump"/>
            <a:extLst>
              <a:ext uri="{FF2B5EF4-FFF2-40B4-BE49-F238E27FC236}">
                <a16:creationId xmlns:a16="http://schemas.microsoft.com/office/drawing/2014/main" id="{E6E1AEAC-B835-2355-CBC7-7144F3A2C31F}"/>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FB69A96F-F259-C470-F991-EC5650077D2B}"/>
              </a:ext>
            </a:extLst>
          </p:cNvPr>
          <p:cNvSpPr>
            <a:spLocks noGrp="1"/>
          </p:cNvSpPr>
          <p:nvPr>
            <p:ph type="sldNum" idx="12"/>
          </p:nvPr>
        </p:nvSpPr>
        <p:spPr/>
        <p:txBody>
          <a:bodyPr/>
          <a:lstStyle/>
          <a:p>
            <a:pPr marL="0" lvl="0" indent="0" algn="ctr" rtl="0">
              <a:spcBef>
                <a:spcPts val="0"/>
              </a:spcBef>
              <a:spcAft>
                <a:spcPts val="0"/>
              </a:spcAft>
              <a:buNone/>
            </a:pPr>
            <a:r>
              <a:rPr lang="en-US" dirty="0"/>
              <a:t>12</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3" name="Picture 2">
            <a:extLst>
              <a:ext uri="{FF2B5EF4-FFF2-40B4-BE49-F238E27FC236}">
                <a16:creationId xmlns:a16="http://schemas.microsoft.com/office/drawing/2014/main" id="{AF693B66-6BEB-1A84-FE7E-4B7B14B75B1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895507" cy="6573520"/>
          </a:xfrm>
          <a:prstGeom prst="rect">
            <a:avLst/>
          </a:prstGeom>
        </p:spPr>
      </p:pic>
      <p:sp>
        <p:nvSpPr>
          <p:cNvPr id="501" name="Google Shape;501;p53"/>
          <p:cNvSpPr txBox="1">
            <a:spLocks noGrp="1"/>
          </p:cNvSpPr>
          <p:nvPr>
            <p:ph type="title"/>
          </p:nvPr>
        </p:nvSpPr>
        <p:spPr>
          <a:xfrm>
            <a:off x="1248554" y="392358"/>
            <a:ext cx="9694892" cy="920947"/>
          </a:xfrm>
          <a:prstGeom prst="rect">
            <a:avLst/>
          </a:prstGeom>
          <a:solidFill>
            <a:schemeClr val="lt1">
              <a:alpha val="72537"/>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Home vs In-Center - $400</a:t>
            </a:r>
            <a:endParaRPr/>
          </a:p>
        </p:txBody>
      </p:sp>
      <p:sp>
        <p:nvSpPr>
          <p:cNvPr id="502" name="Google Shape;502;p53"/>
          <p:cNvSpPr txBox="1">
            <a:spLocks noGrp="1"/>
          </p:cNvSpPr>
          <p:nvPr>
            <p:ph type="body" idx="2"/>
          </p:nvPr>
        </p:nvSpPr>
        <p:spPr>
          <a:xfrm>
            <a:off x="918529" y="2037557"/>
            <a:ext cx="10446287" cy="446063"/>
          </a:xfrm>
          <a:prstGeom prst="rect">
            <a:avLst/>
          </a:prstGeom>
          <a:solidFill>
            <a:schemeClr val="lt1">
              <a:alpha val="71835"/>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How does peritoneal dialysis differ from hemodialysis?</a:t>
            </a:r>
            <a:endParaRPr dirty="0"/>
          </a:p>
        </p:txBody>
      </p:sp>
      <p:sp>
        <p:nvSpPr>
          <p:cNvPr id="4" name="Google Shape;445;p45">
            <a:hlinkClick r:id="rId4" action="ppaction://hlinksldjump"/>
            <a:extLst>
              <a:ext uri="{FF2B5EF4-FFF2-40B4-BE49-F238E27FC236}">
                <a16:creationId xmlns:a16="http://schemas.microsoft.com/office/drawing/2014/main" id="{61861CB6-94E0-DFC0-1028-0E6163AFF005}"/>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1A255F6-DEE2-56EF-A548-93345C9B8CA7}"/>
              </a:ext>
            </a:extLst>
          </p:cNvPr>
          <p:cNvSpPr>
            <a:spLocks noGrp="1"/>
          </p:cNvSpPr>
          <p:nvPr>
            <p:ph type="sldNum" idx="12"/>
          </p:nvPr>
        </p:nvSpPr>
        <p:spPr/>
        <p:txBody>
          <a:bodyPr/>
          <a:lstStyle/>
          <a:p>
            <a:pPr marL="0" lvl="0" indent="0" algn="ctr" rtl="0">
              <a:spcBef>
                <a:spcPts val="0"/>
              </a:spcBef>
              <a:spcAft>
                <a:spcPts val="0"/>
              </a:spcAft>
              <a:buNone/>
            </a:pPr>
            <a:r>
              <a:rPr lang="en-US" dirty="0"/>
              <a:t>13</a:t>
            </a: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 name="Picture 4">
            <a:extLst>
              <a:ext uri="{FF2B5EF4-FFF2-40B4-BE49-F238E27FC236}">
                <a16:creationId xmlns:a16="http://schemas.microsoft.com/office/drawing/2014/main" id="{39AD5662-A6A9-2810-70F6-41B8C7C79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55183" y="-554648"/>
            <a:ext cx="10940592" cy="7412648"/>
          </a:xfrm>
          <a:prstGeom prst="rect">
            <a:avLst/>
          </a:prstGeom>
        </p:spPr>
      </p:pic>
      <p:sp>
        <p:nvSpPr>
          <p:cNvPr id="508" name="Google Shape;508;p54"/>
          <p:cNvSpPr txBox="1">
            <a:spLocks noGrp="1"/>
          </p:cNvSpPr>
          <p:nvPr>
            <p:ph type="title"/>
          </p:nvPr>
        </p:nvSpPr>
        <p:spPr>
          <a:xfrm>
            <a:off x="1664488" y="292300"/>
            <a:ext cx="10094464"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Home vs In-Center - $500</a:t>
            </a:r>
            <a:endParaRPr/>
          </a:p>
        </p:txBody>
      </p:sp>
      <p:sp>
        <p:nvSpPr>
          <p:cNvPr id="509" name="Google Shape;509;p54"/>
          <p:cNvSpPr txBox="1">
            <a:spLocks noGrp="1"/>
          </p:cNvSpPr>
          <p:nvPr>
            <p:ph type="body" idx="2"/>
          </p:nvPr>
        </p:nvSpPr>
        <p:spPr>
          <a:xfrm>
            <a:off x="918529" y="2037557"/>
            <a:ext cx="7160242" cy="7156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What’s one word that best describes the main benefit of home dialysis compared to in-center dialysis? Choose all that apply</a:t>
            </a:r>
            <a:endParaRPr dirty="0"/>
          </a:p>
        </p:txBody>
      </p:sp>
      <p:sp>
        <p:nvSpPr>
          <p:cNvPr id="510" name="Google Shape;510;p54"/>
          <p:cNvSpPr txBox="1">
            <a:spLocks noGrp="1"/>
          </p:cNvSpPr>
          <p:nvPr>
            <p:ph type="body" idx="3"/>
          </p:nvPr>
        </p:nvSpPr>
        <p:spPr>
          <a:xfrm>
            <a:off x="918530" y="3300521"/>
            <a:ext cx="5755648" cy="250639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Flexible</a:t>
            </a:r>
            <a:endParaRPr dirty="0"/>
          </a:p>
          <a:p>
            <a:pPr marL="44450" lvl="0" indent="0" algn="l" rtl="0">
              <a:lnSpc>
                <a:spcPct val="100000"/>
              </a:lnSpc>
              <a:spcBef>
                <a:spcPts val="0"/>
              </a:spcBef>
              <a:spcAft>
                <a:spcPts val="0"/>
              </a:spcAft>
              <a:buSzPts val="2900"/>
              <a:buNone/>
            </a:pPr>
            <a:r>
              <a:rPr lang="en-US" dirty="0"/>
              <a:t>b) Convenient</a:t>
            </a:r>
            <a:endParaRPr dirty="0"/>
          </a:p>
          <a:p>
            <a:pPr marL="44450" lvl="0" indent="0" algn="l" rtl="0">
              <a:lnSpc>
                <a:spcPct val="100000"/>
              </a:lnSpc>
              <a:spcBef>
                <a:spcPts val="0"/>
              </a:spcBef>
              <a:spcAft>
                <a:spcPts val="0"/>
              </a:spcAft>
              <a:buSzPts val="2900"/>
              <a:buNone/>
            </a:pPr>
            <a:r>
              <a:rPr lang="en-US" dirty="0"/>
              <a:t>c) Lonely</a:t>
            </a:r>
            <a:endParaRPr dirty="0"/>
          </a:p>
          <a:p>
            <a:pPr marL="44450" lvl="0" indent="0" algn="l" rtl="0">
              <a:lnSpc>
                <a:spcPct val="100000"/>
              </a:lnSpc>
              <a:spcBef>
                <a:spcPts val="0"/>
              </a:spcBef>
              <a:spcAft>
                <a:spcPts val="0"/>
              </a:spcAft>
              <a:buSzPts val="2900"/>
              <a:buNone/>
            </a:pPr>
            <a:r>
              <a:rPr lang="en-US" dirty="0"/>
              <a:t>d) Independent</a:t>
            </a:r>
            <a:endParaRPr dirty="0"/>
          </a:p>
          <a:p>
            <a:pPr marL="44450" lvl="0" indent="0" algn="l" rtl="0">
              <a:lnSpc>
                <a:spcPct val="100000"/>
              </a:lnSpc>
              <a:spcBef>
                <a:spcPts val="0"/>
              </a:spcBef>
              <a:spcAft>
                <a:spcPts val="0"/>
              </a:spcAft>
              <a:buSzPts val="2900"/>
              <a:buNone/>
            </a:pPr>
            <a:r>
              <a:rPr lang="en-US" dirty="0"/>
              <a:t>d) Inefficient</a:t>
            </a:r>
            <a:endParaRPr dirty="0"/>
          </a:p>
          <a:p>
            <a:pPr marL="44450" lvl="0" indent="0" algn="l" rtl="0">
              <a:lnSpc>
                <a:spcPct val="100000"/>
              </a:lnSpc>
              <a:spcBef>
                <a:spcPts val="0"/>
              </a:spcBef>
              <a:spcAft>
                <a:spcPts val="0"/>
              </a:spcAft>
              <a:buSzPts val="2900"/>
              <a:buNone/>
            </a:pPr>
            <a:r>
              <a:rPr lang="en-US" dirty="0"/>
              <a:t>e) Freedom</a:t>
            </a:r>
            <a:endParaRPr dirty="0"/>
          </a:p>
          <a:p>
            <a:pPr marL="44450" lvl="0" indent="0" algn="l" rtl="0">
              <a:lnSpc>
                <a:spcPct val="100000"/>
              </a:lnSpc>
              <a:spcBef>
                <a:spcPts val="0"/>
              </a:spcBef>
              <a:spcAft>
                <a:spcPts val="0"/>
              </a:spcAft>
              <a:buSzPts val="2900"/>
              <a:buNone/>
            </a:pPr>
            <a:endParaRPr dirty="0"/>
          </a:p>
        </p:txBody>
      </p:sp>
      <p:sp>
        <p:nvSpPr>
          <p:cNvPr id="3" name="Google Shape;445;p45">
            <a:hlinkClick r:id="rId4" action="ppaction://hlinksldjump"/>
            <a:extLst>
              <a:ext uri="{FF2B5EF4-FFF2-40B4-BE49-F238E27FC236}">
                <a16:creationId xmlns:a16="http://schemas.microsoft.com/office/drawing/2014/main" id="{BB2BAF6A-EB1B-8D31-61CA-3E3C1ACA59D3}"/>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24A1521-8C1B-EDAC-5308-4379BD1980E9}"/>
              </a:ext>
            </a:extLst>
          </p:cNvPr>
          <p:cNvSpPr>
            <a:spLocks noGrp="1"/>
          </p:cNvSpPr>
          <p:nvPr>
            <p:ph type="sldNum" idx="12"/>
          </p:nvPr>
        </p:nvSpPr>
        <p:spPr/>
        <p:txBody>
          <a:bodyPr/>
          <a:lstStyle/>
          <a:p>
            <a:pPr marL="0" lvl="0" indent="0" algn="ctr" rtl="0">
              <a:spcBef>
                <a:spcPts val="0"/>
              </a:spcBef>
              <a:spcAft>
                <a:spcPts val="0"/>
              </a:spcAft>
              <a:buNone/>
            </a:pPr>
            <a:r>
              <a:rPr lang="en-US" dirty="0"/>
              <a:t>14</a:t>
            </a: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3" name="Picture 2">
            <a:extLst>
              <a:ext uri="{FF2B5EF4-FFF2-40B4-BE49-F238E27FC236}">
                <a16:creationId xmlns:a16="http://schemas.microsoft.com/office/drawing/2014/main" id="{A3ECA79E-AB9E-9CB8-1F1E-05A58D28939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349108" y="709672"/>
            <a:ext cx="8836423" cy="5873774"/>
          </a:xfrm>
          <a:prstGeom prst="rect">
            <a:avLst/>
          </a:prstGeom>
        </p:spPr>
      </p:pic>
      <p:sp>
        <p:nvSpPr>
          <p:cNvPr id="516" name="Google Shape;516;p55"/>
          <p:cNvSpPr txBox="1">
            <a:spLocks noGrp="1"/>
          </p:cNvSpPr>
          <p:nvPr>
            <p:ph type="title"/>
          </p:nvPr>
        </p:nvSpPr>
        <p:spPr>
          <a:xfrm>
            <a:off x="1531089" y="435230"/>
            <a:ext cx="10094464"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Kidney Transplant - $100</a:t>
            </a:r>
            <a:endParaRPr/>
          </a:p>
        </p:txBody>
      </p:sp>
      <p:sp>
        <p:nvSpPr>
          <p:cNvPr id="517" name="Google Shape;517;p55"/>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a:t>Where do kidneys used for transplants come from?</a:t>
            </a:r>
            <a:endParaRPr/>
          </a:p>
        </p:txBody>
      </p:sp>
      <p:sp>
        <p:nvSpPr>
          <p:cNvPr id="4" name="Google Shape;445;p45">
            <a:hlinkClick r:id="rId5" action="ppaction://hlinksldjump"/>
            <a:extLst>
              <a:ext uri="{FF2B5EF4-FFF2-40B4-BE49-F238E27FC236}">
                <a16:creationId xmlns:a16="http://schemas.microsoft.com/office/drawing/2014/main" id="{1BF519C8-441E-58F7-3F20-3CAD3DE08DD3}"/>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A8D61DB8-A607-F7E3-B969-8663277861E5}"/>
              </a:ext>
            </a:extLst>
          </p:cNvPr>
          <p:cNvSpPr>
            <a:spLocks noGrp="1"/>
          </p:cNvSpPr>
          <p:nvPr>
            <p:ph type="sldNum" idx="12"/>
          </p:nvPr>
        </p:nvSpPr>
        <p:spPr/>
        <p:txBody>
          <a:bodyPr/>
          <a:lstStyle/>
          <a:p>
            <a:pPr marL="0" lvl="0" indent="0" algn="ctr" rtl="0">
              <a:spcBef>
                <a:spcPts val="0"/>
              </a:spcBef>
              <a:spcAft>
                <a:spcPts val="0"/>
              </a:spcAft>
              <a:buNone/>
            </a:pPr>
            <a:r>
              <a:rPr lang="en-US" dirty="0"/>
              <a:t>15</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4" name="Picture 3">
            <a:extLst>
              <a:ext uri="{FF2B5EF4-FFF2-40B4-BE49-F238E27FC236}">
                <a16:creationId xmlns:a16="http://schemas.microsoft.com/office/drawing/2014/main" id="{84E6B3BF-B134-C931-1DD3-B838FC09490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3791" y="0"/>
            <a:ext cx="9868226" cy="6578817"/>
          </a:xfrm>
          <a:prstGeom prst="rect">
            <a:avLst/>
          </a:prstGeom>
        </p:spPr>
      </p:pic>
      <p:sp>
        <p:nvSpPr>
          <p:cNvPr id="523" name="Google Shape;523;p56"/>
          <p:cNvSpPr txBox="1">
            <a:spLocks noGrp="1"/>
          </p:cNvSpPr>
          <p:nvPr>
            <p:ph type="title"/>
          </p:nvPr>
        </p:nvSpPr>
        <p:spPr>
          <a:xfrm>
            <a:off x="1460750" y="279183"/>
            <a:ext cx="10094464"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Kidney Transplant - $200</a:t>
            </a:r>
            <a:endParaRPr/>
          </a:p>
        </p:txBody>
      </p:sp>
      <p:sp>
        <p:nvSpPr>
          <p:cNvPr id="524" name="Google Shape;524;p56"/>
          <p:cNvSpPr txBox="1">
            <a:spLocks noGrp="1"/>
          </p:cNvSpPr>
          <p:nvPr>
            <p:ph type="body" idx="2"/>
          </p:nvPr>
        </p:nvSpPr>
        <p:spPr>
          <a:xfrm>
            <a:off x="918530" y="2037556"/>
            <a:ext cx="6999572" cy="1181737"/>
          </a:xfrm>
          <a:prstGeom prst="rect">
            <a:avLst/>
          </a:prstGeom>
          <a:solidFill>
            <a:schemeClr val="bg1">
              <a:alpha val="63772"/>
            </a:schemeClr>
          </a:solidFill>
          <a:ln>
            <a:noFill/>
          </a:ln>
        </p:spPr>
        <p:txBody>
          <a:bodyPr spcFirstLastPara="1" wrap="square" lIns="91425" tIns="45700" rIns="91425" bIns="45700" anchor="t" anchorCtr="0">
            <a:noAutofit/>
          </a:bodyPr>
          <a:lstStyle/>
          <a:p>
            <a:pPr marL="0" lvl="0" indent="0"/>
            <a:r>
              <a:rPr lang="en-US" sz="2400" dirty="0"/>
              <a:t>What are some positive health and lifestyle benefits people often experience after a kidney transplant?”</a:t>
            </a:r>
            <a:endParaRPr dirty="0"/>
          </a:p>
        </p:txBody>
      </p:sp>
      <p:sp>
        <p:nvSpPr>
          <p:cNvPr id="3" name="Google Shape;445;p45">
            <a:hlinkClick r:id="rId4" action="ppaction://hlinksldjump"/>
            <a:extLst>
              <a:ext uri="{FF2B5EF4-FFF2-40B4-BE49-F238E27FC236}">
                <a16:creationId xmlns:a16="http://schemas.microsoft.com/office/drawing/2014/main" id="{7721E64A-975E-5705-A5E4-5C0922590908}"/>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C3D9F518-7F49-49D8-C8DC-F34B8A8F79EA}"/>
              </a:ext>
            </a:extLst>
          </p:cNvPr>
          <p:cNvSpPr>
            <a:spLocks noGrp="1"/>
          </p:cNvSpPr>
          <p:nvPr>
            <p:ph type="sldNum" idx="12"/>
          </p:nvPr>
        </p:nvSpPr>
        <p:spPr/>
        <p:txBody>
          <a:bodyPr/>
          <a:lstStyle/>
          <a:p>
            <a:pPr marL="0" lvl="0" indent="0" algn="ctr" rtl="0">
              <a:spcBef>
                <a:spcPts val="0"/>
              </a:spcBef>
              <a:spcAft>
                <a:spcPts val="0"/>
              </a:spcAft>
              <a:buNone/>
            </a:pPr>
            <a:r>
              <a:rPr lang="en-US" dirty="0"/>
              <a:t>16</a:t>
            </a: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3" name="Picture 2">
            <a:extLst>
              <a:ext uri="{FF2B5EF4-FFF2-40B4-BE49-F238E27FC236}">
                <a16:creationId xmlns:a16="http://schemas.microsoft.com/office/drawing/2014/main" id="{FC6BC7DB-00A1-20DC-7CAD-DB1A8A7BC24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t="-17818"/>
          <a:stretch>
            <a:fillRect/>
          </a:stretch>
        </p:blipFill>
        <p:spPr>
          <a:xfrm>
            <a:off x="0" y="-1551236"/>
            <a:ext cx="12192000" cy="8130053"/>
          </a:xfrm>
          <a:prstGeom prst="rect">
            <a:avLst/>
          </a:prstGeom>
        </p:spPr>
      </p:pic>
      <p:sp>
        <p:nvSpPr>
          <p:cNvPr id="530" name="Google Shape;530;p57"/>
          <p:cNvSpPr txBox="1">
            <a:spLocks noGrp="1"/>
          </p:cNvSpPr>
          <p:nvPr>
            <p:ph type="title"/>
          </p:nvPr>
        </p:nvSpPr>
        <p:spPr>
          <a:xfrm>
            <a:off x="1460750" y="279183"/>
            <a:ext cx="10094464"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Kidney Transplant - $300</a:t>
            </a:r>
            <a:endParaRPr/>
          </a:p>
        </p:txBody>
      </p:sp>
      <p:sp>
        <p:nvSpPr>
          <p:cNvPr id="531" name="Google Shape;531;p57"/>
          <p:cNvSpPr txBox="1">
            <a:spLocks noGrp="1"/>
          </p:cNvSpPr>
          <p:nvPr>
            <p:ph type="body" idx="2"/>
          </p:nvPr>
        </p:nvSpPr>
        <p:spPr>
          <a:xfrm>
            <a:off x="918529" y="2037557"/>
            <a:ext cx="10446287" cy="8534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True or False: A kidney transplant is a permanent cure for kidney disease. </a:t>
            </a:r>
            <a:endParaRPr dirty="0"/>
          </a:p>
        </p:txBody>
      </p:sp>
      <p:sp>
        <p:nvSpPr>
          <p:cNvPr id="4" name="Google Shape;445;p45">
            <a:hlinkClick r:id="rId5" action="ppaction://hlinksldjump"/>
            <a:extLst>
              <a:ext uri="{FF2B5EF4-FFF2-40B4-BE49-F238E27FC236}">
                <a16:creationId xmlns:a16="http://schemas.microsoft.com/office/drawing/2014/main" id="{CF22D34B-32FF-2885-6078-AB63D0B866EF}"/>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823BA97-5D9E-3E42-E097-75B3860172BC}"/>
              </a:ext>
            </a:extLst>
          </p:cNvPr>
          <p:cNvSpPr>
            <a:spLocks noGrp="1"/>
          </p:cNvSpPr>
          <p:nvPr>
            <p:ph type="sldNum" idx="12"/>
          </p:nvPr>
        </p:nvSpPr>
        <p:spPr/>
        <p:txBody>
          <a:bodyPr/>
          <a:lstStyle/>
          <a:p>
            <a:pPr marL="0" lvl="0" indent="0" algn="ctr" rtl="0">
              <a:spcBef>
                <a:spcPts val="0"/>
              </a:spcBef>
              <a:spcAft>
                <a:spcPts val="0"/>
              </a:spcAft>
              <a:buNone/>
            </a:pPr>
            <a:r>
              <a:rPr lang="en-US" dirty="0"/>
              <a:t>17</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4" name="Picture 3">
            <a:extLst>
              <a:ext uri="{FF2B5EF4-FFF2-40B4-BE49-F238E27FC236}">
                <a16:creationId xmlns:a16="http://schemas.microsoft.com/office/drawing/2014/main" id="{0542ECF9-89F1-64CC-A70C-90BB6990F6E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r="-13341"/>
          <a:stretch>
            <a:fillRect/>
          </a:stretch>
        </p:blipFill>
        <p:spPr>
          <a:xfrm>
            <a:off x="-2396365" y="0"/>
            <a:ext cx="12583234" cy="6597283"/>
          </a:xfrm>
          <a:prstGeom prst="rect">
            <a:avLst/>
          </a:prstGeom>
        </p:spPr>
      </p:pic>
      <p:sp>
        <p:nvSpPr>
          <p:cNvPr id="537" name="Google Shape;537;p58"/>
          <p:cNvSpPr txBox="1">
            <a:spLocks noGrp="1"/>
          </p:cNvSpPr>
          <p:nvPr>
            <p:ph type="title"/>
          </p:nvPr>
        </p:nvSpPr>
        <p:spPr>
          <a:xfrm>
            <a:off x="1782298" y="346232"/>
            <a:ext cx="8601054" cy="1050236"/>
          </a:xfrm>
          <a:prstGeom prst="rect">
            <a:avLst/>
          </a:prstGeom>
          <a:solidFill>
            <a:schemeClr val="lt1">
              <a:alpha val="62253"/>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dirty="0"/>
              <a:t>Kidney Transplant - $400</a:t>
            </a:r>
            <a:endParaRPr dirty="0"/>
          </a:p>
        </p:txBody>
      </p:sp>
      <p:sp>
        <p:nvSpPr>
          <p:cNvPr id="538" name="Google Shape;538;p58"/>
          <p:cNvSpPr txBox="1">
            <a:spLocks noGrp="1"/>
          </p:cNvSpPr>
          <p:nvPr>
            <p:ph type="body" idx="2"/>
          </p:nvPr>
        </p:nvSpPr>
        <p:spPr>
          <a:xfrm>
            <a:off x="918529" y="2037557"/>
            <a:ext cx="10446287" cy="872791"/>
          </a:xfrm>
          <a:prstGeom prst="rect">
            <a:avLst/>
          </a:prstGeom>
          <a:solidFill>
            <a:schemeClr val="lt1">
              <a:alpha val="77093"/>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A transplanted kidney varies from person to person; what is the average lifespan?</a:t>
            </a:r>
          </a:p>
          <a:p>
            <a:pPr marL="0" lvl="0" indent="0" algn="l" rtl="0">
              <a:lnSpc>
                <a:spcPct val="100000"/>
              </a:lnSpc>
              <a:spcBef>
                <a:spcPts val="0"/>
              </a:spcBef>
              <a:spcAft>
                <a:spcPts val="0"/>
              </a:spcAft>
              <a:buSzPts val="1400"/>
              <a:buNone/>
            </a:pPr>
            <a:endParaRPr dirty="0"/>
          </a:p>
        </p:txBody>
      </p:sp>
      <p:sp>
        <p:nvSpPr>
          <p:cNvPr id="3" name="Google Shape;445;p45">
            <a:hlinkClick r:id="rId4" action="ppaction://hlinksldjump"/>
            <a:extLst>
              <a:ext uri="{FF2B5EF4-FFF2-40B4-BE49-F238E27FC236}">
                <a16:creationId xmlns:a16="http://schemas.microsoft.com/office/drawing/2014/main" id="{86126595-D6D6-4190-C358-1CBD3941D819}"/>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6C859DDF-D9CB-4556-6C11-C79272800D79}"/>
              </a:ext>
            </a:extLst>
          </p:cNvPr>
          <p:cNvSpPr>
            <a:spLocks noGrp="1"/>
          </p:cNvSpPr>
          <p:nvPr>
            <p:ph type="sldNum" idx="12"/>
          </p:nvPr>
        </p:nvSpPr>
        <p:spPr/>
        <p:txBody>
          <a:bodyPr/>
          <a:lstStyle/>
          <a:p>
            <a:pPr marL="0" lvl="0" indent="0" algn="ctr" rtl="0">
              <a:spcBef>
                <a:spcPts val="0"/>
              </a:spcBef>
              <a:spcAft>
                <a:spcPts val="0"/>
              </a:spcAft>
              <a:buNone/>
            </a:pPr>
            <a:r>
              <a:rPr lang="en-US" dirty="0"/>
              <a:t>18</a:t>
            </a: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3" name="Picture 2">
            <a:extLst>
              <a:ext uri="{FF2B5EF4-FFF2-40B4-BE49-F238E27FC236}">
                <a16:creationId xmlns:a16="http://schemas.microsoft.com/office/drawing/2014/main" id="{29604040-34C7-9998-CE53-875BCB84750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05680" y="488396"/>
            <a:ext cx="9751060" cy="6500706"/>
          </a:xfrm>
          <a:prstGeom prst="rect">
            <a:avLst/>
          </a:prstGeom>
        </p:spPr>
      </p:pic>
      <p:sp>
        <p:nvSpPr>
          <p:cNvPr id="544" name="Google Shape;544;p59"/>
          <p:cNvSpPr txBox="1">
            <a:spLocks noGrp="1"/>
          </p:cNvSpPr>
          <p:nvPr>
            <p:ph type="title"/>
          </p:nvPr>
        </p:nvSpPr>
        <p:spPr>
          <a:xfrm>
            <a:off x="1664488" y="292300"/>
            <a:ext cx="10094464"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Kidney Transplant - $500</a:t>
            </a:r>
            <a:endParaRPr/>
          </a:p>
        </p:txBody>
      </p:sp>
      <p:sp>
        <p:nvSpPr>
          <p:cNvPr id="545" name="Google Shape;545;p59"/>
          <p:cNvSpPr txBox="1">
            <a:spLocks noGrp="1"/>
          </p:cNvSpPr>
          <p:nvPr>
            <p:ph type="body" idx="2"/>
          </p:nvPr>
        </p:nvSpPr>
        <p:spPr>
          <a:xfrm>
            <a:off x="918529" y="2037557"/>
            <a:ext cx="10446287" cy="446063"/>
          </a:xfrm>
          <a:prstGeom prst="rect">
            <a:avLst/>
          </a:prstGeom>
          <a:solidFill>
            <a:schemeClr val="lt1">
              <a:alpha val="78966"/>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important test helps determine if a donor kidney is a good match for a patient?</a:t>
            </a:r>
            <a:endParaRPr dirty="0"/>
          </a:p>
        </p:txBody>
      </p:sp>
      <p:sp>
        <p:nvSpPr>
          <p:cNvPr id="4" name="Google Shape;445;p45">
            <a:hlinkClick r:id="rId4" action="ppaction://hlinksldjump"/>
            <a:extLst>
              <a:ext uri="{FF2B5EF4-FFF2-40B4-BE49-F238E27FC236}">
                <a16:creationId xmlns:a16="http://schemas.microsoft.com/office/drawing/2014/main" id="{D2BE62BD-2A43-8F04-0084-E1F43899026E}"/>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6F4F4A5-7B40-C10D-AE08-D4905F876B7E}"/>
              </a:ext>
            </a:extLst>
          </p:cNvPr>
          <p:cNvSpPr>
            <a:spLocks noGrp="1"/>
          </p:cNvSpPr>
          <p:nvPr>
            <p:ph type="sldNum" idx="12"/>
          </p:nvPr>
        </p:nvSpPr>
        <p:spPr/>
        <p:txBody>
          <a:bodyPr/>
          <a:lstStyle/>
          <a:p>
            <a:pPr marL="0" lvl="0" indent="0" algn="ctr" rtl="0">
              <a:spcBef>
                <a:spcPts val="0"/>
              </a:spcBef>
              <a:spcAft>
                <a:spcPts val="0"/>
              </a:spcAft>
              <a:buNone/>
            </a:pPr>
            <a:r>
              <a:rPr lang="en-US" dirty="0"/>
              <a:t>19</a:t>
            </a: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a:extLst>
            <a:ext uri="{FF2B5EF4-FFF2-40B4-BE49-F238E27FC236}">
              <a16:creationId xmlns:a16="http://schemas.microsoft.com/office/drawing/2014/main" id="{5970B130-39B9-830D-7DF2-8F917B1B008B}"/>
            </a:ext>
          </a:extLst>
        </p:cNvPr>
        <p:cNvGrpSpPr/>
        <p:nvPr/>
      </p:nvGrpSpPr>
      <p:grpSpPr>
        <a:xfrm>
          <a:off x="0" y="0"/>
          <a:ext cx="0" cy="0"/>
          <a:chOff x="0" y="0"/>
          <a:chExt cx="0" cy="0"/>
        </a:xfrm>
      </p:grpSpPr>
      <p:pic>
        <p:nvPicPr>
          <p:cNvPr id="53" name="Google Shape;53;p2" descr="A logo of a healthy living&#10;&#10;">
            <a:hlinkClick r:id="rId3" action="ppaction://hlinksldjump"/>
            <a:extLst>
              <a:ext uri="{FF2B5EF4-FFF2-40B4-BE49-F238E27FC236}">
                <a16:creationId xmlns:a16="http://schemas.microsoft.com/office/drawing/2014/main" id="{E148D704-6624-265A-9C5A-345B201B8B6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8034" y="160898"/>
            <a:ext cx="1015113" cy="1286332"/>
          </a:xfrm>
          <a:prstGeom prst="rect">
            <a:avLst/>
          </a:prstGeom>
          <a:noFill/>
          <a:ln>
            <a:noFill/>
          </a:ln>
        </p:spPr>
      </p:pic>
      <p:sp>
        <p:nvSpPr>
          <p:cNvPr id="51" name="Google Shape;51;p2">
            <a:extLst>
              <a:ext uri="{FF2B5EF4-FFF2-40B4-BE49-F238E27FC236}">
                <a16:creationId xmlns:a16="http://schemas.microsoft.com/office/drawing/2014/main" id="{D173C71F-7DA6-6B9D-2B1D-86D19A117B2B}"/>
              </a:ext>
            </a:extLst>
          </p:cNvPr>
          <p:cNvSpPr txBox="1">
            <a:spLocks noGrp="1"/>
          </p:cNvSpPr>
          <p:nvPr>
            <p:ph type="title"/>
          </p:nvPr>
        </p:nvSpPr>
        <p:spPr>
          <a:xfrm>
            <a:off x="1376931" y="419197"/>
            <a:ext cx="9694892" cy="11254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600" dirty="0"/>
              <a:t>Game C – What’s the Difference</a:t>
            </a:r>
            <a:endParaRPr sz="4600" dirty="0"/>
          </a:p>
        </p:txBody>
      </p:sp>
      <p:sp>
        <p:nvSpPr>
          <p:cNvPr id="52" name="Google Shape;52;p2">
            <a:extLst>
              <a:ext uri="{FF2B5EF4-FFF2-40B4-BE49-F238E27FC236}">
                <a16:creationId xmlns:a16="http://schemas.microsoft.com/office/drawing/2014/main" id="{288DD3BC-183F-769C-2501-45B4812D28BD}"/>
              </a:ext>
            </a:extLst>
          </p:cNvPr>
          <p:cNvSpPr txBox="1">
            <a:spLocks noGrp="1"/>
          </p:cNvSpPr>
          <p:nvPr>
            <p:ph type="body" idx="3"/>
          </p:nvPr>
        </p:nvSpPr>
        <p:spPr>
          <a:xfrm>
            <a:off x="968770" y="1544632"/>
            <a:ext cx="10360645" cy="4609280"/>
          </a:xfrm>
          <a:prstGeom prst="rect">
            <a:avLst/>
          </a:prstGeom>
          <a:noFill/>
          <a:ln>
            <a:noFill/>
          </a:ln>
        </p:spPr>
        <p:txBody>
          <a:bodyPr spcFirstLastPara="1" wrap="square" lIns="91425" tIns="45700" rIns="91425" bIns="45700" anchor="t" anchorCtr="0">
            <a:noAutofit/>
          </a:bodyPr>
          <a:lstStyle/>
          <a:p>
            <a:pPr marL="44450" lvl="0" indent="0" algn="ctr" rtl="0">
              <a:lnSpc>
                <a:spcPct val="100000"/>
              </a:lnSpc>
              <a:spcBef>
                <a:spcPts val="0"/>
              </a:spcBef>
              <a:spcAft>
                <a:spcPts val="0"/>
              </a:spcAft>
              <a:buSzPts val="2900"/>
              <a:buNone/>
            </a:pPr>
            <a:r>
              <a:rPr lang="en-US" sz="5400" dirty="0">
                <a:latin typeface="Cavolini" panose="03000502040302020204" pitchFamily="66" charset="0"/>
                <a:cs typeface="Cavolini" panose="03000502040302020204" pitchFamily="66" charset="0"/>
              </a:rPr>
              <a:t>Categories</a:t>
            </a:r>
          </a:p>
          <a:p>
            <a:pPr marL="44450" lvl="0" indent="0" algn="ctr" rtl="0">
              <a:lnSpc>
                <a:spcPct val="100000"/>
              </a:lnSpc>
              <a:spcBef>
                <a:spcPts val="0"/>
              </a:spcBef>
              <a:spcAft>
                <a:spcPts val="0"/>
              </a:spcAft>
              <a:buSzPts val="2900"/>
              <a:buNone/>
            </a:pPr>
            <a:endParaRPr sz="4400" dirty="0"/>
          </a:p>
          <a:p>
            <a:pPr marL="44450" lvl="0" indent="0" algn="l" rtl="0">
              <a:lnSpc>
                <a:spcPct val="100000"/>
              </a:lnSpc>
              <a:spcBef>
                <a:spcPts val="0"/>
              </a:spcBef>
              <a:spcAft>
                <a:spcPts val="0"/>
              </a:spcAft>
              <a:buSzPts val="2900"/>
              <a:buNone/>
            </a:pPr>
            <a:r>
              <a:rPr lang="en-US" sz="5400" dirty="0">
                <a:latin typeface="Bookman Old Style" panose="02050604050505020204" pitchFamily="18" charset="0"/>
              </a:rPr>
              <a:t>CKD, AKI vs ESRD</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Home vs In-Center</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Transplant</a:t>
            </a:r>
            <a:endParaRPr sz="6000" dirty="0">
              <a:latin typeface="Bookman Old Style" panose="02050604050505020204" pitchFamily="18" charset="0"/>
            </a:endParaRPr>
          </a:p>
          <a:p>
            <a:pPr marL="457200" marR="0" lvl="0" indent="-228600" algn="l" rtl="0">
              <a:lnSpc>
                <a:spcPct val="100000"/>
              </a:lnSpc>
              <a:spcBef>
                <a:spcPts val="0"/>
              </a:spcBef>
              <a:spcAft>
                <a:spcPts val="0"/>
              </a:spcAft>
              <a:buClr>
                <a:schemeClr val="dk1"/>
              </a:buClr>
              <a:buSzPts val="2900"/>
              <a:buFont typeface="Arial"/>
              <a:buNone/>
            </a:pPr>
            <a:endParaRPr sz="2400" dirty="0"/>
          </a:p>
          <a:p>
            <a:pPr marL="44450" lvl="0" indent="0" algn="l" rtl="0">
              <a:lnSpc>
                <a:spcPct val="100000"/>
              </a:lnSpc>
              <a:spcBef>
                <a:spcPts val="0"/>
              </a:spcBef>
              <a:spcAft>
                <a:spcPts val="0"/>
              </a:spcAft>
              <a:buSzPts val="2900"/>
              <a:buNone/>
            </a:pPr>
            <a:endParaRPr sz="2400" dirty="0"/>
          </a:p>
        </p:txBody>
      </p:sp>
      <p:sp>
        <p:nvSpPr>
          <p:cNvPr id="2" name="Slide Number Placeholder 1">
            <a:extLst>
              <a:ext uri="{FF2B5EF4-FFF2-40B4-BE49-F238E27FC236}">
                <a16:creationId xmlns:a16="http://schemas.microsoft.com/office/drawing/2014/main" id="{4EEECDF3-6486-5DDD-3301-B624CCE930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
        <p:nvSpPr>
          <p:cNvPr id="3" name="Oval 2">
            <a:hlinkClick r:id="rId5" action="ppaction://hlinksldjump"/>
            <a:extLst>
              <a:ext uri="{FF2B5EF4-FFF2-40B4-BE49-F238E27FC236}">
                <a16:creationId xmlns:a16="http://schemas.microsoft.com/office/drawing/2014/main" id="{7D6CC54E-2639-D642-F5D5-3061483D86A7}"/>
              </a:ext>
              <a:ext uri="{C183D7F6-B498-43B3-948B-1728B52AA6E4}">
                <adec:decorative xmlns:adec="http://schemas.microsoft.com/office/drawing/2017/decorative" val="1"/>
              </a:ext>
            </a:extLst>
          </p:cNvPr>
          <p:cNvSpPr/>
          <p:nvPr/>
        </p:nvSpPr>
        <p:spPr>
          <a:xfrm>
            <a:off x="8744789" y="3271160"/>
            <a:ext cx="2327034" cy="2242672"/>
          </a:xfrm>
          <a:prstGeom prst="ellipse">
            <a:avLst/>
          </a:prstGeom>
          <a:solidFill>
            <a:srgbClr val="30BFC0"/>
          </a:solidFill>
          <a:ln>
            <a:solidFill>
              <a:srgbClr val="0070C0"/>
            </a:solidFill>
          </a:ln>
          <a:scene3d>
            <a:camera prst="orthographicFront"/>
            <a:lightRig rig="threePt" dir="t"/>
          </a:scene3d>
          <a:sp3d>
            <a:bevelT w="165100" prst="coolSlant"/>
            <a:bevelB w="114300" prst="artDeco"/>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rgbClr val="00529B"/>
                </a:solidFill>
              </a:rPr>
              <a:t>Play </a:t>
            </a:r>
            <a:br>
              <a:rPr lang="en-US" sz="2400" b="1" dirty="0">
                <a:solidFill>
                  <a:srgbClr val="00529B"/>
                </a:solidFill>
              </a:rPr>
            </a:br>
            <a:r>
              <a:rPr lang="en-US" sz="2400" b="1" dirty="0">
                <a:solidFill>
                  <a:srgbClr val="00529B"/>
                </a:solidFill>
              </a:rPr>
              <a:t>Game</a:t>
            </a:r>
          </a:p>
          <a:p>
            <a:pPr algn="ctr"/>
            <a:r>
              <a:rPr lang="en-US" sz="2400" b="1" dirty="0">
                <a:solidFill>
                  <a:srgbClr val="00529B"/>
                </a:solidFill>
              </a:rPr>
              <a:t>C</a:t>
            </a:r>
          </a:p>
        </p:txBody>
      </p:sp>
    </p:spTree>
    <p:extLst>
      <p:ext uri="{BB962C8B-B14F-4D97-AF65-F5344CB8AC3E}">
        <p14:creationId xmlns:p14="http://schemas.microsoft.com/office/powerpoint/2010/main" val="3616926046"/>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0"/>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552" name="Google Shape;552;p60"/>
          <p:cNvSpPr txBox="1">
            <a:spLocks noGrp="1"/>
          </p:cNvSpPr>
          <p:nvPr>
            <p:ph type="body" idx="2"/>
          </p:nvPr>
        </p:nvSpPr>
        <p:spPr>
          <a:xfrm>
            <a:off x="918529" y="1795732"/>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CKD, AKI, ESRD</a:t>
            </a:r>
            <a:endParaRPr dirty="0"/>
          </a:p>
        </p:txBody>
      </p:sp>
      <p:sp>
        <p:nvSpPr>
          <p:cNvPr id="553" name="Google Shape;553;p60"/>
          <p:cNvSpPr txBox="1">
            <a:spLocks noGrp="1"/>
          </p:cNvSpPr>
          <p:nvPr>
            <p:ph type="body" idx="3"/>
          </p:nvPr>
        </p:nvSpPr>
        <p:spPr>
          <a:xfrm>
            <a:off x="918529" y="2295741"/>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$100: Diabetes and Hypertension</a:t>
            </a:r>
            <a:endParaRPr/>
          </a:p>
          <a:p>
            <a:pPr marL="44450" lvl="0" indent="0" algn="l" rtl="0">
              <a:lnSpc>
                <a:spcPct val="100000"/>
              </a:lnSpc>
              <a:spcBef>
                <a:spcPts val="0"/>
              </a:spcBef>
              <a:spcAft>
                <a:spcPts val="0"/>
              </a:spcAft>
              <a:buSzPts val="2900"/>
              <a:buNone/>
            </a:pPr>
            <a:r>
              <a:rPr lang="en-US"/>
              <a:t>$200: The estimated glomerular filtration rate (eGFR) (a blood test that estimates kidney filtering ability) and the urine albumin-to-creatinine ratio (uACR) (a urine test that checks for albumin, a protein, that indicates poor kidney filtering). </a:t>
            </a:r>
            <a:endParaRPr/>
          </a:p>
          <a:p>
            <a:pPr marL="44450" lvl="0" indent="0" algn="l" rtl="0">
              <a:lnSpc>
                <a:spcPct val="100000"/>
              </a:lnSpc>
              <a:spcBef>
                <a:spcPts val="0"/>
              </a:spcBef>
              <a:spcAft>
                <a:spcPts val="0"/>
              </a:spcAft>
              <a:buSzPts val="2900"/>
              <a:buNone/>
            </a:pPr>
            <a:r>
              <a:rPr lang="en-US"/>
              <a:t>$300: No, Often there are no noticeable symptoms; however, some individuals may experience increased blood pressure or changes in urination, such as frequent or less frequent peeing</a:t>
            </a:r>
            <a:endParaRPr/>
          </a:p>
          <a:p>
            <a:pPr marL="44450" lvl="0" indent="0" algn="l" rtl="0">
              <a:lnSpc>
                <a:spcPct val="100000"/>
              </a:lnSpc>
              <a:spcBef>
                <a:spcPts val="0"/>
              </a:spcBef>
              <a:spcAft>
                <a:spcPts val="0"/>
              </a:spcAft>
              <a:buSzPts val="2900"/>
              <a:buNone/>
            </a:pPr>
            <a:r>
              <a:rPr lang="en-US"/>
              <a:t>$400: End Stage Renal Disease (ESRD)</a:t>
            </a:r>
            <a:endParaRPr/>
          </a:p>
          <a:p>
            <a:pPr marL="44450" lvl="0" indent="0" algn="l" rtl="0">
              <a:lnSpc>
                <a:spcPct val="100000"/>
              </a:lnSpc>
              <a:spcBef>
                <a:spcPts val="0"/>
              </a:spcBef>
              <a:spcAft>
                <a:spcPts val="0"/>
              </a:spcAft>
              <a:buSzPts val="2900"/>
              <a:buNone/>
            </a:pPr>
            <a:r>
              <a:rPr lang="en-US"/>
              <a:t>$500: Yes, it's possible to avoid or significantly delay progression to end-stage renal disease (ESRD) with proper management of Chronic Kidney Disease (CKD)</a:t>
            </a:r>
            <a:endParaRPr/>
          </a:p>
          <a:p>
            <a:pPr marL="44450" lvl="0" indent="0" algn="l" rtl="0">
              <a:lnSpc>
                <a:spcPct val="100000"/>
              </a:lnSpc>
              <a:spcBef>
                <a:spcPts val="0"/>
              </a:spcBef>
              <a:spcAft>
                <a:spcPts val="0"/>
              </a:spcAft>
              <a:buSzPts val="2900"/>
              <a:buNone/>
            </a:pPr>
            <a:endParaRPr/>
          </a:p>
        </p:txBody>
      </p:sp>
      <p:sp>
        <p:nvSpPr>
          <p:cNvPr id="3" name="Google Shape;445;p45">
            <a:hlinkClick r:id="rId3" action="ppaction://hlinksldjump"/>
            <a:extLst>
              <a:ext uri="{FF2B5EF4-FFF2-40B4-BE49-F238E27FC236}">
                <a16:creationId xmlns:a16="http://schemas.microsoft.com/office/drawing/2014/main" id="{47878670-E876-46F4-7119-F98926E225F5}"/>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313F887-80A2-764B-1011-0FD4EFA45582}"/>
              </a:ext>
            </a:extLst>
          </p:cNvPr>
          <p:cNvSpPr>
            <a:spLocks noGrp="1"/>
          </p:cNvSpPr>
          <p:nvPr>
            <p:ph type="sldNum" idx="12"/>
          </p:nvPr>
        </p:nvSpPr>
        <p:spPr/>
        <p:txBody>
          <a:bodyPr/>
          <a:lstStyle/>
          <a:p>
            <a:pPr marL="0" lvl="0" indent="0" algn="ctr" rtl="0">
              <a:spcBef>
                <a:spcPts val="0"/>
              </a:spcBef>
              <a:spcAft>
                <a:spcPts val="0"/>
              </a:spcAft>
              <a:buNone/>
            </a:pPr>
            <a:r>
              <a:rPr lang="en-US" dirty="0"/>
              <a:t>20</a:t>
            </a:r>
          </a:p>
        </p:txBody>
      </p: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1"/>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560" name="Google Shape;560;p61"/>
          <p:cNvSpPr txBox="1">
            <a:spLocks noGrp="1"/>
          </p:cNvSpPr>
          <p:nvPr>
            <p:ph type="body" idx="2"/>
          </p:nvPr>
        </p:nvSpPr>
        <p:spPr>
          <a:xfrm>
            <a:off x="918529" y="1727719"/>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Home vs In-Center</a:t>
            </a:r>
            <a:endParaRPr dirty="0"/>
          </a:p>
        </p:txBody>
      </p:sp>
      <p:sp>
        <p:nvSpPr>
          <p:cNvPr id="561" name="Google Shape;561;p61"/>
          <p:cNvSpPr txBox="1">
            <a:spLocks noGrp="1"/>
          </p:cNvSpPr>
          <p:nvPr>
            <p:ph type="body" idx="3"/>
          </p:nvPr>
        </p:nvSpPr>
        <p:spPr>
          <a:xfrm>
            <a:off x="918529" y="2227728"/>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$100: All of the above</a:t>
            </a:r>
            <a:endParaRPr/>
          </a:p>
          <a:p>
            <a:pPr marL="44450" lvl="0" indent="0" algn="l" rtl="0">
              <a:lnSpc>
                <a:spcPct val="100000"/>
              </a:lnSpc>
              <a:spcBef>
                <a:spcPts val="0"/>
              </a:spcBef>
              <a:spcAft>
                <a:spcPts val="0"/>
              </a:spcAft>
              <a:buSzPts val="2900"/>
              <a:buNone/>
            </a:pPr>
            <a:r>
              <a:rPr lang="en-US"/>
              <a:t>$200: Patient or the caregiver</a:t>
            </a:r>
            <a:endParaRPr/>
          </a:p>
          <a:p>
            <a:pPr marL="44450" lvl="0" indent="0" algn="l" rtl="0">
              <a:lnSpc>
                <a:spcPct val="100000"/>
              </a:lnSpc>
              <a:spcBef>
                <a:spcPts val="0"/>
              </a:spcBef>
              <a:spcAft>
                <a:spcPts val="0"/>
              </a:spcAft>
              <a:buSzPts val="2900"/>
              <a:buNone/>
            </a:pPr>
            <a:r>
              <a:rPr lang="en-US"/>
              <a:t>$300: All of the above</a:t>
            </a:r>
            <a:endParaRPr/>
          </a:p>
          <a:p>
            <a:pPr marL="44450" lvl="0" indent="0" algn="l" rtl="0">
              <a:lnSpc>
                <a:spcPct val="100000"/>
              </a:lnSpc>
              <a:spcBef>
                <a:spcPts val="0"/>
              </a:spcBef>
              <a:spcAft>
                <a:spcPts val="0"/>
              </a:spcAft>
              <a:buSzPts val="2900"/>
              <a:buNone/>
            </a:pPr>
            <a:r>
              <a:rPr lang="en-US"/>
              <a:t>$400: Peritoneal dialysis (PD) uses the lining of the abdomen as a filter, in contrast, hemodialysis (HD) uses an external machine to filter blood outside the body, typically requiring a clinic or center visit and direct access to blood vessels, often through needles</a:t>
            </a:r>
            <a:endParaRPr/>
          </a:p>
          <a:p>
            <a:pPr marL="44450" lvl="0" indent="0" algn="l" rtl="0">
              <a:lnSpc>
                <a:spcPct val="100000"/>
              </a:lnSpc>
              <a:spcBef>
                <a:spcPts val="0"/>
              </a:spcBef>
              <a:spcAft>
                <a:spcPts val="0"/>
              </a:spcAft>
              <a:buSzPts val="2900"/>
              <a:buNone/>
            </a:pPr>
            <a:r>
              <a:rPr lang="en-US"/>
              <a:t>$500: A, B, D, E - Flexible, Independent, Freedom, Convenient </a:t>
            </a:r>
            <a:endParaRPr/>
          </a:p>
        </p:txBody>
      </p:sp>
      <p:sp>
        <p:nvSpPr>
          <p:cNvPr id="3" name="Google Shape;445;p45">
            <a:hlinkClick r:id="rId3" action="ppaction://hlinksldjump"/>
            <a:extLst>
              <a:ext uri="{FF2B5EF4-FFF2-40B4-BE49-F238E27FC236}">
                <a16:creationId xmlns:a16="http://schemas.microsoft.com/office/drawing/2014/main" id="{02A13A89-171A-B333-49F0-477D510960EB}"/>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9EE1CBF5-2348-5D26-E9BB-5EF792D1604C}"/>
              </a:ext>
            </a:extLst>
          </p:cNvPr>
          <p:cNvSpPr>
            <a:spLocks noGrp="1"/>
          </p:cNvSpPr>
          <p:nvPr>
            <p:ph type="sldNum" idx="12"/>
          </p:nvPr>
        </p:nvSpPr>
        <p:spPr/>
        <p:txBody>
          <a:bodyPr/>
          <a:lstStyle/>
          <a:p>
            <a:pPr marL="0" lvl="0" indent="0" algn="ctr" rtl="0">
              <a:spcBef>
                <a:spcPts val="0"/>
              </a:spcBef>
              <a:spcAft>
                <a:spcPts val="0"/>
              </a:spcAft>
              <a:buNone/>
            </a:pPr>
            <a:r>
              <a:rPr lang="en-US" dirty="0"/>
              <a:t>21</a:t>
            </a: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2"/>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568" name="Google Shape;568;p62"/>
          <p:cNvSpPr txBox="1">
            <a:spLocks noGrp="1"/>
          </p:cNvSpPr>
          <p:nvPr>
            <p:ph type="body" idx="2"/>
          </p:nvPr>
        </p:nvSpPr>
        <p:spPr>
          <a:xfrm>
            <a:off x="918529" y="1867798"/>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Kidney Transplant</a:t>
            </a:r>
            <a:endParaRPr dirty="0"/>
          </a:p>
        </p:txBody>
      </p:sp>
      <p:sp>
        <p:nvSpPr>
          <p:cNvPr id="569" name="Google Shape;569;p62"/>
          <p:cNvSpPr txBox="1">
            <a:spLocks noGrp="1"/>
          </p:cNvSpPr>
          <p:nvPr>
            <p:ph type="body" idx="3"/>
          </p:nvPr>
        </p:nvSpPr>
        <p:spPr>
          <a:xfrm>
            <a:off x="918529" y="2367807"/>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$100: Living and non-living donors</a:t>
            </a:r>
            <a:endParaRPr dirty="0"/>
          </a:p>
          <a:p>
            <a:pPr marL="44450" lvl="0" indent="0">
              <a:buNone/>
            </a:pPr>
            <a:r>
              <a:rPr lang="en-US" dirty="0"/>
              <a:t>$200: People often feel more energy, enjoy fewer diet and fluid limits, and no longer need dialysis treatments. Many also notice better overall health, improved mood, and more freedom in their daily lives.</a:t>
            </a:r>
            <a:endParaRPr dirty="0"/>
          </a:p>
          <a:p>
            <a:pPr marL="44450" lvl="0" indent="0" algn="l" rtl="0">
              <a:lnSpc>
                <a:spcPct val="100000"/>
              </a:lnSpc>
              <a:spcBef>
                <a:spcPts val="0"/>
              </a:spcBef>
              <a:spcAft>
                <a:spcPts val="0"/>
              </a:spcAft>
              <a:buSzPts val="2900"/>
              <a:buNone/>
            </a:pPr>
            <a:r>
              <a:rPr lang="en-US" dirty="0"/>
              <a:t>$300: False: a transplanted kidney can eventually fail, and medication is required to help the transplant</a:t>
            </a:r>
            <a:endParaRPr dirty="0"/>
          </a:p>
          <a:p>
            <a:pPr marL="44450" lvl="0" indent="0" algn="l" rtl="0">
              <a:lnSpc>
                <a:spcPct val="100000"/>
              </a:lnSpc>
              <a:spcBef>
                <a:spcPts val="0"/>
              </a:spcBef>
              <a:spcAft>
                <a:spcPts val="0"/>
              </a:spcAft>
              <a:buSzPts val="2900"/>
              <a:buNone/>
            </a:pPr>
            <a:r>
              <a:rPr lang="en-US" dirty="0"/>
              <a:t>$400: 8 years to 25 or more</a:t>
            </a:r>
            <a:endParaRPr dirty="0"/>
          </a:p>
          <a:p>
            <a:pPr marL="44450" lvl="0" indent="0" algn="l" rtl="0">
              <a:lnSpc>
                <a:spcPct val="100000"/>
              </a:lnSpc>
              <a:spcBef>
                <a:spcPts val="0"/>
              </a:spcBef>
              <a:spcAft>
                <a:spcPts val="0"/>
              </a:spcAft>
              <a:buSzPts val="2900"/>
              <a:buNone/>
            </a:pPr>
            <a:r>
              <a:rPr lang="en-US" dirty="0"/>
              <a:t>$500: Blood test for compatibility/cross-matching (HLA) Human Leukocyte Antigen</a:t>
            </a:r>
            <a:endParaRPr dirty="0"/>
          </a:p>
        </p:txBody>
      </p:sp>
      <p:sp>
        <p:nvSpPr>
          <p:cNvPr id="3" name="Google Shape;445;p45">
            <a:hlinkClick r:id="rId4" action="ppaction://hlinksldjump"/>
            <a:extLst>
              <a:ext uri="{FF2B5EF4-FFF2-40B4-BE49-F238E27FC236}">
                <a16:creationId xmlns:a16="http://schemas.microsoft.com/office/drawing/2014/main" id="{839526BA-A2BF-49E3-A1A0-0E0ED7C978A6}"/>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C1E17B48-35B4-ABC8-AE32-137AEE3C9577}"/>
              </a:ext>
            </a:extLst>
          </p:cNvPr>
          <p:cNvSpPr>
            <a:spLocks noGrp="1"/>
          </p:cNvSpPr>
          <p:nvPr>
            <p:ph type="sldNum" idx="12"/>
          </p:nvPr>
        </p:nvSpPr>
        <p:spPr/>
        <p:txBody>
          <a:bodyPr/>
          <a:lstStyle/>
          <a:p>
            <a:pPr marL="0" lvl="0" indent="0" algn="ctr" rtl="0">
              <a:spcBef>
                <a:spcPts val="0"/>
              </a:spcBef>
              <a:spcAft>
                <a:spcPts val="0"/>
              </a:spcAft>
              <a:buNone/>
            </a:pPr>
            <a:r>
              <a:rPr lang="en-US" dirty="0"/>
              <a:t>22</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3"/>
          <p:cNvSpPr txBox="1">
            <a:spLocks noGrp="1"/>
          </p:cNvSpPr>
          <p:nvPr>
            <p:ph type="title"/>
          </p:nvPr>
        </p:nvSpPr>
        <p:spPr>
          <a:xfrm>
            <a:off x="918530" y="1908313"/>
            <a:ext cx="5321496" cy="1749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Thank you for playing</a:t>
            </a:r>
            <a:endParaRPr/>
          </a:p>
        </p:txBody>
      </p:sp>
      <p:sp>
        <p:nvSpPr>
          <p:cNvPr id="744" name="Google Shape;744;p83"/>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740"/>
              <a:buNone/>
            </a:pPr>
            <a:endParaRPr/>
          </a:p>
          <a:p>
            <a:pPr marL="0" marR="0" lvl="0" indent="0" algn="l" rtl="0">
              <a:lnSpc>
                <a:spcPct val="100000"/>
              </a:lnSpc>
              <a:spcBef>
                <a:spcPts val="0"/>
              </a:spcBef>
              <a:spcAft>
                <a:spcPts val="0"/>
              </a:spcAft>
              <a:buClr>
                <a:schemeClr val="lt1"/>
              </a:buClr>
              <a:buSzPts val="1740"/>
              <a:buFont typeface="Arial"/>
              <a:buNone/>
            </a:pPr>
            <a:r>
              <a:rPr lang="en-US"/>
              <a:t>Contact : trarrington@ipro.org</a:t>
            </a:r>
            <a:endParaRPr/>
          </a:p>
          <a:p>
            <a:pPr marL="0" lvl="0" indent="0" algn="l" rtl="0">
              <a:lnSpc>
                <a:spcPct val="100000"/>
              </a:lnSpc>
              <a:spcBef>
                <a:spcPts val="0"/>
              </a:spcBef>
              <a:spcAft>
                <a:spcPts val="0"/>
              </a:spcAft>
              <a:buSzPts val="1740"/>
              <a:buNone/>
            </a:pPr>
            <a:endParaRPr/>
          </a:p>
          <a:p>
            <a:pPr marL="0" lvl="0" indent="0" algn="l" rtl="0">
              <a:lnSpc>
                <a:spcPct val="100000"/>
              </a:lnSpc>
              <a:spcBef>
                <a:spcPts val="0"/>
              </a:spcBef>
              <a:spcAft>
                <a:spcPts val="0"/>
              </a:spcAft>
              <a:buSzPts val="1740"/>
              <a:buNone/>
            </a:pPr>
            <a:endParaRPr/>
          </a:p>
        </p:txBody>
      </p:sp>
      <p:sp>
        <p:nvSpPr>
          <p:cNvPr id="2" name="Slide Number Placeholder 1">
            <a:extLst>
              <a:ext uri="{FF2B5EF4-FFF2-40B4-BE49-F238E27FC236}">
                <a16:creationId xmlns:a16="http://schemas.microsoft.com/office/drawing/2014/main" id="{775AC7EE-BE63-F9B2-FD00-2BD69BC9F947}"/>
              </a:ext>
            </a:extLst>
          </p:cNvPr>
          <p:cNvSpPr>
            <a:spLocks noGrp="1"/>
          </p:cNvSpPr>
          <p:nvPr>
            <p:ph type="sldNum" idx="12"/>
          </p:nvPr>
        </p:nvSpPr>
        <p:spPr/>
        <p:txBody>
          <a:bodyPr/>
          <a:lstStyle/>
          <a:p>
            <a:pPr marL="0" lvl="0" indent="0" algn="ctr" rtl="0">
              <a:spcBef>
                <a:spcPts val="0"/>
              </a:spcBef>
              <a:spcAft>
                <a:spcPts val="0"/>
              </a:spcAft>
              <a:buNone/>
            </a:pPr>
            <a:r>
              <a:rPr lang="en-US" dirty="0"/>
              <a:t>23</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3" name="Google Shape;413;p43"/>
          <p:cNvSpPr txBox="1"/>
          <p:nvPr/>
        </p:nvSpPr>
        <p:spPr>
          <a:xfrm>
            <a:off x="4441046" y="142392"/>
            <a:ext cx="3061190" cy="6088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1" i="0" u="none" strike="noStrike" cap="none">
                <a:solidFill>
                  <a:schemeClr val="dk1"/>
                </a:solidFill>
                <a:latin typeface="Calibri"/>
                <a:ea typeface="Calibri"/>
                <a:cs typeface="Calibri"/>
                <a:sym typeface="Calibri"/>
              </a:rPr>
              <a:t>Instructions</a:t>
            </a:r>
            <a:endParaRPr/>
          </a:p>
        </p:txBody>
      </p:sp>
      <p:sp>
        <p:nvSpPr>
          <p:cNvPr id="414" name="Google Shape;414;p43"/>
          <p:cNvSpPr txBox="1"/>
          <p:nvPr/>
        </p:nvSpPr>
        <p:spPr>
          <a:xfrm>
            <a:off x="308263" y="696191"/>
            <a:ext cx="11662064" cy="5714999"/>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Online play</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Make sure that you can interact with me (the host) via audio or chat when connected through the computer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Please mute your line if you are in a place with background noise or are having side conversations</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Setup </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Divide players into teams or play as individuals</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Make sure you have a pen or pencil to write your answer on the answer sheet</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Arial"/>
              <a:buChar char="•"/>
            </a:pPr>
            <a:r>
              <a:rPr lang="en-US" sz="2000" i="0" u="none" strike="noStrike" cap="none">
                <a:solidFill>
                  <a:srgbClr val="000000"/>
                </a:solidFill>
                <a:latin typeface="Calibri"/>
                <a:ea typeface="Calibri"/>
                <a:cs typeface="Calibri"/>
                <a:sym typeface="Calibri"/>
              </a:rPr>
              <a:t>To return to the </a:t>
            </a:r>
            <a:r>
              <a:rPr lang="en-US" sz="2000" b="1" i="1" u="none" strike="noStrike" cap="none">
                <a:solidFill>
                  <a:srgbClr val="000000"/>
                </a:solidFill>
                <a:latin typeface="Calibri"/>
                <a:ea typeface="Calibri"/>
                <a:cs typeface="Calibri"/>
                <a:sym typeface="Calibri"/>
              </a:rPr>
              <a:t>Home Screen</a:t>
            </a:r>
            <a:r>
              <a:rPr lang="en-US" sz="2000" i="0" u="none" strike="noStrike" cap="none">
                <a:solidFill>
                  <a:srgbClr val="000000"/>
                </a:solidFill>
                <a:latin typeface="Calibri"/>
                <a:ea typeface="Calibri"/>
                <a:cs typeface="Calibri"/>
                <a:sym typeface="Calibri"/>
              </a:rPr>
              <a:t>, click the Healthy Living Icon at the </a:t>
            </a:r>
            <a:r>
              <a:rPr lang="en-US" sz="2000" i="0" u="sng" strike="noStrike" cap="none">
                <a:solidFill>
                  <a:srgbClr val="000000"/>
                </a:solidFill>
                <a:latin typeface="Calibri"/>
                <a:ea typeface="Calibri"/>
                <a:cs typeface="Calibri"/>
                <a:sym typeface="Calibri"/>
              </a:rPr>
              <a:t>top Left</a:t>
            </a:r>
            <a:r>
              <a:rPr lang="en-US" sz="2000" i="0" u="none" strike="noStrike" cap="none">
                <a:solidFill>
                  <a:srgbClr val="000000"/>
                </a:solidFill>
                <a:latin typeface="Calibri"/>
                <a:ea typeface="Calibri"/>
                <a:cs typeface="Calibri"/>
                <a:sym typeface="Calibri"/>
              </a:rPr>
              <a:t> of the game screen </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Gameplay</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On their turn, the player or team selects a question, the host reads the question aloud, keeping the answers hidden</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Questions can vary from multiple-choice, short answers, true or false or fill-in-the-blank</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Player(s) have a set time to write or give their answer</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Winner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The game ends after a set number of rounds or when a specific condition is met</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Correct answers receive points. The individual or team with the most points, win</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If there's a tie, the host can ask a tiebreaker question to determine the winner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Answers can be found by clicking the category title</a:t>
            </a:r>
            <a:endParaRPr sz="2000">
              <a:latin typeface="Calibri"/>
              <a:ea typeface="Calibri"/>
              <a:cs typeface="Calibri"/>
              <a:sym typeface="Calibri"/>
            </a:endParaRPr>
          </a:p>
          <a:p>
            <a:pPr marL="457200" marR="0" lvl="1" indent="0" algn="l"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ndParaRPr>
          </a:p>
          <a:p>
            <a:pPr marL="44450" marR="0" lvl="0" indent="0" algn="l"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ndParaRPr>
          </a:p>
        </p:txBody>
      </p:sp>
      <p:sp>
        <p:nvSpPr>
          <p:cNvPr id="412" name="Google Shape;412;p43"/>
          <p:cNvSpPr txBox="1">
            <a:spLocks noGrp="1"/>
          </p:cNvSpPr>
          <p:nvPr>
            <p:ph type="title"/>
          </p:nvPr>
        </p:nvSpPr>
        <p:spPr>
          <a:xfrm>
            <a:off x="9438631" y="5777346"/>
            <a:ext cx="2753369" cy="8529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200" u="sng" dirty="0">
                <a:solidFill>
                  <a:schemeClr val="hlink"/>
                </a:solidFill>
                <a:hlinkClick r:id="rId3" action="ppaction://hlinksldjump"/>
              </a:rPr>
              <a:t>Let’s PLAY!   </a:t>
            </a:r>
            <a:endParaRPr u="sng" dirty="0">
              <a:solidFill>
                <a:schemeClr val="hlink"/>
              </a:solidFill>
              <a:hlinkClick r:id="rId3" action="ppaction://hlinksldjump"/>
            </a:endParaRPr>
          </a:p>
        </p:txBody>
      </p:sp>
      <p:sp>
        <p:nvSpPr>
          <p:cNvPr id="2" name="Slide Number Placeholder 1">
            <a:extLst>
              <a:ext uri="{FF2B5EF4-FFF2-40B4-BE49-F238E27FC236}">
                <a16:creationId xmlns:a16="http://schemas.microsoft.com/office/drawing/2014/main" id="{94671A02-7877-F1F5-5FDA-2E95751815C1}"/>
              </a:ext>
            </a:extLst>
          </p:cNvPr>
          <p:cNvSpPr>
            <a:spLocks noGrp="1"/>
          </p:cNvSpPr>
          <p:nvPr>
            <p:ph type="sldNum" idx="12"/>
          </p:nvPr>
        </p:nvSpPr>
        <p:spPr/>
        <p:txBody>
          <a:bodyPr/>
          <a:lstStyle/>
          <a:p>
            <a:pPr marL="0" lvl="0" indent="0" algn="ctr" rtl="0">
              <a:spcBef>
                <a:spcPts val="0"/>
              </a:spcBef>
              <a:spcAft>
                <a:spcPts val="0"/>
              </a:spcAft>
              <a:buNone/>
            </a:pPr>
            <a:r>
              <a:rPr lang="en-US" dirty="0"/>
              <a:t>3</a:t>
            </a: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38" name="Google Shape;438;p44">
            <a:hlinkClick r:id="rId3" action="ppaction://hlinksldjump"/>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8151" y="161428"/>
            <a:ext cx="1022555" cy="1371908"/>
          </a:xfrm>
          <a:prstGeom prst="rect">
            <a:avLst/>
          </a:prstGeom>
          <a:noFill/>
          <a:ln>
            <a:noFill/>
          </a:ln>
        </p:spPr>
      </p:pic>
      <p:sp>
        <p:nvSpPr>
          <p:cNvPr id="437" name="Google Shape;437;p44"/>
          <p:cNvSpPr txBox="1">
            <a:spLocks noGrp="1"/>
          </p:cNvSpPr>
          <p:nvPr>
            <p:ph type="title" idx="4294967295"/>
          </p:nvPr>
        </p:nvSpPr>
        <p:spPr>
          <a:xfrm>
            <a:off x="2286419" y="184448"/>
            <a:ext cx="7465925"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What’s the Difference</a:t>
            </a:r>
          </a:p>
        </p:txBody>
      </p:sp>
      <p:sp>
        <p:nvSpPr>
          <p:cNvPr id="419" name="Google Shape;419;p44">
            <a:hlinkClick r:id="rId5" action="ppaction://hlinksldjump"/>
          </p:cNvPr>
          <p:cNvSpPr txBox="1"/>
          <p:nvPr/>
        </p:nvSpPr>
        <p:spPr>
          <a:xfrm>
            <a:off x="1723958" y="822500"/>
            <a:ext cx="2138400" cy="822300"/>
          </a:xfrm>
          <a:prstGeom prst="rect">
            <a:avLst/>
          </a:prstGeom>
          <a:solidFill>
            <a:srgbClr val="FFA093"/>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sng" strike="noStrike" cap="none"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CKD, AKI </a:t>
            </a:r>
            <a:endParaRPr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000000"/>
              </a:buClr>
              <a:buSzPts val="1700"/>
              <a:buFont typeface="Arial"/>
              <a:buNone/>
            </a:pPr>
            <a:r>
              <a:rPr lang="en-US" sz="1700" b="0" i="0" u="sng" strike="noStrike" cap="none"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vs  </a:t>
            </a:r>
            <a:endParaRPr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000000"/>
              </a:buClr>
              <a:buSzPts val="1700"/>
              <a:buFont typeface="Arial"/>
              <a:buNone/>
            </a:pPr>
            <a:r>
              <a:rPr lang="en-US" sz="1700" b="0" i="0" u="sng" strike="noStrike" cap="none"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ESRD</a:t>
            </a:r>
            <a:endParaRPr sz="1700" b="0" i="0" u="none" strike="noStrike" cap="none"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2" name="Google Shape;422;p44">
            <a:hlinkClick r:id="rId6" action="ppaction://hlinksldjump"/>
          </p:cNvPr>
          <p:cNvSpPr/>
          <p:nvPr/>
        </p:nvSpPr>
        <p:spPr>
          <a:xfrm>
            <a:off x="2208961" y="1798210"/>
            <a:ext cx="1143000" cy="685800"/>
          </a:xfrm>
          <a:prstGeom prst="bevel">
            <a:avLst>
              <a:gd name="adj" fmla="val 12500"/>
            </a:avLst>
          </a:prstGeom>
          <a:solidFill>
            <a:srgbClr val="FFA09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b="0" i="0" u="none" strike="noStrike" cap="none" dirty="0">
                <a:solidFill>
                  <a:schemeClr val="dk1"/>
                </a:solidFill>
                <a:latin typeface="Calibri" panose="020F0502020204030204" pitchFamily="34" charset="0"/>
                <a:ea typeface="Verdana"/>
                <a:cs typeface="Calibri" panose="020F0502020204030204" pitchFamily="34" charset="0"/>
                <a:sym typeface="Verdana"/>
              </a:rPr>
              <a:t>$</a:t>
            </a:r>
            <a:r>
              <a:rPr lang="en-US" sz="2800" b="0" i="0" u="sng" strike="noStrike" cap="none" dirty="0">
                <a:solidFill>
                  <a:schemeClr val="dk1"/>
                </a:solidFill>
                <a:latin typeface="Calibri" panose="020F0502020204030204" pitchFamily="34" charset="0"/>
                <a:ea typeface="Verdana"/>
                <a:cs typeface="Calibri" panose="020F0502020204030204" pitchFamily="34" charset="0"/>
                <a:sym typeface="Verdana"/>
              </a:rPr>
              <a:t>100</a:t>
            </a:r>
            <a:endParaRPr sz="2800" b="0" i="0" u="none" strike="noStrike" cap="none"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5" name="Google Shape;425;p44">
            <a:hlinkClick r:id="rId7" action="ppaction://hlinksldjump"/>
          </p:cNvPr>
          <p:cNvSpPr/>
          <p:nvPr/>
        </p:nvSpPr>
        <p:spPr>
          <a:xfrm>
            <a:off x="2221642" y="2637397"/>
            <a:ext cx="1143000" cy="685800"/>
          </a:xfrm>
          <a:prstGeom prst="bevel">
            <a:avLst>
              <a:gd name="adj" fmla="val 12500"/>
            </a:avLst>
          </a:prstGeom>
          <a:solidFill>
            <a:srgbClr val="FFA09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8" name="Google Shape;428;p44">
            <a:hlinkClick r:id="rId8" action="ppaction://hlinksldjump"/>
          </p:cNvPr>
          <p:cNvSpPr/>
          <p:nvPr/>
        </p:nvSpPr>
        <p:spPr>
          <a:xfrm>
            <a:off x="2221642" y="3462476"/>
            <a:ext cx="1143000" cy="685800"/>
          </a:xfrm>
          <a:prstGeom prst="bevel">
            <a:avLst>
              <a:gd name="adj" fmla="val 12500"/>
            </a:avLst>
          </a:prstGeom>
          <a:solidFill>
            <a:srgbClr val="FFA09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1" name="Google Shape;431;p44">
            <a:hlinkClick r:id="rId9" action="ppaction://hlinksldjump"/>
          </p:cNvPr>
          <p:cNvSpPr/>
          <p:nvPr/>
        </p:nvSpPr>
        <p:spPr>
          <a:xfrm>
            <a:off x="2208961" y="4304023"/>
            <a:ext cx="1143000" cy="685800"/>
          </a:xfrm>
          <a:prstGeom prst="bevel">
            <a:avLst>
              <a:gd name="adj" fmla="val 12500"/>
            </a:avLst>
          </a:prstGeom>
          <a:solidFill>
            <a:srgbClr val="FFA09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4" name="Google Shape;434;p44">
            <a:hlinkClick r:id="rId10" action="ppaction://hlinksldjump"/>
          </p:cNvPr>
          <p:cNvSpPr/>
          <p:nvPr/>
        </p:nvSpPr>
        <p:spPr>
          <a:xfrm>
            <a:off x="2208961" y="5116045"/>
            <a:ext cx="1143000" cy="685800"/>
          </a:xfrm>
          <a:prstGeom prst="bevel">
            <a:avLst>
              <a:gd name="adj" fmla="val 12500"/>
            </a:avLst>
          </a:prstGeom>
          <a:solidFill>
            <a:srgbClr val="FFA09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0" name="Google Shape;420;p44">
            <a:hlinkClick r:id="rId11" action="ppaction://hlinksldjump"/>
          </p:cNvPr>
          <p:cNvSpPr txBox="1"/>
          <p:nvPr/>
        </p:nvSpPr>
        <p:spPr>
          <a:xfrm>
            <a:off x="5257375" y="847375"/>
            <a:ext cx="1524000" cy="809100"/>
          </a:xfrm>
          <a:prstGeom prst="rect">
            <a:avLst/>
          </a:prstGeom>
          <a:solidFill>
            <a:srgbClr val="F8BEDB"/>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Home vs </a:t>
            </a:r>
            <a:endParaRPr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endParaRPr>
          </a:p>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In-Center</a:t>
            </a:r>
            <a:endParaRPr sz="1800" u="sng"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3" name="Google Shape;423;p44">
            <a:hlinkClick r:id="rId12" action="ppaction://hlinksldjump"/>
          </p:cNvPr>
          <p:cNvSpPr/>
          <p:nvPr/>
        </p:nvSpPr>
        <p:spPr>
          <a:xfrm>
            <a:off x="5447882" y="1818307"/>
            <a:ext cx="1143000" cy="685800"/>
          </a:xfrm>
          <a:prstGeom prst="bevel">
            <a:avLst>
              <a:gd name="adj" fmla="val 12500"/>
            </a:avLst>
          </a:prstGeom>
          <a:solidFill>
            <a:srgbClr val="F8BED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6" name="Google Shape;426;p44">
            <a:hlinkClick r:id="rId13" action="ppaction://hlinksldjump"/>
          </p:cNvPr>
          <p:cNvSpPr/>
          <p:nvPr/>
        </p:nvSpPr>
        <p:spPr>
          <a:xfrm>
            <a:off x="5447882" y="2616215"/>
            <a:ext cx="1143000" cy="685800"/>
          </a:xfrm>
          <a:prstGeom prst="bevel">
            <a:avLst>
              <a:gd name="adj" fmla="val 12500"/>
            </a:avLst>
          </a:prstGeom>
          <a:solidFill>
            <a:srgbClr val="F8BED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9" name="Google Shape;429;p44">
            <a:hlinkClick r:id="rId14" action="ppaction://hlinksldjump"/>
          </p:cNvPr>
          <p:cNvSpPr/>
          <p:nvPr/>
        </p:nvSpPr>
        <p:spPr>
          <a:xfrm>
            <a:off x="5447882" y="3429000"/>
            <a:ext cx="1143000" cy="685800"/>
          </a:xfrm>
          <a:prstGeom prst="bevel">
            <a:avLst>
              <a:gd name="adj" fmla="val 12500"/>
            </a:avLst>
          </a:prstGeom>
          <a:solidFill>
            <a:srgbClr val="F8BED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2" name="Google Shape;432;p44">
            <a:hlinkClick r:id="rId15" action="ppaction://hlinksldjump"/>
          </p:cNvPr>
          <p:cNvSpPr/>
          <p:nvPr/>
        </p:nvSpPr>
        <p:spPr>
          <a:xfrm>
            <a:off x="5447882" y="4283819"/>
            <a:ext cx="1143000" cy="685800"/>
          </a:xfrm>
          <a:prstGeom prst="bevel">
            <a:avLst>
              <a:gd name="adj" fmla="val 12500"/>
            </a:avLst>
          </a:prstGeom>
          <a:solidFill>
            <a:srgbClr val="F8BED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5" name="Google Shape;435;p44">
            <a:hlinkClick r:id="rId16" action="ppaction://hlinksldjump"/>
          </p:cNvPr>
          <p:cNvSpPr/>
          <p:nvPr/>
        </p:nvSpPr>
        <p:spPr>
          <a:xfrm>
            <a:off x="5447882" y="5146880"/>
            <a:ext cx="1143000" cy="654965"/>
          </a:xfrm>
          <a:prstGeom prst="bevel">
            <a:avLst>
              <a:gd name="adj" fmla="val 12500"/>
            </a:avLst>
          </a:prstGeom>
          <a:solidFill>
            <a:srgbClr val="F8BED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1" name="Google Shape;421;p44">
            <a:hlinkClick r:id="rId17" action="ppaction://hlinksldjump"/>
          </p:cNvPr>
          <p:cNvSpPr txBox="1"/>
          <p:nvPr/>
        </p:nvSpPr>
        <p:spPr>
          <a:xfrm>
            <a:off x="8629650" y="846001"/>
            <a:ext cx="1524000" cy="809100"/>
          </a:xfrm>
          <a:prstGeom prst="rect">
            <a:avLst/>
          </a:prstGeom>
          <a:solidFill>
            <a:srgbClr val="F0CC04"/>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a:buSzPts val="1700"/>
              <a:buFont typeface="Arial"/>
              <a:buNone/>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7" action="ppaction://hlinksldjump">
                  <a:extLst>
                    <a:ext uri="{A12FA001-AC4F-418D-AE19-62706E023703}">
                      <ahyp:hlinkClr xmlns:ahyp="http://schemas.microsoft.com/office/drawing/2018/hyperlinkcolor" val="tx"/>
                    </a:ext>
                  </a:extLst>
                </a:hlinkClick>
              </a:rPr>
              <a:t>Kidney Transplant</a:t>
            </a:r>
            <a:endParaRPr sz="1800" u="sng" dirty="0">
              <a:solidFill>
                <a:schemeClr val="dk1"/>
              </a:solidFill>
              <a:latin typeface="Calibri" panose="020F0502020204030204" pitchFamily="34" charset="0"/>
              <a:ea typeface="Verdana"/>
              <a:cs typeface="Calibri" panose="020F0502020204030204" pitchFamily="34" charset="0"/>
            </a:endParaRPr>
          </a:p>
        </p:txBody>
      </p:sp>
      <p:sp>
        <p:nvSpPr>
          <p:cNvPr id="424" name="Google Shape;424;p44">
            <a:hlinkClick r:id="rId18" action="ppaction://hlinksldjump"/>
          </p:cNvPr>
          <p:cNvSpPr/>
          <p:nvPr/>
        </p:nvSpPr>
        <p:spPr>
          <a:xfrm>
            <a:off x="8820150" y="1786635"/>
            <a:ext cx="1143000" cy="685800"/>
          </a:xfrm>
          <a:prstGeom prst="bevel">
            <a:avLst>
              <a:gd name="adj" fmla="val 12500"/>
            </a:avLst>
          </a:prstGeom>
          <a:solidFill>
            <a:srgbClr val="F0CC04"/>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27" name="Google Shape;427;p44">
            <a:hlinkClick r:id="rId19" action="ppaction://hlinksldjump"/>
          </p:cNvPr>
          <p:cNvSpPr/>
          <p:nvPr/>
        </p:nvSpPr>
        <p:spPr>
          <a:xfrm>
            <a:off x="8820150" y="2589070"/>
            <a:ext cx="1143000" cy="685800"/>
          </a:xfrm>
          <a:prstGeom prst="bevel">
            <a:avLst>
              <a:gd name="adj" fmla="val 12500"/>
            </a:avLst>
          </a:prstGeom>
          <a:solidFill>
            <a:srgbClr val="F0CC04"/>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0" name="Google Shape;430;p44">
            <a:hlinkClick r:id="rId20" action="ppaction://hlinksldjump"/>
          </p:cNvPr>
          <p:cNvSpPr/>
          <p:nvPr/>
        </p:nvSpPr>
        <p:spPr>
          <a:xfrm>
            <a:off x="8820150" y="3451593"/>
            <a:ext cx="1143000" cy="685800"/>
          </a:xfrm>
          <a:prstGeom prst="bevel">
            <a:avLst>
              <a:gd name="adj" fmla="val 12500"/>
            </a:avLst>
          </a:prstGeom>
          <a:solidFill>
            <a:srgbClr val="F0CC04"/>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3" name="Google Shape;433;p44">
            <a:hlinkClick r:id="rId21" action="ppaction://hlinksldjump"/>
          </p:cNvPr>
          <p:cNvSpPr/>
          <p:nvPr/>
        </p:nvSpPr>
        <p:spPr>
          <a:xfrm>
            <a:off x="8827358" y="4276530"/>
            <a:ext cx="1143000" cy="685800"/>
          </a:xfrm>
          <a:prstGeom prst="bevel">
            <a:avLst>
              <a:gd name="adj" fmla="val 12500"/>
            </a:avLst>
          </a:prstGeom>
          <a:solidFill>
            <a:srgbClr val="F0CC04"/>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36" name="Google Shape;436;p44">
            <a:hlinkClick r:id="rId22" action="ppaction://hlinksldjump"/>
          </p:cNvPr>
          <p:cNvSpPr/>
          <p:nvPr/>
        </p:nvSpPr>
        <p:spPr>
          <a:xfrm>
            <a:off x="8827358" y="5116045"/>
            <a:ext cx="1143000" cy="685800"/>
          </a:xfrm>
          <a:prstGeom prst="bevel">
            <a:avLst>
              <a:gd name="adj" fmla="val 12500"/>
            </a:avLst>
          </a:prstGeom>
          <a:solidFill>
            <a:srgbClr val="F0CC04"/>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CCC0A0EB-F99A-9794-EAE5-EF1B17450BF7}"/>
              </a:ext>
            </a:extLst>
          </p:cNvPr>
          <p:cNvSpPr>
            <a:spLocks noGrp="1"/>
          </p:cNvSpPr>
          <p:nvPr>
            <p:ph type="sldNum" idx="12"/>
          </p:nvPr>
        </p:nvSpPr>
        <p:spPr/>
        <p:txBody>
          <a:bodyPr/>
          <a:lstStyle/>
          <a:p>
            <a:pPr marL="0" lvl="0" indent="0" algn="ctr" rtl="0">
              <a:spcBef>
                <a:spcPts val="0"/>
              </a:spcBef>
              <a:spcAft>
                <a:spcPts val="0"/>
              </a:spcAft>
              <a:buNone/>
            </a:pPr>
            <a:r>
              <a:rPr lang="en-US" dirty="0"/>
              <a:t>4</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2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422">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24">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2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26">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27">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428">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429">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430">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431">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432">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433">
                                            <p:txEl>
                                              <p:pRg st="0" end="0"/>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434">
                                            <p:txEl>
                                              <p:pRg st="0" end="0"/>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435">
                                            <p:txEl>
                                              <p:pRg st="0" end="0"/>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43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3" name="Picture 2">
            <a:extLst>
              <a:ext uri="{FF2B5EF4-FFF2-40B4-BE49-F238E27FC236}">
                <a16:creationId xmlns:a16="http://schemas.microsoft.com/office/drawing/2014/main" id="{D5A6F359-32FB-BA93-C67B-21344BA5077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45713" y="-410991"/>
            <a:ext cx="10446287" cy="6964191"/>
          </a:xfrm>
          <a:prstGeom prst="rect">
            <a:avLst/>
          </a:prstGeom>
        </p:spPr>
      </p:pic>
      <p:sp>
        <p:nvSpPr>
          <p:cNvPr id="443" name="Google Shape;443;p45"/>
          <p:cNvSpPr txBox="1">
            <a:spLocks noGrp="1"/>
          </p:cNvSpPr>
          <p:nvPr>
            <p:ph type="title"/>
          </p:nvPr>
        </p:nvSpPr>
        <p:spPr>
          <a:xfrm>
            <a:off x="1300248" y="611709"/>
            <a:ext cx="7711672" cy="1050236"/>
          </a:xfrm>
          <a:prstGeom prst="rect">
            <a:avLst/>
          </a:prstGeom>
          <a:solidFill>
            <a:schemeClr val="lt1">
              <a:alpha val="78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6000"/>
              <a:t>CKD, AKI vs ESRD</a:t>
            </a:r>
            <a:r>
              <a:rPr lang="en-US" sz="7200"/>
              <a:t>- </a:t>
            </a:r>
            <a:r>
              <a:rPr lang="en-US" sz="6000"/>
              <a:t>$100</a:t>
            </a:r>
            <a:endParaRPr sz="7200"/>
          </a:p>
        </p:txBody>
      </p:sp>
      <p:sp>
        <p:nvSpPr>
          <p:cNvPr id="444" name="Google Shape;444;p45"/>
          <p:cNvSpPr txBox="1">
            <a:spLocks noGrp="1"/>
          </p:cNvSpPr>
          <p:nvPr>
            <p:ph type="body" idx="2"/>
          </p:nvPr>
        </p:nvSpPr>
        <p:spPr>
          <a:xfrm>
            <a:off x="918529" y="2037557"/>
            <a:ext cx="10446287" cy="446063"/>
          </a:xfrm>
          <a:prstGeom prst="rect">
            <a:avLst/>
          </a:prstGeom>
          <a:solidFill>
            <a:schemeClr val="lt1">
              <a:alpha val="77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are the two leading causes of chronic kidney disease in the United States? </a:t>
            </a:r>
            <a:endParaRPr dirty="0"/>
          </a:p>
        </p:txBody>
      </p:sp>
      <p:sp>
        <p:nvSpPr>
          <p:cNvPr id="445" name="Google Shape;445;p45">
            <a:hlinkClick r:id="rId4" action="ppaction://hlinksldjump"/>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6266B200-4AE1-480F-649E-4FB36670196E}"/>
              </a:ext>
            </a:extLst>
          </p:cNvPr>
          <p:cNvSpPr>
            <a:spLocks noGrp="1"/>
          </p:cNvSpPr>
          <p:nvPr>
            <p:ph type="sldNum" idx="12"/>
          </p:nvPr>
        </p:nvSpPr>
        <p:spPr/>
        <p:txBody>
          <a:bodyPr/>
          <a:lstStyle/>
          <a:p>
            <a:pPr marL="0" lvl="0" indent="0" algn="ctr" rtl="0">
              <a:spcBef>
                <a:spcPts val="0"/>
              </a:spcBef>
              <a:spcAft>
                <a:spcPts val="0"/>
              </a:spcAft>
              <a:buNone/>
            </a:pPr>
            <a:r>
              <a:rPr lang="en-US" dirty="0"/>
              <a:t>5</a:t>
            </a: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5" name="Picture 4">
            <a:extLst>
              <a:ext uri="{FF2B5EF4-FFF2-40B4-BE49-F238E27FC236}">
                <a16:creationId xmlns:a16="http://schemas.microsoft.com/office/drawing/2014/main" id="{BB0B4E6B-D931-3B34-CBB6-B4052D0DB0D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59844" y="0"/>
            <a:ext cx="9832156" cy="6568370"/>
          </a:xfrm>
          <a:prstGeom prst="rect">
            <a:avLst/>
          </a:prstGeom>
        </p:spPr>
      </p:pic>
      <p:sp>
        <p:nvSpPr>
          <p:cNvPr id="451" name="Google Shape;451;p46"/>
          <p:cNvSpPr txBox="1">
            <a:spLocks noGrp="1"/>
          </p:cNvSpPr>
          <p:nvPr>
            <p:ph type="title"/>
          </p:nvPr>
        </p:nvSpPr>
        <p:spPr>
          <a:xfrm>
            <a:off x="1300163" y="452486"/>
            <a:ext cx="8456579" cy="1234911"/>
          </a:xfrm>
          <a:prstGeom prst="rect">
            <a:avLst/>
          </a:prstGeom>
          <a:solidFill>
            <a:schemeClr val="lt1">
              <a:alpha val="66107"/>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6600" dirty="0"/>
              <a:t>CKD, AKI vs ESRD</a:t>
            </a:r>
            <a:r>
              <a:rPr lang="en-US" sz="8000" dirty="0"/>
              <a:t>- </a:t>
            </a:r>
            <a:r>
              <a:rPr lang="en-US" sz="6600" dirty="0"/>
              <a:t>$200</a:t>
            </a:r>
            <a:endParaRPr sz="8000" dirty="0"/>
          </a:p>
        </p:txBody>
      </p:sp>
      <p:sp>
        <p:nvSpPr>
          <p:cNvPr id="450" name="Google Shape;450;p46"/>
          <p:cNvSpPr txBox="1">
            <a:spLocks noGrp="1"/>
          </p:cNvSpPr>
          <p:nvPr>
            <p:ph type="body" idx="2"/>
          </p:nvPr>
        </p:nvSpPr>
        <p:spPr>
          <a:xfrm>
            <a:off x="918529" y="2037557"/>
            <a:ext cx="6161001" cy="446063"/>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are two simple tests used to detect early kidney disease?</a:t>
            </a:r>
            <a:endParaRPr dirty="0"/>
          </a:p>
        </p:txBody>
      </p:sp>
      <p:sp>
        <p:nvSpPr>
          <p:cNvPr id="3" name="Google Shape;445;p45">
            <a:hlinkClick r:id="rId4" action="ppaction://hlinksldjump"/>
            <a:extLst>
              <a:ext uri="{FF2B5EF4-FFF2-40B4-BE49-F238E27FC236}">
                <a16:creationId xmlns:a16="http://schemas.microsoft.com/office/drawing/2014/main" id="{BD4038BA-0585-2D0D-4976-EB825E815BDC}"/>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08264686-16DC-A9F3-06F5-95BC7BB71405}"/>
              </a:ext>
            </a:extLst>
          </p:cNvPr>
          <p:cNvSpPr>
            <a:spLocks noGrp="1"/>
          </p:cNvSpPr>
          <p:nvPr>
            <p:ph type="sldNum" idx="12"/>
          </p:nvPr>
        </p:nvSpPr>
        <p:spPr/>
        <p:txBody>
          <a:bodyPr/>
          <a:lstStyle/>
          <a:p>
            <a:pPr marL="0" lvl="0" indent="0" algn="ctr" rtl="0">
              <a:spcBef>
                <a:spcPts val="0"/>
              </a:spcBef>
              <a:spcAft>
                <a:spcPts val="0"/>
              </a:spcAft>
              <a:buNone/>
            </a:pPr>
            <a:r>
              <a:rPr lang="en-US" dirty="0"/>
              <a:t>6</a:t>
            </a: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3" name="Picture 2">
            <a:extLst>
              <a:ext uri="{FF2B5EF4-FFF2-40B4-BE49-F238E27FC236}">
                <a16:creationId xmlns:a16="http://schemas.microsoft.com/office/drawing/2014/main" id="{5848F008-45EE-4B03-0EFA-DC54BBE22A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230995"/>
            <a:ext cx="12227769" cy="5370102"/>
          </a:xfrm>
          <a:prstGeom prst="rect">
            <a:avLst/>
          </a:prstGeom>
        </p:spPr>
      </p:pic>
      <p:sp>
        <p:nvSpPr>
          <p:cNvPr id="458" name="Google Shape;458;p47"/>
          <p:cNvSpPr txBox="1">
            <a:spLocks noGrp="1"/>
          </p:cNvSpPr>
          <p:nvPr>
            <p:ph type="title"/>
          </p:nvPr>
        </p:nvSpPr>
        <p:spPr>
          <a:xfrm>
            <a:off x="1300163" y="336550"/>
            <a:ext cx="10094912" cy="10509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6600"/>
              <a:t>CKD, AKI vs ESRD</a:t>
            </a:r>
            <a:r>
              <a:rPr lang="en-US" sz="8000"/>
              <a:t>- </a:t>
            </a:r>
            <a:r>
              <a:rPr lang="en-US" sz="6600"/>
              <a:t>$300</a:t>
            </a:r>
            <a:endParaRPr sz="8000"/>
          </a:p>
        </p:txBody>
      </p:sp>
      <p:sp>
        <p:nvSpPr>
          <p:cNvPr id="457" name="Google Shape;457;p47"/>
          <p:cNvSpPr txBox="1">
            <a:spLocks noGrp="1"/>
          </p:cNvSpPr>
          <p:nvPr>
            <p:ph type="body" idx="2"/>
          </p:nvPr>
        </p:nvSpPr>
        <p:spPr>
          <a:xfrm>
            <a:off x="918529" y="2037557"/>
            <a:ext cx="10446287" cy="795933"/>
          </a:xfrm>
          <a:prstGeom prst="rect">
            <a:avLst/>
          </a:prstGeom>
          <a:solidFill>
            <a:schemeClr val="lt1">
              <a:alpha val="83638"/>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In the early stages, are there noticeable symptoms of chronic kidney disease?</a:t>
            </a:r>
            <a:endParaRPr dirty="0"/>
          </a:p>
        </p:txBody>
      </p:sp>
      <p:sp>
        <p:nvSpPr>
          <p:cNvPr id="4" name="Google Shape;445;p45">
            <a:hlinkClick r:id="rId4" action="ppaction://hlinksldjump"/>
            <a:extLst>
              <a:ext uri="{FF2B5EF4-FFF2-40B4-BE49-F238E27FC236}">
                <a16:creationId xmlns:a16="http://schemas.microsoft.com/office/drawing/2014/main" id="{78C9B8F5-D42E-49D6-D239-B26361947D82}"/>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6FC01D48-7C13-4032-82F2-7837BF4053F1}"/>
              </a:ext>
            </a:extLst>
          </p:cNvPr>
          <p:cNvSpPr>
            <a:spLocks noGrp="1"/>
          </p:cNvSpPr>
          <p:nvPr>
            <p:ph type="sldNum" idx="12"/>
          </p:nvPr>
        </p:nvSpPr>
        <p:spPr/>
        <p:txBody>
          <a:bodyPr/>
          <a:lstStyle/>
          <a:p>
            <a:pPr marL="0" lvl="0" indent="0" algn="ctr" rtl="0">
              <a:spcBef>
                <a:spcPts val="0"/>
              </a:spcBef>
              <a:spcAft>
                <a:spcPts val="0"/>
              </a:spcAft>
              <a:buNone/>
            </a:pPr>
            <a:r>
              <a:rPr lang="en-US" dirty="0"/>
              <a:t>7</a:t>
            </a: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5" name="Picture 4">
            <a:extLst>
              <a:ext uri="{FF2B5EF4-FFF2-40B4-BE49-F238E27FC236}">
                <a16:creationId xmlns:a16="http://schemas.microsoft.com/office/drawing/2014/main" id="{AF7C87C7-C59F-6232-B04A-15303C8534E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4766" y="-1"/>
            <a:ext cx="10582373" cy="6564991"/>
          </a:xfrm>
          <a:prstGeom prst="rect">
            <a:avLst/>
          </a:prstGeom>
        </p:spPr>
      </p:pic>
      <p:sp>
        <p:nvSpPr>
          <p:cNvPr id="465" name="Google Shape;465;p48"/>
          <p:cNvSpPr txBox="1">
            <a:spLocks noGrp="1"/>
          </p:cNvSpPr>
          <p:nvPr>
            <p:ph type="title"/>
          </p:nvPr>
        </p:nvSpPr>
        <p:spPr>
          <a:xfrm>
            <a:off x="1300163" y="336550"/>
            <a:ext cx="8428299" cy="1284860"/>
          </a:xfrm>
          <a:prstGeom prst="rect">
            <a:avLst/>
          </a:prstGeom>
          <a:solidFill>
            <a:schemeClr val="lt1">
              <a:alpha val="75454"/>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6600" dirty="0"/>
              <a:t>CKD, AKI vs ESRD</a:t>
            </a:r>
            <a:r>
              <a:rPr lang="en-US" sz="8000" dirty="0"/>
              <a:t>- </a:t>
            </a:r>
            <a:r>
              <a:rPr lang="en-US" sz="6600" dirty="0"/>
              <a:t>$400</a:t>
            </a:r>
            <a:endParaRPr sz="8000" dirty="0"/>
          </a:p>
        </p:txBody>
      </p:sp>
      <p:sp>
        <p:nvSpPr>
          <p:cNvPr id="464" name="Google Shape;464;p48"/>
          <p:cNvSpPr txBox="1">
            <a:spLocks noGrp="1"/>
          </p:cNvSpPr>
          <p:nvPr>
            <p:ph type="body" idx="2"/>
          </p:nvPr>
        </p:nvSpPr>
        <p:spPr>
          <a:xfrm>
            <a:off x="918530" y="2037557"/>
            <a:ext cx="7273364" cy="786030"/>
          </a:xfrm>
          <a:prstGeom prst="rect">
            <a:avLst/>
          </a:prstGeom>
          <a:solidFill>
            <a:schemeClr val="lt1">
              <a:alpha val="62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is the final stage of chronic kidney disease, where dialysis or a kidney transplant is required to survive?</a:t>
            </a:r>
            <a:endParaRPr dirty="0"/>
          </a:p>
        </p:txBody>
      </p:sp>
      <p:sp>
        <p:nvSpPr>
          <p:cNvPr id="3" name="Google Shape;445;p45">
            <a:hlinkClick r:id="rId4" action="ppaction://hlinksldjump"/>
            <a:extLst>
              <a:ext uri="{FF2B5EF4-FFF2-40B4-BE49-F238E27FC236}">
                <a16:creationId xmlns:a16="http://schemas.microsoft.com/office/drawing/2014/main" id="{2B04EAA0-BEDF-B15D-BE85-36A5F50A2878}"/>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51F008CA-BBD5-831E-569A-42C388032C0B}"/>
              </a:ext>
            </a:extLst>
          </p:cNvPr>
          <p:cNvSpPr>
            <a:spLocks noGrp="1"/>
          </p:cNvSpPr>
          <p:nvPr>
            <p:ph type="sldNum" idx="12"/>
          </p:nvPr>
        </p:nvSpPr>
        <p:spPr/>
        <p:txBody>
          <a:bodyPr/>
          <a:lstStyle/>
          <a:p>
            <a:pPr marL="0" lvl="0" indent="0" algn="ctr" rtl="0">
              <a:spcBef>
                <a:spcPts val="0"/>
              </a:spcBef>
              <a:spcAft>
                <a:spcPts val="0"/>
              </a:spcAft>
              <a:buNone/>
            </a:pPr>
            <a:r>
              <a:rPr lang="en-US" dirty="0"/>
              <a:t>8</a:t>
            </a: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3" name="Picture 2">
            <a:extLst>
              <a:ext uri="{FF2B5EF4-FFF2-40B4-BE49-F238E27FC236}">
                <a16:creationId xmlns:a16="http://schemas.microsoft.com/office/drawing/2014/main" id="{8EC97315-2D3D-2B3B-CB7C-D6A56BDFEB2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74720" y="759097"/>
            <a:ext cx="8717280" cy="5809792"/>
          </a:xfrm>
          <a:prstGeom prst="rect">
            <a:avLst/>
          </a:prstGeom>
        </p:spPr>
      </p:pic>
      <p:sp>
        <p:nvSpPr>
          <p:cNvPr id="473" name="Google Shape;473;p49"/>
          <p:cNvSpPr txBox="1">
            <a:spLocks noGrp="1"/>
          </p:cNvSpPr>
          <p:nvPr>
            <p:ph type="title"/>
          </p:nvPr>
        </p:nvSpPr>
        <p:spPr>
          <a:xfrm>
            <a:off x="1300163" y="336550"/>
            <a:ext cx="10094912" cy="10509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6600"/>
              <a:t>CKD, AKI vs ESRD</a:t>
            </a:r>
            <a:r>
              <a:rPr lang="en-US" sz="8000"/>
              <a:t>- </a:t>
            </a:r>
            <a:r>
              <a:rPr lang="en-US" sz="6600"/>
              <a:t>$500</a:t>
            </a:r>
            <a:endParaRPr sz="8000"/>
          </a:p>
        </p:txBody>
      </p:sp>
      <p:sp>
        <p:nvSpPr>
          <p:cNvPr id="471" name="Google Shape;471;p49"/>
          <p:cNvSpPr txBox="1">
            <a:spLocks noGrp="1"/>
          </p:cNvSpPr>
          <p:nvPr>
            <p:ph type="body" idx="2"/>
          </p:nvPr>
        </p:nvSpPr>
        <p:spPr>
          <a:xfrm>
            <a:off x="918529" y="2037557"/>
            <a:ext cx="8550591" cy="446063"/>
          </a:xfrm>
          <a:prstGeom prst="rect">
            <a:avLst/>
          </a:prstGeom>
          <a:solidFill>
            <a:schemeClr val="lt1">
              <a:alpha val="66227"/>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Is it possible for a patient with CKD to avoid progressing to ESRD? </a:t>
            </a:r>
            <a:endParaRPr dirty="0"/>
          </a:p>
        </p:txBody>
      </p:sp>
      <p:sp>
        <p:nvSpPr>
          <p:cNvPr id="4" name="Google Shape;445;p45">
            <a:hlinkClick r:id="rId4" action="ppaction://hlinksldjump"/>
            <a:extLst>
              <a:ext uri="{FF2B5EF4-FFF2-40B4-BE49-F238E27FC236}">
                <a16:creationId xmlns:a16="http://schemas.microsoft.com/office/drawing/2014/main" id="{0F3FA844-21DC-EEDB-D802-020F7EF4E224}"/>
              </a:ext>
            </a:extLst>
          </p:cNvPr>
          <p:cNvSpPr/>
          <p:nvPr/>
        </p:nvSpPr>
        <p:spPr>
          <a:xfrm>
            <a:off x="7918101" y="4990202"/>
            <a:ext cx="3446812" cy="1050235"/>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95BD02D7-0FD7-B81C-7FCF-53DDD84B7CFB}"/>
              </a:ext>
            </a:extLst>
          </p:cNvPr>
          <p:cNvSpPr>
            <a:spLocks noGrp="1"/>
          </p:cNvSpPr>
          <p:nvPr>
            <p:ph type="sldNum" idx="12"/>
          </p:nvPr>
        </p:nvSpPr>
        <p:spPr/>
        <p:txBody>
          <a:bodyPr/>
          <a:lstStyle/>
          <a:p>
            <a:pPr marL="0" lvl="0" indent="0" algn="ctr" rtl="0">
              <a:spcBef>
                <a:spcPts val="0"/>
              </a:spcBef>
              <a:spcAft>
                <a:spcPts val="0"/>
              </a:spcAft>
              <a:buNone/>
            </a:pPr>
            <a:r>
              <a:rPr lang="en-US" dirty="0"/>
              <a:t>9</a:t>
            </a:r>
          </a:p>
        </p:txBody>
      </p:sp>
    </p:spTree>
  </p:cSld>
  <p:clrMapOvr>
    <a:masterClrMapping/>
  </p:clrMapOvr>
  <p:transition>
    <p:push/>
  </p:transition>
</p:sld>
</file>

<file path=ppt/theme/theme1.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TotalTime>
  <Words>1082</Words>
  <Application>Microsoft Office PowerPoint</Application>
  <PresentationFormat>Widescreen</PresentationFormat>
  <Paragraphs>152</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Helvetica Neue</vt:lpstr>
      <vt:lpstr>Cavolini</vt:lpstr>
      <vt:lpstr>Bookman Old Style</vt:lpstr>
      <vt:lpstr>Helvetica Neue Light</vt:lpstr>
      <vt:lpstr>Libre Baskerville</vt:lpstr>
      <vt:lpstr>Arial</vt:lpstr>
      <vt:lpstr>1_White</vt:lpstr>
      <vt:lpstr>HEALTHY LIVING </vt:lpstr>
      <vt:lpstr>Game C – What’s the Difference</vt:lpstr>
      <vt:lpstr>Let’s PLAY!   </vt:lpstr>
      <vt:lpstr>What’s the Difference</vt:lpstr>
      <vt:lpstr>CKD, AKI vs ESRD- $100</vt:lpstr>
      <vt:lpstr>CKD, AKI vs ESRD- $200</vt:lpstr>
      <vt:lpstr>CKD, AKI vs ESRD- $300</vt:lpstr>
      <vt:lpstr>CKD, AKI vs ESRD- $400</vt:lpstr>
      <vt:lpstr>CKD, AKI vs ESRD- $500</vt:lpstr>
      <vt:lpstr>Home vs In-Center - $100</vt:lpstr>
      <vt:lpstr>Home vs In-Center - $200</vt:lpstr>
      <vt:lpstr>Home vs In-Center - $300</vt:lpstr>
      <vt:lpstr>Home vs In-Center - $400</vt:lpstr>
      <vt:lpstr>Home vs In-Center - $500</vt:lpstr>
      <vt:lpstr>Kidney Transplant - $100</vt:lpstr>
      <vt:lpstr>Kidney Transplant - $200</vt:lpstr>
      <vt:lpstr>Kidney Transplant - $300</vt:lpstr>
      <vt:lpstr>Kidney Transplant - $400</vt:lpstr>
      <vt:lpstr>Kidney Transplant - $500</vt:lpstr>
      <vt:lpstr>Answer Sheet.                  </vt:lpstr>
      <vt:lpstr>Answer Sheet.                          </vt:lpstr>
      <vt:lpstr>Answer Sheet                                               </vt:lpstr>
      <vt:lpstr>Thank you for playing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Daley</dc:creator>
  <cp:lastModifiedBy>Caroline Sanner</cp:lastModifiedBy>
  <cp:revision>136</cp:revision>
  <dcterms:modified xsi:type="dcterms:W3CDTF">2026-02-12T19:18:25Z</dcterms:modified>
</cp:coreProperties>
</file>