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40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6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8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4B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0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339"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Lst>
  <p:sldSz cx="12192000" cy="6858000"/>
  <p:notesSz cx="6858000" cy="9144000"/>
  <p:embeddedFontLst>
    <p:embeddedFont>
      <p:font typeface="Bookman Old Style" panose="02050604050505020204" pitchFamily="18" charset="0"/>
      <p:regular r:id="rId26"/>
      <p:bold r:id="rId27"/>
      <p:italic r:id="rId28"/>
      <p:boldItalic r:id="rId29"/>
    </p:embeddedFont>
    <p:embeddedFont>
      <p:font typeface="Cavolini" panose="03000502040302020204" pitchFamily="66"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Libre Baskerville" panose="02000000000000000000" pitchFamily="2" charset="0"/>
      <p:regular r:id="rId42"/>
      <p:bold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jY/qLih/IU2yVXcEBk7qvKNo9jU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B137-5BCA-0D28-EF4B-2EE8ACB5052B}" name="Tiffany Reese-Arrington" initials="TR" userId="S::TRArrington@ipro.org::a3ef93ec-e49a-47a1-b16a-6ed26957db5c" providerId="AD"/>
  <p188:author id="{59824A77-4EE0-C3CB-692B-FB27D295AF77}" name="Luis Cerritos" initials="LC" userId="S::LCerritos@ipro.org::b208d5f6-9581-489e-8421-4db3a7b6e207" providerId="AD"/>
  <p188:author id="{0FAE8CAF-BDA4-F7E4-69EE-C25740CFF400}" name="Vicky Cash" initials="VC" userId="S::VCash@ipro.org::3f4d0964-2914-4a46-9c53-a8203b9826f3" providerId="AD"/>
  <p188:author id="{FDDAF2DC-C4FF-3C2C-BE33-DE248CDB4EDB}" name="Caroline Sanner" initials="CS" userId="S::CSanner@ipro.org::106bed87-392f-42e0-8b41-2e8fce0996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800"/>
    <a:srgbClr val="9E0000"/>
    <a:srgbClr val="FF6B21"/>
    <a:srgbClr val="FF9C2B"/>
    <a:srgbClr val="F0CC04"/>
    <a:srgbClr val="00529B"/>
    <a:srgbClr val="30BFC0"/>
    <a:srgbClr val="F47931"/>
    <a:srgbClr val="68C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24"/>
    <p:restoredTop sz="94694"/>
  </p:normalViewPr>
  <p:slideViewPr>
    <p:cSldViewPr snapToGrid="0">
      <p:cViewPr varScale="1">
        <p:scale>
          <a:sx n="68" d="100"/>
          <a:sy n="68" d="100"/>
        </p:scale>
        <p:origin x="132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10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40_0.xml><?xml version="1.0" encoding="utf-8"?>
<p188:cmLst xmlns:a="http://schemas.openxmlformats.org/drawingml/2006/main" xmlns:r="http://schemas.openxmlformats.org/officeDocument/2006/relationships" xmlns:p188="http://schemas.microsoft.com/office/powerpoint/2018/8/main">
  <p188:cm id="{0926725E-BB82-441C-8465-8C51DC1DBF51}" authorId="{0FAE8CAF-BDA4-F7E4-69EE-C25740CFF400}" created="2026-01-15T15:23:18.170">
    <ac:deMkLst xmlns:ac="http://schemas.microsoft.com/office/drawing/2013/main/command">
      <pc:docMk xmlns:pc="http://schemas.microsoft.com/office/powerpoint/2013/main/command"/>
      <pc:sldMk xmlns:pc="http://schemas.microsoft.com/office/powerpoint/2013/main/command" cId="0" sldId="320"/>
      <ac:picMk id="3" creationId="{C0BB2D2E-652A-66ED-DD77-B40A17C8BB40}"/>
    </ac:deMkLst>
    <p188:txBody>
      <a:bodyPr/>
      <a:lstStyle/>
      <a:p>
        <a:r>
          <a:rPr lang="en-US"/>
          <a:t>Added vascular</a:t>
        </a:r>
      </a:p>
    </p188:txBody>
    <p188:extLst>
      <p:ext xmlns:p="http://schemas.openxmlformats.org/presentationml/2006/main" uri="{57CB4572-C831-44C2-8A1C-0ADB6CCDFE69}">
        <p223:reactions xmlns:p223="http://schemas.microsoft.com/office/powerpoint/2022/03/main">
          <p223:rxn type="👍">
            <p223:instance time="2026-01-21T16:09:18.647" authorId="{35F7B137-5BCA-0D28-EF4B-2EE8ACB5052B}"/>
          </p223:rxn>
        </p223:reactions>
      </p:ext>
    </p188:extLst>
  </p188:cm>
</p188:cmLst>
</file>

<file path=ppt/comments/modernComment_146_0.xml><?xml version="1.0" encoding="utf-8"?>
<p188:cmLst xmlns:a="http://schemas.openxmlformats.org/drawingml/2006/main" xmlns:r="http://schemas.openxmlformats.org/officeDocument/2006/relationships" xmlns:p188="http://schemas.microsoft.com/office/powerpoint/2018/8/main">
  <p188:cm id="{F4513A7C-828A-4FE3-B0C2-125F9F059106}" authorId="{0FAE8CAF-BDA4-F7E4-69EE-C25740CFF400}" created="2026-01-15T15:26:41.839">
    <ac:deMkLst xmlns:ac="http://schemas.microsoft.com/office/drawing/2013/main/command">
      <pc:docMk xmlns:pc="http://schemas.microsoft.com/office/powerpoint/2013/main/command"/>
      <pc:sldMk xmlns:pc="http://schemas.microsoft.com/office/powerpoint/2013/main/command" cId="0" sldId="326"/>
      <ac:picMk id="2" creationId="{AB0966AD-0778-E2BF-9F41-CC92EEC0719B}"/>
    </ac:deMkLst>
    <p188:replyLst>
      <p188:reply id="{9F522EFC-720B-4E18-930D-BA44EC4D5404}" authorId="{35F7B137-5BCA-0D28-EF4B-2EE8ACB5052B}" created="2026-01-21T16:11:23.642">
        <p188:txBody>
          <a:bodyPr/>
          <a:lstStyle/>
          <a:p>
            <a:r>
              <a:rPr lang="en-US"/>
              <a:t>Reworded it to sound more autonomous</a:t>
            </a:r>
          </a:p>
        </p188:txBody>
      </p188:reply>
    </p188:replyLst>
    <p188:txBody>
      <a:bodyPr/>
      <a:lstStyle/>
      <a:p>
        <a:r>
          <a:rPr lang="en-US"/>
          <a:t>Not sure about the wording on this one? Maybe run is by a social worker?</a:t>
        </a:r>
      </a:p>
    </p188:txBody>
  </p188:cm>
</p188:cmLst>
</file>

<file path=ppt/comments/modernComment_148_0.xml><?xml version="1.0" encoding="utf-8"?>
<p188:cmLst xmlns:a="http://schemas.openxmlformats.org/drawingml/2006/main" xmlns:r="http://schemas.openxmlformats.org/officeDocument/2006/relationships" xmlns:p188="http://schemas.microsoft.com/office/powerpoint/2018/8/main">
  <p188:cm id="{8AF36441-1E21-428F-9907-86B23BEDC9B6}" authorId="{0FAE8CAF-BDA4-F7E4-69EE-C25740CFF400}" created="2026-01-15T15:28:16.596">
    <ac:deMkLst xmlns:ac="http://schemas.microsoft.com/office/drawing/2013/main/command">
      <pc:docMk xmlns:pc="http://schemas.microsoft.com/office/powerpoint/2013/main/command"/>
      <pc:sldMk xmlns:pc="http://schemas.microsoft.com/office/powerpoint/2013/main/command" cId="0" sldId="328"/>
      <ac:spMk id="667" creationId="{00000000-0000-0000-0000-000000000000}"/>
    </ac:deMkLst>
    <p188:txBody>
      <a:bodyPr/>
      <a:lstStyle/>
      <a:p>
        <a:r>
          <a:rPr lang="en-US"/>
          <a:t>Not sure if this is the better question</a:t>
        </a:r>
      </a:p>
    </p188:txBody>
  </p188:cm>
</p188:cmLst>
</file>

<file path=ppt/comments/modernComment_14B_0.xml><?xml version="1.0" encoding="utf-8"?>
<p188:cmLst xmlns:a="http://schemas.openxmlformats.org/drawingml/2006/main" xmlns:r="http://schemas.openxmlformats.org/officeDocument/2006/relationships" xmlns:p188="http://schemas.microsoft.com/office/powerpoint/2018/8/main">
  <p188:cm id="{BEA3EA51-1E25-4B7A-B4EA-05CA2C616BD5}" authorId="{0FAE8CAF-BDA4-F7E4-69EE-C25740CFF400}" created="2026-01-15T15:55:10.455">
    <ac:deMkLst xmlns:ac="http://schemas.microsoft.com/office/drawing/2013/main/command">
      <pc:docMk xmlns:pc="http://schemas.microsoft.com/office/powerpoint/2013/main/command"/>
      <pc:sldMk xmlns:pc="http://schemas.microsoft.com/office/powerpoint/2013/main/command" cId="0" sldId="331"/>
      <ac:spMk id="690" creationId="{00000000-0000-0000-0000-000000000000}"/>
    </ac:deMkLst>
    <p188:txBody>
      <a:bodyPr/>
      <a:lstStyle/>
      <a:p>
        <a:r>
          <a:rPr lang="en-US"/>
          <a:t>These are more common then some you had listed</a:t>
        </a:r>
      </a:p>
    </p188:txBody>
    <p188:extLst>
      <p:ext xmlns:p="http://schemas.openxmlformats.org/presentationml/2006/main" uri="{57CB4572-C831-44C2-8A1C-0ADB6CCDFE69}">
        <p223:reactions xmlns:p223="http://schemas.microsoft.com/office/powerpoint/2022/03/main">
          <p223:rxn type="👍">
            <p223:instance time="2026-01-21T16:12:45.231" authorId="{35F7B137-5BCA-0D28-EF4B-2EE8ACB5052B}"/>
          </p223:rxn>
        </p223:reactions>
      </p:ext>
    </p188:extLst>
  </p188:cm>
</p188:cmLst>
</file>

<file path=ppt/comments/modernComment_150_0.xml><?xml version="1.0" encoding="utf-8"?>
<p188:cmLst xmlns:a="http://schemas.openxmlformats.org/drawingml/2006/main" xmlns:r="http://schemas.openxmlformats.org/officeDocument/2006/relationships" xmlns:p188="http://schemas.microsoft.com/office/powerpoint/2018/8/main">
  <p188:cm id="{704735B4-4D0F-42CF-AFCE-9F9E269E8760}" authorId="{0FAE8CAF-BDA4-F7E4-69EE-C25740CFF400}" status="resolved" created="2026-01-15T15:30:24.905" complete="100000">
    <ac:deMkLst xmlns:ac="http://schemas.microsoft.com/office/drawing/2013/main/command">
      <pc:docMk xmlns:pc="http://schemas.microsoft.com/office/powerpoint/2013/main/command"/>
      <pc:sldMk xmlns:pc="http://schemas.microsoft.com/office/powerpoint/2013/main/command" cId="0" sldId="336"/>
      <ac:spMk id="729" creationId="{00000000-0000-0000-0000-000000000000}"/>
    </ac:deMkLst>
    <p188:txBody>
      <a:bodyPr/>
      <a:lstStyle/>
      <a:p>
        <a:r>
          <a:rPr lang="en-US"/>
          <a:t>This is a prevalent issue that creates compliance so wanted to include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2" name="Google Shape;642;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9" name="Google Shape;64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57" name="Google Shape;65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4" name="Google Shape;664;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1" name="Google Shape;671;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8" name="Google Shape;678;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6" name="Google Shape;68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4" name="Google Shape;69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02" name="Google Shape;702;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0" name="Google Shape;71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522C0CB3-7E07-9D82-569F-EE54C9EA9CBA}"/>
            </a:ext>
          </a:extLst>
        </p:cNvPr>
        <p:cNvGrpSpPr/>
        <p:nvPr/>
      </p:nvGrpSpPr>
      <p:grpSpPr>
        <a:xfrm>
          <a:off x="0" y="0"/>
          <a:ext cx="0" cy="0"/>
          <a:chOff x="0" y="0"/>
          <a:chExt cx="0" cy="0"/>
        </a:xfrm>
      </p:grpSpPr>
      <p:sp>
        <p:nvSpPr>
          <p:cNvPr id="48" name="Google Shape;48;p2:notes">
            <a:extLst>
              <a:ext uri="{FF2B5EF4-FFF2-40B4-BE49-F238E27FC236}">
                <a16:creationId xmlns:a16="http://schemas.microsoft.com/office/drawing/2014/main" id="{7B515E6D-5F31-19FB-D288-19F06A9667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2:notes">
            <a:extLst>
              <a:ext uri="{FF2B5EF4-FFF2-40B4-BE49-F238E27FC236}">
                <a16:creationId xmlns:a16="http://schemas.microsoft.com/office/drawing/2014/main" id="{654973D8-17FD-D02B-9388-D4E9375EE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7786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7" name="Google Shape;71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25" name="Google Shape;72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3" name="Google Shape;733;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1" name="Google Shape;74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3" name="Google Shape;57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80" name="Google Shape;58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4" name="Google Shape;60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2" name="Google Shape;61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620" name="Google Shape;62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8" name="Google Shape;62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5" name="Google Shape;63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www.esrd.ipro.org/" TargetMode="External"/><Relationship Id="rId4" Type="http://schemas.openxmlformats.org/officeDocument/2006/relationships/hyperlink" Target="mailto:esrdnetworkprogram@ipro.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85"/>
          <p:cNvPicPr preferRelativeResize="0"/>
          <p:nvPr/>
        </p:nvPicPr>
        <p:blipFill rotWithShape="1">
          <a:blip r:embed="rId2">
            <a:alphaModFix/>
          </a:blip>
          <a:srcRect/>
          <a:stretch/>
        </p:blipFill>
        <p:spPr>
          <a:xfrm>
            <a:off x="823968" y="541807"/>
            <a:ext cx="3581400" cy="1054100"/>
          </a:xfrm>
          <a:prstGeom prst="rect">
            <a:avLst/>
          </a:prstGeom>
          <a:noFill/>
          <a:ln>
            <a:noFill/>
          </a:ln>
        </p:spPr>
      </p:pic>
      <p:sp>
        <p:nvSpPr>
          <p:cNvPr id="10" name="Google Shape;10;p85"/>
          <p:cNvSpPr txBox="1">
            <a:spLocks noGrp="1"/>
          </p:cNvSpPr>
          <p:nvPr>
            <p:ph type="title"/>
          </p:nvPr>
        </p:nvSpPr>
        <p:spPr>
          <a:xfrm>
            <a:off x="935181" y="2766219"/>
            <a:ext cx="9902152" cy="152638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200" b="0"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85"/>
          <p:cNvSpPr txBox="1">
            <a:spLocks noGrp="1"/>
          </p:cNvSpPr>
          <p:nvPr>
            <p:ph type="body" idx="1"/>
          </p:nvPr>
        </p:nvSpPr>
        <p:spPr>
          <a:xfrm>
            <a:off x="935181" y="4460293"/>
            <a:ext cx="9902152" cy="4834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7598C"/>
              </a:buClr>
              <a:buSzPts val="4060"/>
              <a:buFont typeface="Arial"/>
              <a:buNone/>
              <a:defRPr sz="28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85"/>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85"/>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A5A5A5"/>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rgbClr val="A5A5A5"/>
              </a:solidFill>
              <a:latin typeface="Calibri"/>
              <a:ea typeface="Calibri"/>
              <a:cs typeface="Calibri"/>
              <a:sym typeface="Calibri"/>
            </a:endParaRPr>
          </a:p>
        </p:txBody>
      </p:sp>
      <p:pic>
        <p:nvPicPr>
          <p:cNvPr id="14" name="Google Shape;14;p85"/>
          <p:cNvPicPr preferRelativeResize="0"/>
          <p:nvPr/>
        </p:nvPicPr>
        <p:blipFill rotWithShape="1">
          <a:blip r:embed="rId3" cstate="email">
            <a:alphaModFix amt="29000"/>
            <a:extLst>
              <a:ext uri="{28A0092B-C50C-407E-A947-70E740481C1C}">
                <a14:useLocalDpi xmlns:a14="http://schemas.microsoft.com/office/drawing/2010/main"/>
              </a:ext>
            </a:extLst>
          </a:blip>
          <a:srcRect/>
          <a:stretch/>
        </p:blipFill>
        <p:spPr>
          <a:xfrm>
            <a:off x="96981" y="0"/>
            <a:ext cx="12192000" cy="6583680"/>
          </a:xfrm>
          <a:prstGeom prst="rect">
            <a:avLst/>
          </a:prstGeom>
          <a:noFill/>
          <a:ln>
            <a:noFill/>
          </a:ln>
        </p:spPr>
      </p:pic>
    </p:spTree>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Slide">
  <p:cSld name="Standard Slide">
    <p:bg>
      <p:bgPr>
        <a:solidFill>
          <a:schemeClr val="lt1"/>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140" b="1"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86"/>
          <p:cNvSpPr txBox="1">
            <a:spLocks noGrp="1"/>
          </p:cNvSpPr>
          <p:nvPr>
            <p:ph type="body" idx="1"/>
          </p:nvPr>
        </p:nvSpPr>
        <p:spPr>
          <a:xfrm>
            <a:off x="918530" y="1210233"/>
            <a:ext cx="9694892"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0" i="0" u="none" strike="noStrike" cap="none">
                <a:solidFill>
                  <a:srgbClr val="69CFF7"/>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8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8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lvl1pPr marL="457200" marR="0" lvl="0" indent="-412750" algn="l" rtl="0">
              <a:lnSpc>
                <a:spcPct val="100000"/>
              </a:lnSpc>
              <a:spcBef>
                <a:spcPts val="0"/>
              </a:spcBef>
              <a:spcAft>
                <a:spcPts val="0"/>
              </a:spcAft>
              <a:buClr>
                <a:schemeClr val="dk1"/>
              </a:buClr>
              <a:buSzPts val="2900"/>
              <a:buFont typeface="Arial"/>
              <a:buChar char="•"/>
              <a:defRPr sz="2000" b="0" i="0" u="none" strike="noStrike" cap="none">
                <a:solidFill>
                  <a:schemeClr val="dk1"/>
                </a:solidFill>
                <a:latin typeface="Calibri"/>
                <a:ea typeface="Calibri"/>
                <a:cs typeface="Calibri"/>
                <a:sym typeface="Calibri"/>
              </a:defRPr>
            </a:lvl1pPr>
            <a:lvl2pPr marL="914400" marR="0" lvl="1" indent="-431165" algn="l" rtl="0">
              <a:lnSpc>
                <a:spcPct val="100000"/>
              </a:lnSpc>
              <a:spcBef>
                <a:spcPts val="1200"/>
              </a:spcBef>
              <a:spcAft>
                <a:spcPts val="0"/>
              </a:spcAft>
              <a:buClr>
                <a:srgbClr val="000000"/>
              </a:buClr>
              <a:buSzPts val="3190"/>
              <a:buFont typeface="Arial"/>
              <a:buChar char="•"/>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86"/>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05576" y="547452"/>
            <a:ext cx="518480" cy="516123"/>
          </a:xfrm>
          <a:prstGeom prst="rect">
            <a:avLst/>
          </a:prstGeom>
          <a:noFill/>
          <a:ln>
            <a:noFill/>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 chapter">
  <p:cSld name="alt chapter">
    <p:bg>
      <p:bgPr>
        <a:solidFill>
          <a:srgbClr val="69CFF7"/>
        </a:solidFill>
        <a:effectLst/>
      </p:bgPr>
    </p:bg>
    <p:spTree>
      <p:nvGrpSpPr>
        <p:cNvPr id="1" name="Shape 22"/>
        <p:cNvGrpSpPr/>
        <p:nvPr/>
      </p:nvGrpSpPr>
      <p:grpSpPr>
        <a:xfrm>
          <a:off x="0" y="0"/>
          <a:ext cx="0" cy="0"/>
          <a:chOff x="0" y="0"/>
          <a:chExt cx="0" cy="0"/>
        </a:xfrm>
      </p:grpSpPr>
      <p:pic>
        <p:nvPicPr>
          <p:cNvPr id="23" name="Google Shape;23;p87"/>
          <p:cNvPicPr preferRelativeResize="0"/>
          <p:nvPr/>
        </p:nvPicPr>
        <p:blipFill rotWithShape="1">
          <a:blip r:embed="rId2" cstate="email">
            <a:alphaModFix amt="50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24" name="Google Shape;24;p87"/>
          <p:cNvSpPr txBox="1">
            <a:spLocks noGrp="1"/>
          </p:cNvSpPr>
          <p:nvPr>
            <p:ph type="title"/>
          </p:nvPr>
        </p:nvSpPr>
        <p:spPr>
          <a:xfrm>
            <a:off x="918530" y="1643354"/>
            <a:ext cx="4858396" cy="2451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87"/>
          <p:cNvSpPr txBox="1">
            <a:spLocks noGrp="1"/>
          </p:cNvSpPr>
          <p:nvPr>
            <p:ph type="body" idx="1"/>
          </p:nvPr>
        </p:nvSpPr>
        <p:spPr>
          <a:xfrm>
            <a:off x="918530" y="4463172"/>
            <a:ext cx="9150235" cy="5642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7"/>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8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8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88"/>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88"/>
          <p:cNvPicPr preferRelativeResize="0"/>
          <p:nvPr/>
        </p:nvPicPr>
        <p:blipFill rotWithShape="1">
          <a:blip r:embed="rId2">
            <a:alphaModFix/>
          </a:blip>
          <a:srcRect/>
          <a:stretch/>
        </p:blipFill>
        <p:spPr>
          <a:xfrm>
            <a:off x="-208723" y="7704082"/>
            <a:ext cx="12189884" cy="115434"/>
          </a:xfrm>
          <a:prstGeom prst="rect">
            <a:avLst/>
          </a:prstGeom>
          <a:noFill/>
          <a:ln>
            <a:noFill/>
          </a:ln>
        </p:spPr>
      </p:pic>
      <p:pic>
        <p:nvPicPr>
          <p:cNvPr id="2" name="Google Shape;6;p84">
            <a:extLst>
              <a:ext uri="{FF2B5EF4-FFF2-40B4-BE49-F238E27FC236}">
                <a16:creationId xmlns:a16="http://schemas.microsoft.com/office/drawing/2014/main" id="{C518BFBD-0F71-4E4B-64EB-3A7A9E01EC0D}"/>
              </a:ext>
            </a:extLst>
          </p:cNvPr>
          <p:cNvPicPr preferRelativeResize="0"/>
          <p:nvPr userDrawn="1"/>
        </p:nvPicPr>
        <p:blipFill rotWithShape="1">
          <a:blip r:embed="rId3">
            <a:alphaModFix/>
          </a:blip>
          <a:srcRect/>
          <a:stretch/>
        </p:blipFill>
        <p:spPr>
          <a:xfrm rot="10800000" flipH="1">
            <a:off x="0" y="6566294"/>
            <a:ext cx="12191999" cy="308863"/>
          </a:xfrm>
          <a:prstGeom prst="rect">
            <a:avLst/>
          </a:prstGeom>
          <a:noFill/>
          <a:ln>
            <a:noFill/>
          </a:ln>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0529B"/>
        </a:solidFill>
        <a:effectLst/>
      </p:bgPr>
    </p:bg>
    <p:spTree>
      <p:nvGrpSpPr>
        <p:cNvPr id="1" name="Shape 32"/>
        <p:cNvGrpSpPr/>
        <p:nvPr/>
      </p:nvGrpSpPr>
      <p:grpSpPr>
        <a:xfrm>
          <a:off x="0" y="0"/>
          <a:ext cx="0" cy="0"/>
          <a:chOff x="0" y="0"/>
          <a:chExt cx="0" cy="0"/>
        </a:xfrm>
      </p:grpSpPr>
      <p:pic>
        <p:nvPicPr>
          <p:cNvPr id="33" name="Google Shape;33;p89"/>
          <p:cNvPicPr preferRelativeResize="0"/>
          <p:nvPr/>
        </p:nvPicPr>
        <p:blipFill rotWithShape="1">
          <a:blip r:embed="rId2" cstate="email">
            <a:alphaModFix amt="19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34" name="Google Shape;34;p89"/>
          <p:cNvSpPr txBox="1">
            <a:spLocks noGrp="1"/>
          </p:cNvSpPr>
          <p:nvPr>
            <p:ph type="title"/>
          </p:nvPr>
        </p:nvSpPr>
        <p:spPr>
          <a:xfrm>
            <a:off x="918530" y="1908313"/>
            <a:ext cx="4898070" cy="17492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9"/>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74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pic>
        <p:nvPicPr>
          <p:cNvPr id="36" name="Google Shape;36;p89" descr="A close-up of a black background&#10;&#10;Description automatically generated with low confidence"/>
          <p:cNvPicPr preferRelativeResize="0"/>
          <p:nvPr/>
        </p:nvPicPr>
        <p:blipFill rotWithShape="1">
          <a:blip r:embed="rId3">
            <a:alphaModFix/>
          </a:blip>
          <a:srcRect/>
          <a:stretch/>
        </p:blipFill>
        <p:spPr>
          <a:xfrm>
            <a:off x="7843453" y="2111183"/>
            <a:ext cx="3429000" cy="838200"/>
          </a:xfrm>
          <a:prstGeom prst="rect">
            <a:avLst/>
          </a:prstGeom>
          <a:noFill/>
          <a:ln>
            <a:noFill/>
          </a:ln>
        </p:spPr>
      </p:pic>
      <p:sp>
        <p:nvSpPr>
          <p:cNvPr id="37" name="Google Shape;37;p89"/>
          <p:cNvSpPr txBox="1"/>
          <p:nvPr/>
        </p:nvSpPr>
        <p:spPr>
          <a:xfrm>
            <a:off x="7762172" y="3276600"/>
            <a:ext cx="367648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IPRO End-Stage Renal Disease </a:t>
            </a:r>
            <a:br>
              <a:rPr lang="en-US" sz="1000" b="1"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Network Program Corporate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1979 Marcus Avenue, Lake Success, NY 11042-1072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Patient Toll-Free: </a:t>
            </a:r>
            <a:r>
              <a:rPr lang="en-US" sz="1000" b="0" i="0" u="none" strike="noStrike" cap="none">
                <a:solidFill>
                  <a:schemeClr val="lt1"/>
                </a:solidFill>
                <a:latin typeface="Calibri"/>
                <a:ea typeface="Calibri"/>
                <a:cs typeface="Calibri"/>
                <a:sym typeface="Calibri"/>
              </a:rPr>
              <a:t>(800) 238-3773 • </a:t>
            </a:r>
            <a:r>
              <a:rPr lang="en-US" sz="1000" b="1" i="0" u="none" strike="noStrike" cap="none">
                <a:solidFill>
                  <a:schemeClr val="lt1"/>
                </a:solidFill>
                <a:latin typeface="Calibri"/>
                <a:ea typeface="Calibri"/>
                <a:cs typeface="Calibri"/>
                <a:sym typeface="Calibri"/>
              </a:rPr>
              <a:t>Main:</a:t>
            </a:r>
            <a:r>
              <a:rPr lang="en-US" sz="1000" b="0" i="0" u="none" strike="noStrike" cap="none">
                <a:solidFill>
                  <a:schemeClr val="lt1"/>
                </a:solidFill>
                <a:latin typeface="Calibri"/>
                <a:ea typeface="Calibri"/>
                <a:cs typeface="Calibri"/>
                <a:sym typeface="Calibri"/>
              </a:rPr>
              <a:t> (516) 231-9767</a:t>
            </a:r>
            <a:br>
              <a:rPr lang="en-US" sz="1000" b="0"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E-mail</a:t>
            </a:r>
            <a:r>
              <a:rPr lang="en-US" sz="1000" b="0" i="0" u="none" strike="noStrike" cap="none">
                <a:solidFill>
                  <a:schemeClr val="lt1"/>
                </a:solidFill>
                <a:latin typeface="Calibri"/>
                <a:ea typeface="Calibri"/>
                <a:cs typeface="Calibri"/>
                <a:sym typeface="Calibri"/>
              </a:rPr>
              <a:t>: </a:t>
            </a:r>
            <a:r>
              <a:rPr lang="en-US" sz="10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esrdnetworkprogram@ipro.org </a:t>
            </a:r>
            <a:r>
              <a:rPr lang="en-US" sz="1000" b="0" i="0" u="none" strike="noStrike" cap="none">
                <a:solidFill>
                  <a:schemeClr val="lt1"/>
                </a:solidFill>
                <a:latin typeface="Calibri"/>
                <a:ea typeface="Calibri"/>
                <a:cs typeface="Calibri"/>
                <a:sym typeface="Calibri"/>
              </a:rPr>
              <a:t>• </a:t>
            </a:r>
            <a:r>
              <a:rPr lang="en-US" sz="1000" b="1" i="0" u="none" strike="noStrike" cap="none">
                <a:solidFill>
                  <a:schemeClr val="lt1"/>
                </a:solidFill>
                <a:latin typeface="Calibri"/>
                <a:ea typeface="Calibri"/>
                <a:cs typeface="Calibri"/>
                <a:sym typeface="Calibri"/>
              </a:rPr>
              <a:t>Web: </a:t>
            </a:r>
            <a:r>
              <a:rPr lang="en-US" sz="1000" b="1"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esrd.ipro.org</a:t>
            </a:r>
            <a:endParaRPr sz="1000" b="1" i="0" u="none" strike="noStrike" cap="none">
              <a:solidFill>
                <a:schemeClr val="lt1"/>
              </a:solidFill>
              <a:latin typeface="Calibri"/>
              <a:ea typeface="Calibri"/>
              <a:cs typeface="Calibri"/>
              <a:sym typeface="Calibri"/>
            </a:endParaRPr>
          </a:p>
        </p:txBody>
      </p:sp>
      <p:sp>
        <p:nvSpPr>
          <p:cNvPr id="38" name="Google Shape;38;p89"/>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chemeClr val="lt1"/>
              </a:solidFill>
              <a:latin typeface="Calibri"/>
              <a:ea typeface="Calibri"/>
              <a:cs typeface="Calibri"/>
              <a:sym typeface="Calibri"/>
            </a:endParaRPr>
          </a:p>
        </p:txBody>
      </p:sp>
      <p:sp>
        <p:nvSpPr>
          <p:cNvPr id="39" name="Google Shape;39;p89"/>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4"/>
          <p:cNvPicPr preferRelativeResize="0"/>
          <p:nvPr/>
        </p:nvPicPr>
        <p:blipFill rotWithShape="1">
          <a:blip r:embed="rId7">
            <a:alphaModFix/>
          </a:blip>
          <a:srcRect/>
          <a:stretch/>
        </p:blipFill>
        <p:spPr>
          <a:xfrm rot="10800000" flipH="1">
            <a:off x="0" y="6566294"/>
            <a:ext cx="12191999" cy="308863"/>
          </a:xfrm>
          <a:prstGeom prst="rect">
            <a:avLst/>
          </a:prstGeom>
          <a:noFill/>
          <a:ln>
            <a:noFill/>
          </a:ln>
        </p:spPr>
      </p:pic>
      <p:sp>
        <p:nvSpPr>
          <p:cNvPr id="7" name="Google Shape;7;p84"/>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46_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48_0.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4B_0.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0_0.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slide" Target="slide2.xml"/><Relationship Id="rId21" Type="http://schemas.openxmlformats.org/officeDocument/2006/relationships/slide" Target="slide18.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7.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slide" Target="slide16.xml"/><Relationship Id="rId4" Type="http://schemas.openxmlformats.org/officeDocument/2006/relationships/image" Target="../media/image11.png"/><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0_0.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1" descr="A logo of a healthy living&#10;&#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6989" y="438038"/>
            <a:ext cx="1019176" cy="1322666"/>
          </a:xfrm>
          <a:prstGeom prst="rect">
            <a:avLst/>
          </a:prstGeom>
          <a:noFill/>
          <a:ln>
            <a:noFill/>
          </a:ln>
        </p:spPr>
      </p:pic>
      <p:sp>
        <p:nvSpPr>
          <p:cNvPr id="44" name="Google Shape;44;p1"/>
          <p:cNvSpPr txBox="1">
            <a:spLocks noGrp="1"/>
          </p:cNvSpPr>
          <p:nvPr>
            <p:ph type="title"/>
          </p:nvPr>
        </p:nvSpPr>
        <p:spPr>
          <a:xfrm>
            <a:off x="935181" y="1634516"/>
            <a:ext cx="9902152" cy="8876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latin typeface="Libre Baskerville"/>
                <a:ea typeface="Libre Baskerville"/>
                <a:cs typeface="Libre Baskerville"/>
                <a:sym typeface="Libre Baskerville"/>
              </a:rPr>
              <a:t>HEALTHY LIVING</a:t>
            </a:r>
            <a:r>
              <a:rPr lang="en-US" sz="6000"/>
              <a:t> </a:t>
            </a:r>
            <a:endParaRPr/>
          </a:p>
        </p:txBody>
      </p:sp>
      <p:pic>
        <p:nvPicPr>
          <p:cNvPr id="46" name="Google Shape;46;p1" descr="1000 Trivia Questions and Answers - Summer 20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5078" y="2522136"/>
            <a:ext cx="10048352" cy="2944235"/>
          </a:xfrm>
          <a:prstGeom prst="rect">
            <a:avLst/>
          </a:prstGeom>
          <a:noFill/>
          <a:ln>
            <a:noFill/>
          </a:ln>
        </p:spPr>
      </p:pic>
      <p:sp>
        <p:nvSpPr>
          <p:cNvPr id="2" name="Slide Number Placeholder 1">
            <a:extLst>
              <a:ext uri="{FF2B5EF4-FFF2-40B4-BE49-F238E27FC236}">
                <a16:creationId xmlns:a16="http://schemas.microsoft.com/office/drawing/2014/main" id="{D770F7E2-FE00-A42D-7D64-6532DC6499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4" name="Picture 3">
            <a:extLst>
              <a:ext uri="{FF2B5EF4-FFF2-40B4-BE49-F238E27FC236}">
                <a16:creationId xmlns:a16="http://schemas.microsoft.com/office/drawing/2014/main" id="{D0110B8E-0BD2-6192-EBA3-E65195A5D55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7874" y="-1"/>
            <a:ext cx="9882677" cy="6597283"/>
          </a:xfrm>
          <a:prstGeom prst="rect">
            <a:avLst/>
          </a:prstGeom>
        </p:spPr>
      </p:pic>
      <p:sp>
        <p:nvSpPr>
          <p:cNvPr id="644" name="Google Shape;644;p70"/>
          <p:cNvSpPr txBox="1">
            <a:spLocks noGrp="1"/>
          </p:cNvSpPr>
          <p:nvPr>
            <p:ph type="title"/>
          </p:nvPr>
        </p:nvSpPr>
        <p:spPr>
          <a:xfrm>
            <a:off x="918529" y="547452"/>
            <a:ext cx="9721762" cy="933260"/>
          </a:xfrm>
          <a:prstGeom prst="rect">
            <a:avLst/>
          </a:prstGeom>
          <a:solidFill>
            <a:schemeClr val="lt1">
              <a:alpha val="58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Fact or Fiction - $100</a:t>
            </a:r>
            <a:endParaRPr dirty="0"/>
          </a:p>
        </p:txBody>
      </p:sp>
      <p:sp>
        <p:nvSpPr>
          <p:cNvPr id="645" name="Google Shape;645;p70"/>
          <p:cNvSpPr txBox="1">
            <a:spLocks noGrp="1"/>
          </p:cNvSpPr>
          <p:nvPr>
            <p:ph type="body" idx="2"/>
          </p:nvPr>
        </p:nvSpPr>
        <p:spPr>
          <a:xfrm>
            <a:off x="918529" y="2037557"/>
            <a:ext cx="7824949" cy="446063"/>
          </a:xfrm>
          <a:prstGeom prst="rect">
            <a:avLst/>
          </a:prstGeom>
          <a:solidFill>
            <a:schemeClr val="lt1">
              <a:alpha val="73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Due to time constraints, dialysis patients can't travel?</a:t>
            </a:r>
            <a:endParaRPr dirty="0"/>
          </a:p>
        </p:txBody>
      </p:sp>
      <p:sp>
        <p:nvSpPr>
          <p:cNvPr id="2" name="Google Shape;609;p65">
            <a:hlinkClick r:id="rId4" action="ppaction://hlinksldjump"/>
            <a:extLst>
              <a:ext uri="{FF2B5EF4-FFF2-40B4-BE49-F238E27FC236}">
                <a16:creationId xmlns:a16="http://schemas.microsoft.com/office/drawing/2014/main" id="{E6F96367-BCCE-5B5A-D55D-71EFA91101ED}"/>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DCCEF748-90B1-D603-AB36-3BFA5028796A}"/>
              </a:ext>
            </a:extLst>
          </p:cNvPr>
          <p:cNvSpPr>
            <a:spLocks noGrp="1"/>
          </p:cNvSpPr>
          <p:nvPr>
            <p:ph type="sldNum" idx="12"/>
          </p:nvPr>
        </p:nvSpPr>
        <p:spPr/>
        <p:txBody>
          <a:bodyPr/>
          <a:lstStyle/>
          <a:p>
            <a:pPr marL="0" lvl="0" indent="0" algn="ctr" rtl="0">
              <a:spcBef>
                <a:spcPts val="0"/>
              </a:spcBef>
              <a:spcAft>
                <a:spcPts val="0"/>
              </a:spcAft>
              <a:buNone/>
            </a:pPr>
            <a:r>
              <a:rPr lang="en-US" dirty="0"/>
              <a:t>10</a:t>
            </a: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2" name="Picture 1">
            <a:extLst>
              <a:ext uri="{FF2B5EF4-FFF2-40B4-BE49-F238E27FC236}">
                <a16:creationId xmlns:a16="http://schemas.microsoft.com/office/drawing/2014/main" id="{AB0966AD-0778-E2BF-9F41-CC92EEC0719B}"/>
              </a:ext>
              <a:ext uri="{C183D7F6-B498-43B3-948B-1728B52AA6E4}">
                <adec:decorative xmlns:adec="http://schemas.microsoft.com/office/drawing/2017/decorative" val="1"/>
              </a:ext>
            </a:extLst>
          </p:cNvPr>
          <p:cNvPicPr>
            <a:picLocks noChangeAspect="1"/>
          </p:cNvPicPr>
          <p:nvPr/>
        </p:nvPicPr>
        <p:blipFill>
          <a:blip r:embed="rId4" cstate="email">
            <a:alphaModFix amt="52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624725" y="0"/>
            <a:ext cx="9562083" cy="6603926"/>
          </a:xfrm>
          <a:prstGeom prst="rect">
            <a:avLst/>
          </a:prstGeom>
        </p:spPr>
      </p:pic>
      <p:sp>
        <p:nvSpPr>
          <p:cNvPr id="651" name="Google Shape;651;p71"/>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$200</a:t>
            </a:r>
            <a:endParaRPr/>
          </a:p>
        </p:txBody>
      </p:sp>
      <p:sp>
        <p:nvSpPr>
          <p:cNvPr id="653" name="Google Shape;653;p71"/>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r>
              <a:rPr lang="en-US" dirty="0"/>
              <a:t>Fact or Fiction: Dialysis patients play an active role in decisions about their treatment.</a:t>
            </a:r>
            <a:endParaRPr dirty="0"/>
          </a:p>
        </p:txBody>
      </p:sp>
      <p:sp>
        <p:nvSpPr>
          <p:cNvPr id="3" name="Google Shape;609;p65">
            <a:hlinkClick r:id="rId6" action="ppaction://hlinksldjump"/>
            <a:extLst>
              <a:ext uri="{FF2B5EF4-FFF2-40B4-BE49-F238E27FC236}">
                <a16:creationId xmlns:a16="http://schemas.microsoft.com/office/drawing/2014/main" id="{4A3425DD-3ABD-B9F0-862E-83D52A8D4651}"/>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94EFB945-E3EE-9BBB-A118-D08F58B23545}"/>
              </a:ext>
            </a:extLst>
          </p:cNvPr>
          <p:cNvSpPr>
            <a:spLocks noGrp="1"/>
          </p:cNvSpPr>
          <p:nvPr>
            <p:ph type="sldNum" idx="12"/>
          </p:nvPr>
        </p:nvSpPr>
        <p:spPr/>
        <p:txBody>
          <a:bodyPr/>
          <a:lstStyle/>
          <a:p>
            <a:pPr marL="0" lvl="0" indent="0" algn="ctr" rtl="0">
              <a:spcBef>
                <a:spcPts val="0"/>
              </a:spcBef>
              <a:spcAft>
                <a:spcPts val="0"/>
              </a:spcAft>
              <a:buNone/>
            </a:pPr>
            <a:r>
              <a:rPr lang="en-US" dirty="0"/>
              <a:t>11</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2"/>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$300</a:t>
            </a:r>
            <a:endParaRPr/>
          </a:p>
        </p:txBody>
      </p:sp>
      <p:sp>
        <p:nvSpPr>
          <p:cNvPr id="660" name="Google Shape;660;p72"/>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Acetaminophen is the common over the counter pain reliever generally used for ESRD patients? </a:t>
            </a:r>
            <a:endParaRPr dirty="0"/>
          </a:p>
        </p:txBody>
      </p:sp>
      <p:pic>
        <p:nvPicPr>
          <p:cNvPr id="4" name="Picture 3" descr="Bottle of Acetaminophen">
            <a:extLst>
              <a:ext uri="{FF2B5EF4-FFF2-40B4-BE49-F238E27FC236}">
                <a16:creationId xmlns:a16="http://schemas.microsoft.com/office/drawing/2014/main" id="{914C5BDA-9445-A8B1-1A1E-FDAECC5DCA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486" y="2818771"/>
            <a:ext cx="5935692" cy="3338424"/>
          </a:xfrm>
          <a:prstGeom prst="rect">
            <a:avLst/>
          </a:prstGeom>
        </p:spPr>
      </p:pic>
      <p:sp>
        <p:nvSpPr>
          <p:cNvPr id="2" name="Google Shape;609;p65">
            <a:hlinkClick r:id="rId4" action="ppaction://hlinksldjump"/>
            <a:extLst>
              <a:ext uri="{FF2B5EF4-FFF2-40B4-BE49-F238E27FC236}">
                <a16:creationId xmlns:a16="http://schemas.microsoft.com/office/drawing/2014/main" id="{89128613-4FC1-E3C8-1050-4861C1AB6F6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475C6D11-A64E-E118-93A1-66E724477849}"/>
              </a:ext>
            </a:extLst>
          </p:cNvPr>
          <p:cNvSpPr>
            <a:spLocks noGrp="1"/>
          </p:cNvSpPr>
          <p:nvPr>
            <p:ph type="sldNum" idx="12"/>
          </p:nvPr>
        </p:nvSpPr>
        <p:spPr/>
        <p:txBody>
          <a:bodyPr/>
          <a:lstStyle/>
          <a:p>
            <a:pPr marL="0" lvl="0" indent="0" algn="ctr" rtl="0">
              <a:spcBef>
                <a:spcPts val="0"/>
              </a:spcBef>
              <a:spcAft>
                <a:spcPts val="0"/>
              </a:spcAft>
              <a:buNone/>
            </a:pPr>
            <a:r>
              <a:rPr lang="en-US" dirty="0"/>
              <a:t>12</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3" name="Picture 2">
            <a:extLst>
              <a:ext uri="{FF2B5EF4-FFF2-40B4-BE49-F238E27FC236}">
                <a16:creationId xmlns:a16="http://schemas.microsoft.com/office/drawing/2014/main" id="{84A2073B-3412-661E-58E0-CAB16541E28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6016" y="1"/>
            <a:ext cx="10718800" cy="6543039"/>
          </a:xfrm>
          <a:prstGeom prst="rect">
            <a:avLst/>
          </a:prstGeom>
        </p:spPr>
      </p:pic>
      <p:sp>
        <p:nvSpPr>
          <p:cNvPr id="666" name="Google Shape;666;p73"/>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$400</a:t>
            </a:r>
            <a:endParaRPr/>
          </a:p>
        </p:txBody>
      </p:sp>
      <p:sp>
        <p:nvSpPr>
          <p:cNvPr id="667" name="Google Shape;667;p73"/>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r>
              <a:rPr lang="en-US" dirty="0"/>
              <a:t>Fact or Fiction: Making urine always means your kidneys are healthy</a:t>
            </a:r>
            <a:endParaRPr dirty="0"/>
          </a:p>
        </p:txBody>
      </p:sp>
      <p:sp>
        <p:nvSpPr>
          <p:cNvPr id="2" name="Google Shape;609;p65">
            <a:hlinkClick r:id="rId5" action="ppaction://hlinksldjump"/>
            <a:extLst>
              <a:ext uri="{FF2B5EF4-FFF2-40B4-BE49-F238E27FC236}">
                <a16:creationId xmlns:a16="http://schemas.microsoft.com/office/drawing/2014/main" id="{E51CFD1E-D349-175F-3B02-D52C40053DA6}"/>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EC380D37-2716-13EE-6A8C-7AF737448A15}"/>
              </a:ext>
            </a:extLst>
          </p:cNvPr>
          <p:cNvSpPr>
            <a:spLocks noGrp="1"/>
          </p:cNvSpPr>
          <p:nvPr>
            <p:ph type="sldNum" idx="12"/>
          </p:nvPr>
        </p:nvSpPr>
        <p:spPr/>
        <p:txBody>
          <a:bodyPr/>
          <a:lstStyle/>
          <a:p>
            <a:pPr marL="0" lvl="0" indent="0" algn="ctr" rtl="0">
              <a:spcBef>
                <a:spcPts val="0"/>
              </a:spcBef>
              <a:spcAft>
                <a:spcPts val="0"/>
              </a:spcAft>
              <a:buNone/>
            </a:pPr>
            <a:r>
              <a:rPr lang="en-US" dirty="0"/>
              <a:t>13</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5" name="Picture 4">
            <a:extLst>
              <a:ext uri="{FF2B5EF4-FFF2-40B4-BE49-F238E27FC236}">
                <a16:creationId xmlns:a16="http://schemas.microsoft.com/office/drawing/2014/main" id="{D7BBF2DC-3B5B-C3B1-4222-A2795D2A02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39732" y="0"/>
            <a:ext cx="10520282" cy="6567055"/>
          </a:xfrm>
          <a:prstGeom prst="rect">
            <a:avLst/>
          </a:prstGeom>
        </p:spPr>
      </p:pic>
      <p:sp>
        <p:nvSpPr>
          <p:cNvPr id="673" name="Google Shape;673;p74"/>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Fact or Fiction - $500</a:t>
            </a:r>
            <a:endParaRPr dirty="0"/>
          </a:p>
        </p:txBody>
      </p:sp>
      <p:sp>
        <p:nvSpPr>
          <p:cNvPr id="674" name="Google Shape;674;p74"/>
          <p:cNvSpPr txBox="1">
            <a:spLocks noGrp="1"/>
          </p:cNvSpPr>
          <p:nvPr>
            <p:ph type="body" idx="2"/>
          </p:nvPr>
        </p:nvSpPr>
        <p:spPr>
          <a:xfrm>
            <a:off x="918529" y="2037557"/>
            <a:ext cx="5686311" cy="446063"/>
          </a:xfrm>
          <a:prstGeom prst="rect">
            <a:avLst/>
          </a:prstGeom>
          <a:solidFill>
            <a:schemeClr val="lt1">
              <a:alpha val="65757"/>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Older and younger adults get ESRD.</a:t>
            </a:r>
            <a:endParaRPr dirty="0"/>
          </a:p>
        </p:txBody>
      </p:sp>
      <p:sp>
        <p:nvSpPr>
          <p:cNvPr id="2" name="Google Shape;609;p65">
            <a:hlinkClick r:id="rId4" action="ppaction://hlinksldjump"/>
            <a:extLst>
              <a:ext uri="{FF2B5EF4-FFF2-40B4-BE49-F238E27FC236}">
                <a16:creationId xmlns:a16="http://schemas.microsoft.com/office/drawing/2014/main" id="{EAF8BFB3-C283-9444-C4C7-060901B63E3A}"/>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701E0838-9664-B4A9-626F-C1B5B550244E}"/>
              </a:ext>
            </a:extLst>
          </p:cNvPr>
          <p:cNvSpPr>
            <a:spLocks noGrp="1"/>
          </p:cNvSpPr>
          <p:nvPr>
            <p:ph type="sldNum" idx="12"/>
          </p:nvPr>
        </p:nvSpPr>
        <p:spPr/>
        <p:txBody>
          <a:bodyPr/>
          <a:lstStyle/>
          <a:p>
            <a:pPr marL="0" lvl="0" indent="0" algn="ctr" rtl="0">
              <a:spcBef>
                <a:spcPts val="0"/>
              </a:spcBef>
              <a:spcAft>
                <a:spcPts val="0"/>
              </a:spcAft>
              <a:buNone/>
            </a:pPr>
            <a:r>
              <a:rPr lang="en-US" dirty="0"/>
              <a:t>14</a:t>
            </a: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2" name="Picture 1">
            <a:extLst>
              <a:ext uri="{FF2B5EF4-FFF2-40B4-BE49-F238E27FC236}">
                <a16:creationId xmlns:a16="http://schemas.microsoft.com/office/drawing/2014/main" id="{2483A292-91DC-CF64-20CC-DC019A89E48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293"/>
          <a:stretch>
            <a:fillRect/>
          </a:stretch>
        </p:blipFill>
        <p:spPr>
          <a:xfrm>
            <a:off x="2210656" y="1"/>
            <a:ext cx="9981344" cy="6543039"/>
          </a:xfrm>
          <a:prstGeom prst="rect">
            <a:avLst/>
          </a:prstGeom>
        </p:spPr>
      </p:pic>
      <p:sp>
        <p:nvSpPr>
          <p:cNvPr id="680" name="Google Shape;680;p75"/>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$100</a:t>
            </a:r>
            <a:endParaRPr/>
          </a:p>
        </p:txBody>
      </p:sp>
      <p:sp>
        <p:nvSpPr>
          <p:cNvPr id="681" name="Google Shape;681;p75"/>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What’s the </a:t>
            </a:r>
            <a:r>
              <a:rPr lang="en-US" u="sng"/>
              <a:t>main</a:t>
            </a:r>
            <a:r>
              <a:rPr lang="en-US"/>
              <a:t> function of the kidneys?</a:t>
            </a:r>
            <a:endParaRPr/>
          </a:p>
        </p:txBody>
      </p:sp>
      <p:sp>
        <p:nvSpPr>
          <p:cNvPr id="682" name="Google Shape;682;p75"/>
          <p:cNvSpPr txBox="1">
            <a:spLocks noGrp="1"/>
          </p:cNvSpPr>
          <p:nvPr>
            <p:ph type="body" idx="3"/>
          </p:nvPr>
        </p:nvSpPr>
        <p:spPr>
          <a:xfrm>
            <a:off x="918529" y="2537566"/>
            <a:ext cx="5177471" cy="1465474"/>
          </a:xfrm>
          <a:prstGeom prst="rect">
            <a:avLst/>
          </a:prstGeom>
          <a:solidFill>
            <a:schemeClr val="lt1">
              <a:alpha val="79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Produce red blood cells</a:t>
            </a:r>
            <a:endParaRPr dirty="0"/>
          </a:p>
          <a:p>
            <a:pPr marL="44450" lvl="0" indent="0" algn="l" rtl="0">
              <a:lnSpc>
                <a:spcPct val="100000"/>
              </a:lnSpc>
              <a:spcBef>
                <a:spcPts val="0"/>
              </a:spcBef>
              <a:spcAft>
                <a:spcPts val="0"/>
              </a:spcAft>
              <a:buSzPts val="2900"/>
              <a:buNone/>
            </a:pPr>
            <a:r>
              <a:rPr lang="en-US" dirty="0"/>
              <a:t>B)  Filter waste and extra fluid from the blood</a:t>
            </a:r>
            <a:endParaRPr dirty="0"/>
          </a:p>
          <a:p>
            <a:pPr marL="44450" lvl="0" indent="0" algn="l" rtl="0">
              <a:lnSpc>
                <a:spcPct val="100000"/>
              </a:lnSpc>
              <a:spcBef>
                <a:spcPts val="0"/>
              </a:spcBef>
              <a:spcAft>
                <a:spcPts val="0"/>
              </a:spcAft>
              <a:buSzPts val="2900"/>
              <a:buNone/>
            </a:pPr>
            <a:r>
              <a:rPr lang="en-US" dirty="0"/>
              <a:t>C)  Regulate body temperature</a:t>
            </a:r>
            <a:endParaRPr dirty="0"/>
          </a:p>
          <a:p>
            <a:pPr marL="44450" lvl="0" indent="0" algn="l" rtl="0">
              <a:lnSpc>
                <a:spcPct val="100000"/>
              </a:lnSpc>
              <a:spcBef>
                <a:spcPts val="0"/>
              </a:spcBef>
              <a:spcAft>
                <a:spcPts val="0"/>
              </a:spcAft>
              <a:buSzPts val="2900"/>
              <a:buNone/>
            </a:pPr>
            <a:r>
              <a:rPr lang="en-US" dirty="0"/>
              <a:t>D)  Aid in digestion</a:t>
            </a:r>
            <a:endParaRPr dirty="0"/>
          </a:p>
          <a:p>
            <a:pPr marL="44450" lvl="0" indent="0" algn="l" rtl="0">
              <a:lnSpc>
                <a:spcPct val="100000"/>
              </a:lnSpc>
              <a:spcBef>
                <a:spcPts val="0"/>
              </a:spcBef>
              <a:spcAft>
                <a:spcPts val="0"/>
              </a:spcAft>
              <a:buSzPts val="2900"/>
              <a:buNone/>
            </a:pPr>
            <a:endParaRPr dirty="0"/>
          </a:p>
        </p:txBody>
      </p:sp>
      <p:sp>
        <p:nvSpPr>
          <p:cNvPr id="3" name="Google Shape;609;p65">
            <a:hlinkClick r:id="rId4" action="ppaction://hlinksldjump"/>
            <a:extLst>
              <a:ext uri="{FF2B5EF4-FFF2-40B4-BE49-F238E27FC236}">
                <a16:creationId xmlns:a16="http://schemas.microsoft.com/office/drawing/2014/main" id="{CC8B1310-AC66-F644-6A99-2DDB33C54C6E}"/>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B6297432-2920-6F47-F550-E7470F71ED7B}"/>
              </a:ext>
            </a:extLst>
          </p:cNvPr>
          <p:cNvSpPr>
            <a:spLocks noGrp="1"/>
          </p:cNvSpPr>
          <p:nvPr>
            <p:ph type="sldNum" idx="12"/>
          </p:nvPr>
        </p:nvSpPr>
        <p:spPr/>
        <p:txBody>
          <a:bodyPr/>
          <a:lstStyle/>
          <a:p>
            <a:pPr marL="0" lvl="0" indent="0" algn="ctr" rtl="0">
              <a:spcBef>
                <a:spcPts val="0"/>
              </a:spcBef>
              <a:spcAft>
                <a:spcPts val="0"/>
              </a:spcAft>
              <a:buNone/>
            </a:pPr>
            <a:r>
              <a:rPr lang="en-US" dirty="0"/>
              <a:t>15</a:t>
            </a: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$200</a:t>
            </a:r>
            <a:endParaRPr/>
          </a:p>
        </p:txBody>
      </p:sp>
      <p:sp>
        <p:nvSpPr>
          <p:cNvPr id="689" name="Google Shape;689;p7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common symptom of Kidney disease?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p:txBody>
      </p:sp>
      <p:sp>
        <p:nvSpPr>
          <p:cNvPr id="690" name="Google Shape;690;p7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Nausea and vomiting</a:t>
            </a:r>
            <a:endParaRPr dirty="0"/>
          </a:p>
          <a:p>
            <a:pPr marL="44450" lvl="0" indent="0" algn="l" rtl="0">
              <a:lnSpc>
                <a:spcPct val="100000"/>
              </a:lnSpc>
              <a:spcBef>
                <a:spcPts val="0"/>
              </a:spcBef>
              <a:spcAft>
                <a:spcPts val="0"/>
              </a:spcAft>
              <a:buSzPts val="2900"/>
              <a:buNone/>
            </a:pPr>
            <a:r>
              <a:rPr lang="en-US" dirty="0"/>
              <a:t>B) Fatigue/shortness of breath</a:t>
            </a:r>
            <a:endParaRPr dirty="0"/>
          </a:p>
          <a:p>
            <a:pPr marL="44450" lvl="0" indent="0" algn="l" rtl="0">
              <a:lnSpc>
                <a:spcPct val="100000"/>
              </a:lnSpc>
              <a:spcBef>
                <a:spcPts val="0"/>
              </a:spcBef>
              <a:spcAft>
                <a:spcPts val="0"/>
              </a:spcAft>
              <a:buSzPts val="2900"/>
              <a:buNone/>
            </a:pPr>
            <a:r>
              <a:rPr lang="en-US" dirty="0"/>
              <a:t>C) Change in urination (more or less)</a:t>
            </a:r>
            <a:endParaRPr dirty="0"/>
          </a:p>
          <a:p>
            <a:pPr marL="44450" lvl="0" indent="0" algn="l" rtl="0">
              <a:lnSpc>
                <a:spcPct val="100000"/>
              </a:lnSpc>
              <a:spcBef>
                <a:spcPts val="0"/>
              </a:spcBef>
              <a:spcAft>
                <a:spcPts val="0"/>
              </a:spcAft>
              <a:buSzPts val="2900"/>
              <a:buNone/>
            </a:pPr>
            <a:r>
              <a:rPr lang="en-US" dirty="0"/>
              <a:t>D) Swelling in the legs/hands/feet</a:t>
            </a:r>
            <a:endParaRPr dirty="0"/>
          </a:p>
          <a:p>
            <a:pPr marL="44450" lvl="0" indent="0" algn="l" rtl="0">
              <a:lnSpc>
                <a:spcPct val="100000"/>
              </a:lnSpc>
              <a:spcBef>
                <a:spcPts val="0"/>
              </a:spcBef>
              <a:spcAft>
                <a:spcPts val="0"/>
              </a:spcAft>
              <a:buSzPts val="2900"/>
              <a:buNone/>
            </a:pPr>
            <a:endParaRPr dirty="0"/>
          </a:p>
        </p:txBody>
      </p:sp>
      <p:pic>
        <p:nvPicPr>
          <p:cNvPr id="4" name="Picture 3" descr="Kidnies with question mark next the them">
            <a:extLst>
              <a:ext uri="{FF2B5EF4-FFF2-40B4-BE49-F238E27FC236}">
                <a16:creationId xmlns:a16="http://schemas.microsoft.com/office/drawing/2014/main" id="{E346754D-B2DC-E29D-2C82-1CEDC46DE2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5996" y="2037557"/>
            <a:ext cx="4198820" cy="2779100"/>
          </a:xfrm>
          <a:prstGeom prst="rect">
            <a:avLst/>
          </a:prstGeom>
        </p:spPr>
      </p:pic>
      <p:sp>
        <p:nvSpPr>
          <p:cNvPr id="2" name="Google Shape;609;p65">
            <a:hlinkClick r:id="rId5" action="ppaction://hlinksldjump"/>
            <a:extLst>
              <a:ext uri="{FF2B5EF4-FFF2-40B4-BE49-F238E27FC236}">
                <a16:creationId xmlns:a16="http://schemas.microsoft.com/office/drawing/2014/main" id="{E3EC10BB-0079-F268-715C-25CAF63FE8BE}"/>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F22A771C-0BA2-6D93-04A9-146E68E44ABD}"/>
              </a:ext>
            </a:extLst>
          </p:cNvPr>
          <p:cNvSpPr>
            <a:spLocks noGrp="1"/>
          </p:cNvSpPr>
          <p:nvPr>
            <p:ph type="sldNum" idx="12"/>
          </p:nvPr>
        </p:nvSpPr>
        <p:spPr/>
        <p:txBody>
          <a:bodyPr/>
          <a:lstStyle/>
          <a:p>
            <a:pPr marL="0" lvl="0" indent="0" algn="ctr" rtl="0">
              <a:spcBef>
                <a:spcPts val="0"/>
              </a:spcBef>
              <a:spcAft>
                <a:spcPts val="0"/>
              </a:spcAft>
              <a:buNone/>
            </a:pPr>
            <a:r>
              <a:rPr lang="en-US" dirty="0"/>
              <a:t>16</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3" name="Picture 2">
            <a:extLst>
              <a:ext uri="{FF2B5EF4-FFF2-40B4-BE49-F238E27FC236}">
                <a16:creationId xmlns:a16="http://schemas.microsoft.com/office/drawing/2014/main" id="{21071C15-A891-E7DE-CAE4-CF93DCA3DE94}"/>
              </a:ext>
              <a:ext uri="{C183D7F6-B498-43B3-948B-1728B52AA6E4}">
                <adec:decorative xmlns:adec="http://schemas.microsoft.com/office/drawing/2017/decorative" val="1"/>
              </a:ext>
            </a:extLst>
          </p:cNvPr>
          <p:cNvPicPr>
            <a:picLocks noChangeAspect="1"/>
          </p:cNvPicPr>
          <p:nvPr/>
        </p:nvPicPr>
        <p:blipFill>
          <a:blip r:embed="rId3" cstate="email">
            <a:alphaModFix amt="43000"/>
            <a:extLst>
              <a:ext uri="{BEBA8EAE-BF5A-486C-A8C5-ECC9F3942E4B}">
                <a14:imgProps xmlns:a14="http://schemas.microsoft.com/office/drawing/2010/main">
                  <a14:imgLayer r:embed="rId4">
                    <a14:imgEffect>
                      <a14:saturation sat="42000"/>
                    </a14:imgEffect>
                  </a14:imgLayer>
                </a14:imgProps>
              </a:ext>
              <a:ext uri="{28A0092B-C50C-407E-A947-70E740481C1C}">
                <a14:useLocalDpi xmlns:a14="http://schemas.microsoft.com/office/drawing/2010/main"/>
              </a:ext>
            </a:extLst>
          </a:blip>
          <a:srcRect/>
          <a:stretch/>
        </p:blipFill>
        <p:spPr>
          <a:xfrm>
            <a:off x="2316481" y="0"/>
            <a:ext cx="9875519" cy="6580878"/>
          </a:xfrm>
          <a:prstGeom prst="rect">
            <a:avLst/>
          </a:prstGeom>
        </p:spPr>
      </p:pic>
      <p:sp>
        <p:nvSpPr>
          <p:cNvPr id="696" name="Google Shape;696;p77"/>
          <p:cNvSpPr txBox="1">
            <a:spLocks noGrp="1"/>
          </p:cNvSpPr>
          <p:nvPr>
            <p:ph type="title"/>
          </p:nvPr>
        </p:nvSpPr>
        <p:spPr>
          <a:xfrm>
            <a:off x="2946399" y="547452"/>
            <a:ext cx="7122161" cy="864788"/>
          </a:xfrm>
          <a:prstGeom prst="rect">
            <a:avLst/>
          </a:prstGeom>
          <a:solidFill>
            <a:schemeClr val="lt1">
              <a:alpha val="81417"/>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Kidney Talk 101 - $300</a:t>
            </a:r>
            <a:endParaRPr dirty="0"/>
          </a:p>
        </p:txBody>
      </p:sp>
      <p:sp>
        <p:nvSpPr>
          <p:cNvPr id="697" name="Google Shape;697;p77"/>
          <p:cNvSpPr txBox="1">
            <a:spLocks noGrp="1"/>
          </p:cNvSpPr>
          <p:nvPr>
            <p:ph type="body" idx="2"/>
          </p:nvPr>
        </p:nvSpPr>
        <p:spPr>
          <a:xfrm>
            <a:off x="918529" y="2037557"/>
            <a:ext cx="7016431" cy="446063"/>
          </a:xfrm>
          <a:prstGeom prst="rect">
            <a:avLst/>
          </a:prstGeom>
          <a:solidFill>
            <a:schemeClr val="lt1">
              <a:alpha val="86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artificial kidney in a hemodialysis machine is called a what? 		</a:t>
            </a:r>
            <a:endParaRPr dirty="0"/>
          </a:p>
        </p:txBody>
      </p:sp>
      <p:sp>
        <p:nvSpPr>
          <p:cNvPr id="698" name="Google Shape;698;p77"/>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Hemolyzer</a:t>
            </a:r>
            <a:endParaRPr/>
          </a:p>
          <a:p>
            <a:pPr marL="44450" lvl="0" indent="0" algn="l" rtl="0">
              <a:lnSpc>
                <a:spcPct val="100000"/>
              </a:lnSpc>
              <a:spcBef>
                <a:spcPts val="0"/>
              </a:spcBef>
              <a:spcAft>
                <a:spcPts val="0"/>
              </a:spcAft>
              <a:buSzPts val="2900"/>
              <a:buNone/>
            </a:pPr>
            <a:r>
              <a:rPr lang="en-US"/>
              <a:t>B)  Nephrolyzer</a:t>
            </a:r>
            <a:endParaRPr/>
          </a:p>
          <a:p>
            <a:pPr marL="44450" lvl="0" indent="0" algn="l" rtl="0">
              <a:lnSpc>
                <a:spcPct val="100000"/>
              </a:lnSpc>
              <a:spcBef>
                <a:spcPts val="0"/>
              </a:spcBef>
              <a:spcAft>
                <a:spcPts val="0"/>
              </a:spcAft>
              <a:buSzPts val="2900"/>
              <a:buNone/>
            </a:pPr>
            <a:r>
              <a:rPr lang="en-US"/>
              <a:t>C)  Dialyzer</a:t>
            </a:r>
            <a:endParaRPr/>
          </a:p>
          <a:p>
            <a:pPr marL="44450" lvl="0" indent="0" algn="l" rtl="0">
              <a:lnSpc>
                <a:spcPct val="100000"/>
              </a:lnSpc>
              <a:spcBef>
                <a:spcPts val="0"/>
              </a:spcBef>
              <a:spcAft>
                <a:spcPts val="0"/>
              </a:spcAft>
              <a:buSzPts val="2900"/>
              <a:buNone/>
            </a:pPr>
            <a:r>
              <a:rPr lang="en-US"/>
              <a:t>D)  Blood filter</a:t>
            </a:r>
            <a:endParaRPr/>
          </a:p>
          <a:p>
            <a:pPr marL="44450" lvl="0" indent="0" algn="l" rtl="0">
              <a:lnSpc>
                <a:spcPct val="100000"/>
              </a:lnSpc>
              <a:spcBef>
                <a:spcPts val="0"/>
              </a:spcBef>
              <a:spcAft>
                <a:spcPts val="0"/>
              </a:spcAft>
              <a:buSzPts val="2900"/>
              <a:buNone/>
            </a:pPr>
            <a:endParaRPr/>
          </a:p>
        </p:txBody>
      </p:sp>
      <p:sp>
        <p:nvSpPr>
          <p:cNvPr id="2" name="Google Shape;609;p65">
            <a:hlinkClick r:id="rId5" action="ppaction://hlinksldjump"/>
            <a:extLst>
              <a:ext uri="{FF2B5EF4-FFF2-40B4-BE49-F238E27FC236}">
                <a16:creationId xmlns:a16="http://schemas.microsoft.com/office/drawing/2014/main" id="{7316B154-BC49-340B-342C-383ED70F0C34}"/>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53AB1F41-019C-4F5E-4B66-720390BF4B43}"/>
              </a:ext>
            </a:extLst>
          </p:cNvPr>
          <p:cNvSpPr>
            <a:spLocks noGrp="1"/>
          </p:cNvSpPr>
          <p:nvPr>
            <p:ph type="sldNum" idx="12"/>
          </p:nvPr>
        </p:nvSpPr>
        <p:spPr/>
        <p:txBody>
          <a:bodyPr/>
          <a:lstStyle/>
          <a:p>
            <a:pPr marL="0" lvl="0" indent="0" algn="ctr" rtl="0">
              <a:spcBef>
                <a:spcPts val="0"/>
              </a:spcBef>
              <a:spcAft>
                <a:spcPts val="0"/>
              </a:spcAft>
              <a:buNone/>
            </a:pPr>
            <a:r>
              <a:rPr lang="en-US" dirty="0"/>
              <a:t>17</a:t>
            </a: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4" name="Picture 3">
            <a:extLst>
              <a:ext uri="{FF2B5EF4-FFF2-40B4-BE49-F238E27FC236}">
                <a16:creationId xmlns:a16="http://schemas.microsoft.com/office/drawing/2014/main" id="{101F203F-1C5C-5396-34DB-E43A5DCD4BD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4809" y="-75893"/>
            <a:ext cx="6642948" cy="6642948"/>
          </a:xfrm>
          <a:prstGeom prst="rect">
            <a:avLst/>
          </a:prstGeom>
        </p:spPr>
      </p:pic>
      <p:sp>
        <p:nvSpPr>
          <p:cNvPr id="704" name="Google Shape;704;p78"/>
          <p:cNvSpPr txBox="1">
            <a:spLocks noGrp="1"/>
          </p:cNvSpPr>
          <p:nvPr>
            <p:ph type="title"/>
          </p:nvPr>
        </p:nvSpPr>
        <p:spPr>
          <a:xfrm>
            <a:off x="918529" y="547452"/>
            <a:ext cx="9694892" cy="1047645"/>
          </a:xfrm>
          <a:prstGeom prst="rect">
            <a:avLst/>
          </a:prstGeom>
          <a:solidFill>
            <a:schemeClr val="lt1">
              <a:alpha val="76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Kidney Talk 101 - $400</a:t>
            </a:r>
            <a:endParaRPr dirty="0"/>
          </a:p>
        </p:txBody>
      </p:sp>
      <p:sp>
        <p:nvSpPr>
          <p:cNvPr id="705" name="Google Shape;705;p78"/>
          <p:cNvSpPr txBox="1">
            <a:spLocks noGrp="1"/>
          </p:cNvSpPr>
          <p:nvPr>
            <p:ph type="body" idx="2"/>
          </p:nvPr>
        </p:nvSpPr>
        <p:spPr>
          <a:xfrm>
            <a:off x="918529" y="2037557"/>
            <a:ext cx="10446287" cy="446063"/>
          </a:xfrm>
          <a:prstGeom prst="rect">
            <a:avLst/>
          </a:prstGeom>
          <a:solidFill>
            <a:schemeClr val="lt1">
              <a:alpha val="5850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the medical word for high blood pressure, a common problem for people with kidney disease?</a:t>
            </a:r>
            <a:endParaRPr dirty="0"/>
          </a:p>
        </p:txBody>
      </p:sp>
      <p:sp>
        <p:nvSpPr>
          <p:cNvPr id="706" name="Google Shape;706;p78"/>
          <p:cNvSpPr txBox="1">
            <a:spLocks noGrp="1"/>
          </p:cNvSpPr>
          <p:nvPr>
            <p:ph type="body" idx="3"/>
          </p:nvPr>
        </p:nvSpPr>
        <p:spPr>
          <a:xfrm>
            <a:off x="918529" y="2926080"/>
            <a:ext cx="10446287" cy="3114502"/>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Hypotension</a:t>
            </a:r>
            <a:endParaRPr/>
          </a:p>
          <a:p>
            <a:pPr marL="44450" lvl="0" indent="0" algn="l" rtl="0">
              <a:lnSpc>
                <a:spcPct val="100000"/>
              </a:lnSpc>
              <a:spcBef>
                <a:spcPts val="0"/>
              </a:spcBef>
              <a:spcAft>
                <a:spcPts val="0"/>
              </a:spcAft>
              <a:buSzPts val="2900"/>
              <a:buNone/>
            </a:pPr>
            <a:r>
              <a:rPr lang="en-US"/>
              <a:t>B) Hypertension</a:t>
            </a:r>
            <a:endParaRPr/>
          </a:p>
          <a:p>
            <a:pPr marL="44450" lvl="0" indent="0" algn="l" rtl="0">
              <a:lnSpc>
                <a:spcPct val="100000"/>
              </a:lnSpc>
              <a:spcBef>
                <a:spcPts val="0"/>
              </a:spcBef>
              <a:spcAft>
                <a:spcPts val="0"/>
              </a:spcAft>
              <a:buSzPts val="2900"/>
              <a:buNone/>
            </a:pPr>
            <a:r>
              <a:rPr lang="en-US"/>
              <a:t>C) Hyperactivity</a:t>
            </a:r>
            <a:endParaRPr/>
          </a:p>
          <a:p>
            <a:pPr marL="44450" lvl="0" indent="0" algn="l" rtl="0">
              <a:lnSpc>
                <a:spcPct val="100000"/>
              </a:lnSpc>
              <a:spcBef>
                <a:spcPts val="0"/>
              </a:spcBef>
              <a:spcAft>
                <a:spcPts val="0"/>
              </a:spcAft>
              <a:buSzPts val="2900"/>
              <a:buNone/>
            </a:pPr>
            <a:endParaRPr/>
          </a:p>
        </p:txBody>
      </p:sp>
      <p:sp>
        <p:nvSpPr>
          <p:cNvPr id="2" name="Google Shape;609;p65">
            <a:hlinkClick r:id="rId4" action="ppaction://hlinksldjump"/>
            <a:extLst>
              <a:ext uri="{FF2B5EF4-FFF2-40B4-BE49-F238E27FC236}">
                <a16:creationId xmlns:a16="http://schemas.microsoft.com/office/drawing/2014/main" id="{55CBE267-A8EB-83F4-891F-6201BD0FABE6}"/>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4346C1A9-A3CE-C8C3-B6B7-CFBCBCBCD608}"/>
              </a:ext>
            </a:extLst>
          </p:cNvPr>
          <p:cNvSpPr>
            <a:spLocks noGrp="1"/>
          </p:cNvSpPr>
          <p:nvPr>
            <p:ph type="sldNum" idx="12"/>
          </p:nvPr>
        </p:nvSpPr>
        <p:spPr/>
        <p:txBody>
          <a:bodyPr/>
          <a:lstStyle/>
          <a:p>
            <a:pPr marL="0" lvl="0" indent="0" algn="ctr" rtl="0">
              <a:spcBef>
                <a:spcPts val="0"/>
              </a:spcBef>
              <a:spcAft>
                <a:spcPts val="0"/>
              </a:spcAft>
              <a:buNone/>
            </a:pPr>
            <a:r>
              <a:rPr lang="en-US" dirty="0"/>
              <a:t>18</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2" name="Picture 1">
            <a:extLst>
              <a:ext uri="{FF2B5EF4-FFF2-40B4-BE49-F238E27FC236}">
                <a16:creationId xmlns:a16="http://schemas.microsoft.com/office/drawing/2014/main" id="{467F9EF4-F2C8-BE9C-1854-B18752A8B5C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5760" y="1239519"/>
            <a:ext cx="8016240" cy="5341553"/>
          </a:xfrm>
          <a:prstGeom prst="rect">
            <a:avLst/>
          </a:prstGeom>
        </p:spPr>
      </p:pic>
      <p:sp>
        <p:nvSpPr>
          <p:cNvPr id="712" name="Google Shape;712;p79"/>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$500</a:t>
            </a:r>
            <a:endParaRPr/>
          </a:p>
        </p:txBody>
      </p:sp>
      <p:sp>
        <p:nvSpPr>
          <p:cNvPr id="713" name="Google Shape;713;p79"/>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What’s the main reason why a catheter is usually considered a temporary access? </a:t>
            </a:r>
            <a:endParaRPr dirty="0"/>
          </a:p>
        </p:txBody>
      </p:sp>
      <p:sp>
        <p:nvSpPr>
          <p:cNvPr id="3" name="Google Shape;609;p65">
            <a:hlinkClick r:id="rId4" action="ppaction://hlinksldjump"/>
            <a:extLst>
              <a:ext uri="{FF2B5EF4-FFF2-40B4-BE49-F238E27FC236}">
                <a16:creationId xmlns:a16="http://schemas.microsoft.com/office/drawing/2014/main" id="{3269BBCB-BD55-4FEA-8C07-AA49D4109DD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EDFC3501-FB72-D276-EC0B-9BB919662201}"/>
              </a:ext>
            </a:extLst>
          </p:cNvPr>
          <p:cNvSpPr>
            <a:spLocks noGrp="1"/>
          </p:cNvSpPr>
          <p:nvPr>
            <p:ph type="sldNum" idx="12"/>
          </p:nvPr>
        </p:nvSpPr>
        <p:spPr/>
        <p:txBody>
          <a:bodyPr/>
          <a:lstStyle/>
          <a:p>
            <a:pPr marL="0" lvl="0" indent="0" algn="ctr" rtl="0">
              <a:spcBef>
                <a:spcPts val="0"/>
              </a:spcBef>
              <a:spcAft>
                <a:spcPts val="0"/>
              </a:spcAft>
              <a:buNone/>
            </a:pPr>
            <a:r>
              <a:rPr lang="en-US" dirty="0"/>
              <a:t>19</a:t>
            </a: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a:extLst>
            <a:ext uri="{FF2B5EF4-FFF2-40B4-BE49-F238E27FC236}">
              <a16:creationId xmlns:a16="http://schemas.microsoft.com/office/drawing/2014/main" id="{5970B130-39B9-830D-7DF2-8F917B1B008B}"/>
            </a:ext>
          </a:extLst>
        </p:cNvPr>
        <p:cNvGrpSpPr/>
        <p:nvPr/>
      </p:nvGrpSpPr>
      <p:grpSpPr>
        <a:xfrm>
          <a:off x="0" y="0"/>
          <a:ext cx="0" cy="0"/>
          <a:chOff x="0" y="0"/>
          <a:chExt cx="0" cy="0"/>
        </a:xfrm>
      </p:grpSpPr>
      <p:pic>
        <p:nvPicPr>
          <p:cNvPr id="53" name="Google Shape;53;p2" descr="A logo of a healthy living&#10;&#10;">
            <a:hlinkClick r:id="rId3" action="ppaction://hlinksldjump"/>
            <a:extLst>
              <a:ext uri="{FF2B5EF4-FFF2-40B4-BE49-F238E27FC236}">
                <a16:creationId xmlns:a16="http://schemas.microsoft.com/office/drawing/2014/main" id="{E148D704-6624-265A-9C5A-345B201B8B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034" y="160898"/>
            <a:ext cx="1015113" cy="1286332"/>
          </a:xfrm>
          <a:prstGeom prst="rect">
            <a:avLst/>
          </a:prstGeom>
          <a:noFill/>
          <a:ln>
            <a:noFill/>
          </a:ln>
        </p:spPr>
      </p:pic>
      <p:sp>
        <p:nvSpPr>
          <p:cNvPr id="51" name="Google Shape;51;p2">
            <a:extLst>
              <a:ext uri="{FF2B5EF4-FFF2-40B4-BE49-F238E27FC236}">
                <a16:creationId xmlns:a16="http://schemas.microsoft.com/office/drawing/2014/main" id="{D173C71F-7DA6-6B9D-2B1D-86D19A117B2B}"/>
              </a:ext>
            </a:extLst>
          </p:cNvPr>
          <p:cNvSpPr txBox="1">
            <a:spLocks noGrp="1"/>
          </p:cNvSpPr>
          <p:nvPr>
            <p:ph type="title"/>
          </p:nvPr>
        </p:nvSpPr>
        <p:spPr>
          <a:xfrm>
            <a:off x="1376931" y="419197"/>
            <a:ext cx="9694892" cy="11254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600" dirty="0"/>
              <a:t>Game D – Start from the Beginning</a:t>
            </a:r>
            <a:endParaRPr sz="4600" dirty="0"/>
          </a:p>
        </p:txBody>
      </p:sp>
      <p:sp>
        <p:nvSpPr>
          <p:cNvPr id="52" name="Google Shape;52;p2">
            <a:extLst>
              <a:ext uri="{FF2B5EF4-FFF2-40B4-BE49-F238E27FC236}">
                <a16:creationId xmlns:a16="http://schemas.microsoft.com/office/drawing/2014/main" id="{288DD3BC-183F-769C-2501-45B4812D28BD}"/>
              </a:ext>
            </a:extLst>
          </p:cNvPr>
          <p:cNvSpPr txBox="1">
            <a:spLocks noGrp="1"/>
          </p:cNvSpPr>
          <p:nvPr>
            <p:ph type="body" idx="3"/>
          </p:nvPr>
        </p:nvSpPr>
        <p:spPr>
          <a:xfrm>
            <a:off x="968770" y="1544632"/>
            <a:ext cx="10360645" cy="4609280"/>
          </a:xfrm>
          <a:prstGeom prst="rect">
            <a:avLst/>
          </a:prstGeom>
          <a:noFill/>
          <a:ln>
            <a:noFill/>
          </a:ln>
        </p:spPr>
        <p:txBody>
          <a:bodyPr spcFirstLastPara="1" wrap="square" lIns="91425" tIns="45700" rIns="91425" bIns="45700" anchor="t" anchorCtr="0">
            <a:noAutofit/>
          </a:bodyPr>
          <a:lstStyle/>
          <a:p>
            <a:pPr marL="44450" lvl="0" indent="0" algn="ctr" rtl="0">
              <a:lnSpc>
                <a:spcPct val="100000"/>
              </a:lnSpc>
              <a:spcBef>
                <a:spcPts val="0"/>
              </a:spcBef>
              <a:spcAft>
                <a:spcPts val="0"/>
              </a:spcAft>
              <a:buSzPts val="2900"/>
              <a:buNone/>
            </a:pPr>
            <a:r>
              <a:rPr lang="en-US" sz="5400" dirty="0">
                <a:latin typeface="Cavolini" panose="03000502040302020204" pitchFamily="66" charset="0"/>
                <a:cs typeface="Cavolini" panose="03000502040302020204" pitchFamily="66" charset="0"/>
              </a:rPr>
              <a:t>Categories</a:t>
            </a:r>
          </a:p>
          <a:p>
            <a:pPr marL="44450" lvl="0" indent="0" algn="ctr" rtl="0">
              <a:lnSpc>
                <a:spcPct val="100000"/>
              </a:lnSpc>
              <a:spcBef>
                <a:spcPts val="0"/>
              </a:spcBef>
              <a:spcAft>
                <a:spcPts val="0"/>
              </a:spcAft>
              <a:buSzPts val="2900"/>
              <a:buNone/>
            </a:pPr>
            <a:endParaRPr sz="4400" dirty="0"/>
          </a:p>
          <a:p>
            <a:pPr marL="44450" lvl="0" indent="0" algn="l" rtl="0">
              <a:lnSpc>
                <a:spcPct val="100000"/>
              </a:lnSpc>
              <a:spcBef>
                <a:spcPts val="0"/>
              </a:spcBef>
              <a:spcAft>
                <a:spcPts val="0"/>
              </a:spcAft>
              <a:buSzPts val="2900"/>
              <a:buNone/>
            </a:pPr>
            <a:r>
              <a:rPr lang="en-US" sz="5400" dirty="0">
                <a:latin typeface="Bookman Old Style" panose="02050604050505020204" pitchFamily="18" charset="0"/>
              </a:rPr>
              <a:t>What Kind of Access</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Fact or Fiction</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a:latin typeface="Bookman Old Style" panose="02050604050505020204" pitchFamily="18" charset="0"/>
              </a:rPr>
              <a:t>Kidney Talk 101</a:t>
            </a:r>
            <a:endParaRPr sz="6000" dirty="0">
              <a:latin typeface="Bookman Old Style" panose="02050604050505020204" pitchFamily="18" charset="0"/>
            </a:endParaRPr>
          </a:p>
          <a:p>
            <a:pPr marL="457200" marR="0" lvl="0" indent="-228600" algn="l" rtl="0">
              <a:lnSpc>
                <a:spcPct val="100000"/>
              </a:lnSpc>
              <a:spcBef>
                <a:spcPts val="0"/>
              </a:spcBef>
              <a:spcAft>
                <a:spcPts val="0"/>
              </a:spcAft>
              <a:buClr>
                <a:schemeClr val="dk1"/>
              </a:buClr>
              <a:buSzPts val="2900"/>
              <a:buFont typeface="Arial"/>
              <a:buNone/>
            </a:pPr>
            <a:endParaRPr sz="2400" dirty="0"/>
          </a:p>
          <a:p>
            <a:pPr marL="44450" lvl="0" indent="0" algn="l" rtl="0">
              <a:lnSpc>
                <a:spcPct val="100000"/>
              </a:lnSpc>
              <a:spcBef>
                <a:spcPts val="0"/>
              </a:spcBef>
              <a:spcAft>
                <a:spcPts val="0"/>
              </a:spcAft>
              <a:buSzPts val="2900"/>
              <a:buNone/>
            </a:pPr>
            <a:endParaRPr sz="2400" dirty="0"/>
          </a:p>
        </p:txBody>
      </p:sp>
      <p:sp>
        <p:nvSpPr>
          <p:cNvPr id="2" name="Slide Number Placeholder 1">
            <a:extLst>
              <a:ext uri="{FF2B5EF4-FFF2-40B4-BE49-F238E27FC236}">
                <a16:creationId xmlns:a16="http://schemas.microsoft.com/office/drawing/2014/main" id="{4EEECDF3-6486-5DDD-3301-B624CCE930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4" name="Oval 3">
            <a:hlinkClick r:id="rId5" action="ppaction://hlinksldjump"/>
            <a:extLst>
              <a:ext uri="{FF2B5EF4-FFF2-40B4-BE49-F238E27FC236}">
                <a16:creationId xmlns:a16="http://schemas.microsoft.com/office/drawing/2014/main" id="{EB4EE7A6-B11D-268A-AC46-0F7DF1A4AD31}"/>
              </a:ext>
              <a:ext uri="{C183D7F6-B498-43B3-948B-1728B52AA6E4}">
                <adec:decorative xmlns:adec="http://schemas.microsoft.com/office/drawing/2017/decorative" val="1"/>
              </a:ext>
            </a:extLst>
          </p:cNvPr>
          <p:cNvSpPr/>
          <p:nvPr/>
        </p:nvSpPr>
        <p:spPr>
          <a:xfrm>
            <a:off x="8859883" y="3072384"/>
            <a:ext cx="2211940" cy="2140526"/>
          </a:xfrm>
          <a:prstGeom prst="ellipse">
            <a:avLst/>
          </a:prstGeom>
          <a:solidFill>
            <a:srgbClr val="F0CC04"/>
          </a:solidFill>
          <a:ln>
            <a:solidFill>
              <a:srgbClr val="FF9C2B"/>
            </a:solidFill>
          </a:ln>
          <a:scene3d>
            <a:camera prst="orthographicFront"/>
            <a:lightRig rig="threePt" dir="t"/>
          </a:scene3d>
          <a:sp3d>
            <a:bevelT w="165100" prst="coolSlant"/>
            <a:bevelB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D33800"/>
                </a:solidFill>
              </a:rPr>
              <a:t>Play </a:t>
            </a:r>
            <a:br>
              <a:rPr lang="en-US" sz="2400" b="1" dirty="0">
                <a:solidFill>
                  <a:srgbClr val="D33800"/>
                </a:solidFill>
              </a:rPr>
            </a:br>
            <a:r>
              <a:rPr lang="en-US" sz="2400" b="1" dirty="0">
                <a:solidFill>
                  <a:srgbClr val="D33800"/>
                </a:solidFill>
              </a:rPr>
              <a:t>Game</a:t>
            </a:r>
          </a:p>
          <a:p>
            <a:pPr algn="ctr"/>
            <a:r>
              <a:rPr lang="en-US" sz="2400" b="1" dirty="0">
                <a:solidFill>
                  <a:srgbClr val="D33800"/>
                </a:solidFill>
              </a:rPr>
              <a:t>D</a:t>
            </a:r>
          </a:p>
        </p:txBody>
      </p:sp>
    </p:spTree>
    <p:extLst>
      <p:ext uri="{BB962C8B-B14F-4D97-AF65-F5344CB8AC3E}">
        <p14:creationId xmlns:p14="http://schemas.microsoft.com/office/powerpoint/2010/main" val="361692604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0"/>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20" name="Google Shape;720;p80"/>
          <p:cNvSpPr txBox="1">
            <a:spLocks noGrp="1"/>
          </p:cNvSpPr>
          <p:nvPr>
            <p:ph type="body" idx="2"/>
          </p:nvPr>
        </p:nvSpPr>
        <p:spPr>
          <a:xfrm>
            <a:off x="918529" y="1843873"/>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Whats</a:t>
            </a:r>
            <a:r>
              <a:rPr lang="en-US" dirty="0"/>
              <a:t> the Access</a:t>
            </a:r>
            <a:endParaRPr dirty="0"/>
          </a:p>
        </p:txBody>
      </p:sp>
      <p:sp>
        <p:nvSpPr>
          <p:cNvPr id="721" name="Google Shape;721;p80"/>
          <p:cNvSpPr txBox="1">
            <a:spLocks noGrp="1"/>
          </p:cNvSpPr>
          <p:nvPr>
            <p:ph type="body" idx="3"/>
          </p:nvPr>
        </p:nvSpPr>
        <p:spPr>
          <a:xfrm>
            <a:off x="918529" y="2343882"/>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a:t>$100: All of the above</a:t>
            </a:r>
            <a:endParaRPr sz="1800"/>
          </a:p>
          <a:p>
            <a:pPr marL="44450" lvl="0" indent="0" algn="l" rtl="0">
              <a:lnSpc>
                <a:spcPct val="100000"/>
              </a:lnSpc>
              <a:spcBef>
                <a:spcPts val="0"/>
              </a:spcBef>
              <a:spcAft>
                <a:spcPts val="0"/>
              </a:spcAft>
              <a:buSzPts val="2900"/>
              <a:buNone/>
            </a:pPr>
            <a:r>
              <a:rPr lang="en-US" sz="1800"/>
              <a:t>$200: B: AVF Arteriovenous Fistula </a:t>
            </a:r>
            <a:endParaRPr sz="1800"/>
          </a:p>
          <a:p>
            <a:pPr marL="44450" lvl="0" indent="0" algn="l" rtl="0">
              <a:lnSpc>
                <a:spcPct val="100000"/>
              </a:lnSpc>
              <a:spcBef>
                <a:spcPts val="0"/>
              </a:spcBef>
              <a:spcAft>
                <a:spcPts val="0"/>
              </a:spcAft>
              <a:buSzPts val="2900"/>
              <a:buNone/>
            </a:pPr>
            <a:r>
              <a:rPr lang="en-US" sz="1800"/>
              <a:t>$300 C : 6 to 8 weeks, healthcare staff are to look for signs of infection, listen to the bruit and feel for the thrill </a:t>
            </a:r>
            <a:endParaRPr sz="1800"/>
          </a:p>
          <a:p>
            <a:pPr marL="44450" lvl="0" indent="0" algn="l" rtl="0">
              <a:lnSpc>
                <a:spcPct val="100000"/>
              </a:lnSpc>
              <a:spcBef>
                <a:spcPts val="0"/>
              </a:spcBef>
              <a:spcAft>
                <a:spcPts val="0"/>
              </a:spcAft>
              <a:buSzPts val="2900"/>
              <a:buNone/>
            </a:pPr>
            <a:r>
              <a:rPr lang="en-US" sz="1800"/>
              <a:t>$400: True: BP’s should be avoided on the arm with the fistula or graft to avoid clotting and narrowing</a:t>
            </a:r>
            <a:endParaRPr sz="1800"/>
          </a:p>
          <a:p>
            <a:pPr marL="44450" lvl="0" indent="0" algn="l" rtl="0">
              <a:lnSpc>
                <a:spcPct val="100000"/>
              </a:lnSpc>
              <a:spcBef>
                <a:spcPts val="0"/>
              </a:spcBef>
              <a:spcAft>
                <a:spcPts val="0"/>
              </a:spcAft>
              <a:buSzPts val="2900"/>
              <a:buNone/>
            </a:pPr>
            <a:r>
              <a:rPr lang="en-US" sz="1800"/>
              <a:t>$500: Infection</a:t>
            </a:r>
            <a:endParaRPr/>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p:txBody>
      </p:sp>
      <p:sp>
        <p:nvSpPr>
          <p:cNvPr id="2" name="Google Shape;609;p65">
            <a:hlinkClick r:id="rId3" action="ppaction://hlinksldjump"/>
            <a:extLst>
              <a:ext uri="{FF2B5EF4-FFF2-40B4-BE49-F238E27FC236}">
                <a16:creationId xmlns:a16="http://schemas.microsoft.com/office/drawing/2014/main" id="{7C6556CB-49AE-B67D-01E6-E458BF29343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2CF60436-A813-9597-9144-F75DEA2F9CC3}"/>
              </a:ext>
            </a:extLst>
          </p:cNvPr>
          <p:cNvSpPr>
            <a:spLocks noGrp="1"/>
          </p:cNvSpPr>
          <p:nvPr>
            <p:ph type="sldNum" idx="12"/>
          </p:nvPr>
        </p:nvSpPr>
        <p:spPr/>
        <p:txBody>
          <a:bodyPr/>
          <a:lstStyle/>
          <a:p>
            <a:pPr marL="0" lvl="0" indent="0" algn="ctr" rtl="0">
              <a:spcBef>
                <a:spcPts val="0"/>
              </a:spcBef>
              <a:spcAft>
                <a:spcPts val="0"/>
              </a:spcAft>
              <a:buNone/>
            </a:pPr>
            <a:r>
              <a:rPr lang="en-US" dirty="0"/>
              <a:t>20</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1"/>
          <p:cNvSpPr txBox="1">
            <a:spLocks noGrp="1"/>
          </p:cNvSpPr>
          <p:nvPr>
            <p:ph type="title"/>
          </p:nvPr>
        </p:nvSpPr>
        <p:spPr>
          <a:xfrm>
            <a:off x="918529" y="547452"/>
            <a:ext cx="9694800" cy="6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28" name="Google Shape;728;p81"/>
          <p:cNvSpPr txBox="1">
            <a:spLocks noGrp="1"/>
          </p:cNvSpPr>
          <p:nvPr>
            <p:ph type="body" idx="2"/>
          </p:nvPr>
        </p:nvSpPr>
        <p:spPr>
          <a:xfrm>
            <a:off x="918529" y="1757947"/>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a:t>
            </a:r>
            <a:endParaRPr dirty="0"/>
          </a:p>
        </p:txBody>
      </p:sp>
      <p:sp>
        <p:nvSpPr>
          <p:cNvPr id="729" name="Google Shape;729;p81"/>
          <p:cNvSpPr txBox="1">
            <a:spLocks noGrp="1"/>
          </p:cNvSpPr>
          <p:nvPr>
            <p:ph type="body" idx="3"/>
          </p:nvPr>
        </p:nvSpPr>
        <p:spPr>
          <a:xfrm>
            <a:off x="918529" y="2257956"/>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dirty="0"/>
              <a:t>$100: Fiction: Dialysis centers are located in every part of the United States and in many foreign countries. The treatment is standardized. You must make an appointment for dialysis treatments at another center before you go. Your facility social worker can inform you about what you need to do.</a:t>
            </a:r>
            <a:endParaRPr sz="1800" dirty="0"/>
          </a:p>
          <a:p>
            <a:pPr marL="44450" lvl="0" indent="0" algn="l" rtl="0">
              <a:lnSpc>
                <a:spcPct val="100000"/>
              </a:lnSpc>
              <a:spcBef>
                <a:spcPts val="0"/>
              </a:spcBef>
              <a:spcAft>
                <a:spcPts val="0"/>
              </a:spcAft>
              <a:buSzPts val="2900"/>
              <a:buNone/>
            </a:pPr>
            <a:r>
              <a:rPr lang="en-US" sz="1800" dirty="0"/>
              <a:t>$200: Fiction: You as a patient have a great deal of control over your treatments. Patients have a bill of rights which includes quality care, privacy, medical information, social work and dietary counseling</a:t>
            </a:r>
            <a:endParaRPr sz="1800" dirty="0"/>
          </a:p>
          <a:p>
            <a:pPr marL="44450" lvl="0" indent="0" algn="l" rtl="0">
              <a:lnSpc>
                <a:spcPct val="100000"/>
              </a:lnSpc>
              <a:spcBef>
                <a:spcPts val="0"/>
              </a:spcBef>
              <a:spcAft>
                <a:spcPts val="0"/>
              </a:spcAft>
              <a:buSzPts val="2900"/>
              <a:buNone/>
            </a:pPr>
            <a:r>
              <a:rPr lang="en-US" sz="1800" dirty="0"/>
              <a:t>$300: Fact: Acetaminophen is broken down by the liver not by the kidneys. Medications that are NSAIDS (ibuprofen, naproxen, aspirin, </a:t>
            </a:r>
            <a:r>
              <a:rPr lang="en-US" sz="1800" dirty="0" err="1"/>
              <a:t>etc</a:t>
            </a:r>
            <a:r>
              <a:rPr lang="en-US" sz="1800" dirty="0"/>
              <a:t>) can reduce blood flow to kidneys. </a:t>
            </a:r>
            <a:endParaRPr sz="1800" dirty="0"/>
          </a:p>
          <a:p>
            <a:pPr marL="44450" lvl="0" indent="0" algn="l" rtl="0">
              <a:lnSpc>
                <a:spcPct val="100000"/>
              </a:lnSpc>
              <a:spcBef>
                <a:spcPts val="0"/>
              </a:spcBef>
              <a:spcAft>
                <a:spcPts val="0"/>
              </a:spcAft>
              <a:buSzPts val="2900"/>
              <a:buNone/>
            </a:pPr>
            <a:r>
              <a:rPr lang="en-US" sz="1800" dirty="0"/>
              <a:t>$400: Fiction: Urine production might still be occurring but it is not the quality or quantity you need </a:t>
            </a:r>
          </a:p>
          <a:p>
            <a:pPr marL="44450" lvl="0" indent="0" algn="l" rtl="0">
              <a:lnSpc>
                <a:spcPct val="100000"/>
              </a:lnSpc>
              <a:spcBef>
                <a:spcPts val="0"/>
              </a:spcBef>
              <a:spcAft>
                <a:spcPts val="0"/>
              </a:spcAft>
              <a:buSzPts val="2900"/>
              <a:buNone/>
            </a:pPr>
            <a:r>
              <a:rPr lang="en-US" sz="1800" dirty="0"/>
              <a:t> $500: Fact: While risk increases with age, children and young adults can also develop ESRD due to genetic, autoimmune, or other health conditions.</a:t>
            </a:r>
            <a:endParaRPr dirty="0"/>
          </a:p>
          <a:p>
            <a:pPr marL="44450" lvl="0" indent="0" algn="l" rtl="0">
              <a:lnSpc>
                <a:spcPct val="100000"/>
              </a:lnSpc>
              <a:spcBef>
                <a:spcPts val="0"/>
              </a:spcBef>
              <a:spcAft>
                <a:spcPts val="0"/>
              </a:spcAft>
              <a:buSzPts val="2900"/>
              <a:buNone/>
            </a:pPr>
            <a:endParaRPr sz="1800" dirty="0"/>
          </a:p>
          <a:p>
            <a:pPr marL="44450" lvl="0" indent="0" algn="l" rtl="0">
              <a:lnSpc>
                <a:spcPct val="100000"/>
              </a:lnSpc>
              <a:spcBef>
                <a:spcPts val="0"/>
              </a:spcBef>
              <a:spcAft>
                <a:spcPts val="0"/>
              </a:spcAft>
              <a:buSzPts val="2900"/>
              <a:buNone/>
            </a:pPr>
            <a:endParaRPr sz="1800"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2" name="Google Shape;609;p65">
            <a:hlinkClick r:id="rId4" action="ppaction://hlinksldjump"/>
            <a:extLst>
              <a:ext uri="{FF2B5EF4-FFF2-40B4-BE49-F238E27FC236}">
                <a16:creationId xmlns:a16="http://schemas.microsoft.com/office/drawing/2014/main" id="{CD0324FA-8272-BC41-F5C6-62F17D8FDDF7}"/>
              </a:ext>
            </a:extLst>
          </p:cNvPr>
          <p:cNvSpPr/>
          <p:nvPr/>
        </p:nvSpPr>
        <p:spPr>
          <a:xfrm>
            <a:off x="8247454" y="5281713"/>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2D24E64B-F72B-F3B0-5FEB-D24F1DE556A5}"/>
              </a:ext>
            </a:extLst>
          </p:cNvPr>
          <p:cNvSpPr>
            <a:spLocks noGrp="1"/>
          </p:cNvSpPr>
          <p:nvPr>
            <p:ph type="sldNum" idx="12"/>
          </p:nvPr>
        </p:nvSpPr>
        <p:spPr/>
        <p:txBody>
          <a:bodyPr/>
          <a:lstStyle/>
          <a:p>
            <a:pPr marL="0" lvl="0" indent="0" algn="ctr" rtl="0">
              <a:spcBef>
                <a:spcPts val="0"/>
              </a:spcBef>
              <a:spcAft>
                <a:spcPts val="0"/>
              </a:spcAft>
              <a:buNone/>
            </a:pPr>
            <a:r>
              <a:rPr lang="en-US" dirty="0"/>
              <a:t>21</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2"/>
          <p:cNvSpPr txBox="1">
            <a:spLocks noGrp="1"/>
          </p:cNvSpPr>
          <p:nvPr>
            <p:ph type="title"/>
          </p:nvPr>
        </p:nvSpPr>
        <p:spPr>
          <a:xfrm>
            <a:off x="918529" y="547452"/>
            <a:ext cx="9694800" cy="6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36" name="Google Shape;736;p82"/>
          <p:cNvSpPr txBox="1">
            <a:spLocks noGrp="1"/>
          </p:cNvSpPr>
          <p:nvPr>
            <p:ph type="body" idx="2"/>
          </p:nvPr>
        </p:nvSpPr>
        <p:spPr>
          <a:xfrm>
            <a:off x="918529" y="1884066"/>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Kidney Talk 101</a:t>
            </a:r>
            <a:endParaRPr dirty="0"/>
          </a:p>
        </p:txBody>
      </p:sp>
      <p:sp>
        <p:nvSpPr>
          <p:cNvPr id="737" name="Google Shape;737;p82"/>
          <p:cNvSpPr txBox="1">
            <a:spLocks noGrp="1"/>
          </p:cNvSpPr>
          <p:nvPr>
            <p:ph type="body" idx="3"/>
          </p:nvPr>
        </p:nvSpPr>
        <p:spPr>
          <a:xfrm>
            <a:off x="918529" y="2384075"/>
            <a:ext cx="10446300" cy="3503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900"/>
              <a:buNone/>
            </a:pPr>
            <a:r>
              <a:rPr lang="en-US" sz="1800" dirty="0"/>
              <a:t>$100: Filter waste and extra fluid from the body</a:t>
            </a:r>
            <a:endParaRPr dirty="0"/>
          </a:p>
          <a:p>
            <a:pPr marL="0" lvl="0" indent="0" algn="l" rtl="0">
              <a:lnSpc>
                <a:spcPct val="100000"/>
              </a:lnSpc>
              <a:spcBef>
                <a:spcPts val="0"/>
              </a:spcBef>
              <a:spcAft>
                <a:spcPts val="0"/>
              </a:spcAft>
              <a:buSzPts val="2900"/>
              <a:buNone/>
            </a:pPr>
            <a:r>
              <a:rPr lang="en-US" sz="1800" dirty="0"/>
              <a:t>$200: All the above</a:t>
            </a:r>
            <a:endParaRPr sz="1800" dirty="0"/>
          </a:p>
          <a:p>
            <a:pPr marL="0" lvl="0" indent="0" algn="l" rtl="0">
              <a:lnSpc>
                <a:spcPct val="100000"/>
              </a:lnSpc>
              <a:spcBef>
                <a:spcPts val="0"/>
              </a:spcBef>
              <a:spcAft>
                <a:spcPts val="0"/>
              </a:spcAft>
              <a:buSzPts val="2900"/>
              <a:buNone/>
            </a:pPr>
            <a:r>
              <a:rPr lang="en-US" sz="1800" dirty="0"/>
              <a:t>$300: Dialyzer</a:t>
            </a:r>
            <a:endParaRPr sz="1800" dirty="0"/>
          </a:p>
          <a:p>
            <a:pPr marL="0" lvl="0" indent="0" algn="l" rtl="0">
              <a:lnSpc>
                <a:spcPct val="100000"/>
              </a:lnSpc>
              <a:spcBef>
                <a:spcPts val="0"/>
              </a:spcBef>
              <a:spcAft>
                <a:spcPts val="0"/>
              </a:spcAft>
              <a:buSzPts val="2900"/>
              <a:buNone/>
            </a:pPr>
            <a:r>
              <a:rPr lang="en-US" sz="1800" dirty="0"/>
              <a:t>$400: Hypertension </a:t>
            </a:r>
            <a:endParaRPr sz="1800" dirty="0"/>
          </a:p>
          <a:p>
            <a:pPr marL="0" lvl="0" indent="0" algn="l" rtl="0">
              <a:lnSpc>
                <a:spcPct val="100000"/>
              </a:lnSpc>
              <a:spcBef>
                <a:spcPts val="0"/>
              </a:spcBef>
              <a:spcAft>
                <a:spcPts val="0"/>
              </a:spcAft>
              <a:buSzPts val="2900"/>
              <a:buNone/>
            </a:pPr>
            <a:r>
              <a:rPr lang="en-US" sz="1800" dirty="0"/>
              <a:t>$500: It has a higher risk for infections and clotting.</a:t>
            </a:r>
            <a:endParaRPr dirty="0"/>
          </a:p>
          <a:p>
            <a:pPr marL="44450" lvl="0" indent="0" algn="l" rtl="0">
              <a:lnSpc>
                <a:spcPct val="100000"/>
              </a:lnSpc>
              <a:spcBef>
                <a:spcPts val="0"/>
              </a:spcBef>
              <a:spcAft>
                <a:spcPts val="0"/>
              </a:spcAft>
              <a:buSzPts val="2900"/>
              <a:buNone/>
            </a:pPr>
            <a:endParaRPr sz="1800" dirty="0"/>
          </a:p>
        </p:txBody>
      </p:sp>
      <p:sp>
        <p:nvSpPr>
          <p:cNvPr id="2" name="Google Shape;609;p65">
            <a:hlinkClick r:id="rId3" action="ppaction://hlinksldjump"/>
            <a:extLst>
              <a:ext uri="{FF2B5EF4-FFF2-40B4-BE49-F238E27FC236}">
                <a16:creationId xmlns:a16="http://schemas.microsoft.com/office/drawing/2014/main" id="{8F5D449C-F3C7-F201-BCAE-9412CB2A016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E6123EB1-17C1-1451-B784-E770C99CE734}"/>
              </a:ext>
            </a:extLst>
          </p:cNvPr>
          <p:cNvSpPr>
            <a:spLocks noGrp="1"/>
          </p:cNvSpPr>
          <p:nvPr>
            <p:ph type="sldNum" idx="12"/>
          </p:nvPr>
        </p:nvSpPr>
        <p:spPr/>
        <p:txBody>
          <a:bodyPr/>
          <a:lstStyle/>
          <a:p>
            <a:pPr marL="0" lvl="0" indent="0" algn="ctr" rtl="0">
              <a:spcBef>
                <a:spcPts val="0"/>
              </a:spcBef>
              <a:spcAft>
                <a:spcPts val="0"/>
              </a:spcAft>
              <a:buNone/>
            </a:pPr>
            <a:r>
              <a:rPr lang="en-US" dirty="0"/>
              <a:t>22</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3"/>
          <p:cNvSpPr txBox="1">
            <a:spLocks noGrp="1"/>
          </p:cNvSpPr>
          <p:nvPr>
            <p:ph type="title"/>
          </p:nvPr>
        </p:nvSpPr>
        <p:spPr>
          <a:xfrm>
            <a:off x="918530" y="1908313"/>
            <a:ext cx="5321496" cy="1749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Thank you for playing</a:t>
            </a:r>
            <a:endParaRPr/>
          </a:p>
        </p:txBody>
      </p:sp>
      <p:sp>
        <p:nvSpPr>
          <p:cNvPr id="744" name="Google Shape;744;p83"/>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40"/>
              <a:buNone/>
            </a:pPr>
            <a:endParaRPr/>
          </a:p>
          <a:p>
            <a:pPr marL="0" marR="0" lvl="0" indent="0" algn="l" rtl="0">
              <a:lnSpc>
                <a:spcPct val="100000"/>
              </a:lnSpc>
              <a:spcBef>
                <a:spcPts val="0"/>
              </a:spcBef>
              <a:spcAft>
                <a:spcPts val="0"/>
              </a:spcAft>
              <a:buClr>
                <a:schemeClr val="lt1"/>
              </a:buClr>
              <a:buSzPts val="1740"/>
              <a:buFont typeface="Arial"/>
              <a:buNone/>
            </a:pPr>
            <a:r>
              <a:rPr lang="en-US"/>
              <a:t>Contact : trarrington@ipro.org</a:t>
            </a:r>
            <a:endParaRPr/>
          </a:p>
          <a:p>
            <a:pPr marL="0" lvl="0" indent="0" algn="l" rtl="0">
              <a:lnSpc>
                <a:spcPct val="100000"/>
              </a:lnSpc>
              <a:spcBef>
                <a:spcPts val="0"/>
              </a:spcBef>
              <a:spcAft>
                <a:spcPts val="0"/>
              </a:spcAft>
              <a:buSzPts val="1740"/>
              <a:buNone/>
            </a:pPr>
            <a:endParaRPr/>
          </a:p>
          <a:p>
            <a:pPr marL="0" lvl="0" indent="0" algn="l" rtl="0">
              <a:lnSpc>
                <a:spcPct val="100000"/>
              </a:lnSpc>
              <a:spcBef>
                <a:spcPts val="0"/>
              </a:spcBef>
              <a:spcAft>
                <a:spcPts val="0"/>
              </a:spcAft>
              <a:buSzPts val="1740"/>
              <a:buNone/>
            </a:pPr>
            <a:endParaRPr/>
          </a:p>
        </p:txBody>
      </p:sp>
      <p:sp>
        <p:nvSpPr>
          <p:cNvPr id="2" name="Slide Number Placeholder 1">
            <a:extLst>
              <a:ext uri="{FF2B5EF4-FFF2-40B4-BE49-F238E27FC236}">
                <a16:creationId xmlns:a16="http://schemas.microsoft.com/office/drawing/2014/main" id="{775AC7EE-BE63-F9B2-FD00-2BD69BC9F947}"/>
              </a:ext>
            </a:extLst>
          </p:cNvPr>
          <p:cNvSpPr>
            <a:spLocks noGrp="1"/>
          </p:cNvSpPr>
          <p:nvPr>
            <p:ph type="sldNum" idx="12"/>
          </p:nvPr>
        </p:nvSpPr>
        <p:spPr/>
        <p:txBody>
          <a:bodyPr/>
          <a:lstStyle/>
          <a:p>
            <a:pPr marL="0" lvl="0" indent="0" algn="ctr" rtl="0">
              <a:spcBef>
                <a:spcPts val="0"/>
              </a:spcBef>
              <a:spcAft>
                <a:spcPts val="0"/>
              </a:spcAft>
              <a:buNone/>
            </a:pPr>
            <a:r>
              <a:rPr lang="en-US" dirty="0"/>
              <a:t>23</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7" name="Google Shape;577;p63"/>
          <p:cNvSpPr txBox="1"/>
          <p:nvPr/>
        </p:nvSpPr>
        <p:spPr>
          <a:xfrm>
            <a:off x="4441046" y="142392"/>
            <a:ext cx="3061190" cy="6088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1" i="0" u="none" strike="noStrike" cap="none">
                <a:solidFill>
                  <a:schemeClr val="dk1"/>
                </a:solidFill>
                <a:latin typeface="Calibri"/>
                <a:ea typeface="Calibri"/>
                <a:cs typeface="Calibri"/>
                <a:sym typeface="Calibri"/>
              </a:rPr>
              <a:t>Instructions</a:t>
            </a:r>
            <a:endParaRPr/>
          </a:p>
        </p:txBody>
      </p:sp>
      <p:sp>
        <p:nvSpPr>
          <p:cNvPr id="576" name="Google Shape;576;p63"/>
          <p:cNvSpPr txBox="1"/>
          <p:nvPr/>
        </p:nvSpPr>
        <p:spPr>
          <a:xfrm>
            <a:off x="308263" y="696191"/>
            <a:ext cx="11662064" cy="57149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Online 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that you can interact with me (the host) via audio or chat when connected through the computer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Please mute your line if you are in a place with background noise or are having side conversations</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Setup </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Divide players into teams or play as individuals</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you have a pen or pencil to write your answer on the answer sheet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Arial"/>
              <a:buChar char="•"/>
            </a:pPr>
            <a:r>
              <a:rPr lang="en-US" sz="2000" i="0" u="none" strike="noStrike" cap="none">
                <a:solidFill>
                  <a:srgbClr val="000000"/>
                </a:solidFill>
                <a:latin typeface="Calibri"/>
                <a:ea typeface="Calibri"/>
                <a:cs typeface="Calibri"/>
                <a:sym typeface="Calibri"/>
              </a:rPr>
              <a:t>To return to the </a:t>
            </a:r>
            <a:r>
              <a:rPr lang="en-US" sz="2000" b="1" i="1" u="none" strike="noStrike" cap="none">
                <a:solidFill>
                  <a:srgbClr val="000000"/>
                </a:solidFill>
                <a:latin typeface="Calibri"/>
                <a:ea typeface="Calibri"/>
                <a:cs typeface="Calibri"/>
                <a:sym typeface="Calibri"/>
              </a:rPr>
              <a:t>Home Screen</a:t>
            </a:r>
            <a:r>
              <a:rPr lang="en-US" sz="2000" i="0" u="none" strike="noStrike" cap="none">
                <a:solidFill>
                  <a:srgbClr val="000000"/>
                </a:solidFill>
                <a:latin typeface="Calibri"/>
                <a:ea typeface="Calibri"/>
                <a:cs typeface="Calibri"/>
                <a:sym typeface="Calibri"/>
              </a:rPr>
              <a:t>, click the Healthy Living Icon at the </a:t>
            </a:r>
            <a:r>
              <a:rPr lang="en-US" sz="2000" i="0" u="sng" strike="noStrike" cap="none">
                <a:solidFill>
                  <a:srgbClr val="000000"/>
                </a:solidFill>
                <a:latin typeface="Calibri"/>
                <a:ea typeface="Calibri"/>
                <a:cs typeface="Calibri"/>
                <a:sym typeface="Calibri"/>
              </a:rPr>
              <a:t>top Left</a:t>
            </a:r>
            <a:r>
              <a:rPr lang="en-US" sz="2000" i="0" u="none" strike="noStrike" cap="none">
                <a:solidFill>
                  <a:srgbClr val="000000"/>
                </a:solidFill>
                <a:latin typeface="Calibri"/>
                <a:ea typeface="Calibri"/>
                <a:cs typeface="Calibri"/>
                <a:sym typeface="Calibri"/>
              </a:rPr>
              <a:t> of the game screen </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Gameplay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 their turn, the player or team selects a question, the host reads the question aloud, keeping the answers hidden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Questions can vary from multiple-choice, short answers, true or false or fill-in-the-blank</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Player(s) have a set time to write or give their answer</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The game ends after a set number of rounds or when a specific condition is met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Correct answers receive points. The individual or team with the most points, win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If there's a tie, the host can ask a tiebreaker question to determine the 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Answers can be found by clicking the category title</a:t>
            </a:r>
            <a:endParaRPr sz="2000">
              <a:latin typeface="Calibri"/>
              <a:ea typeface="Calibri"/>
              <a:cs typeface="Calibri"/>
              <a:sym typeface="Calibri"/>
            </a:endParaRPr>
          </a:p>
          <a:p>
            <a:pPr marL="457200" marR="0" lvl="1"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a:p>
            <a:pPr marL="44450" marR="0" lvl="0"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p:txBody>
      </p:sp>
      <p:sp>
        <p:nvSpPr>
          <p:cNvPr id="575" name="Google Shape;575;p63"/>
          <p:cNvSpPr txBox="1">
            <a:spLocks noGrp="1"/>
          </p:cNvSpPr>
          <p:nvPr>
            <p:ph type="title"/>
          </p:nvPr>
        </p:nvSpPr>
        <p:spPr>
          <a:xfrm>
            <a:off x="9613935" y="5785500"/>
            <a:ext cx="2784542" cy="9464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200" u="sng" dirty="0">
                <a:solidFill>
                  <a:schemeClr val="hlink"/>
                </a:solidFill>
                <a:hlinkClick r:id="rId3" action="ppaction://hlinksldjump"/>
              </a:rPr>
              <a:t>Let’s PLAY!       </a:t>
            </a:r>
            <a:endParaRPr u="sng" dirty="0">
              <a:solidFill>
                <a:schemeClr val="hlink"/>
              </a:solidFill>
              <a:hlinkClick r:id="rId3" action="ppaction://hlinksldjump"/>
            </a:endParaRPr>
          </a:p>
        </p:txBody>
      </p:sp>
      <p:sp>
        <p:nvSpPr>
          <p:cNvPr id="2" name="Slide Number Placeholder 1">
            <a:extLst>
              <a:ext uri="{FF2B5EF4-FFF2-40B4-BE49-F238E27FC236}">
                <a16:creationId xmlns:a16="http://schemas.microsoft.com/office/drawing/2014/main" id="{C46C3AC8-DC18-B657-F102-1291C2219441}"/>
              </a:ext>
            </a:extLst>
          </p:cNvPr>
          <p:cNvSpPr>
            <a:spLocks noGrp="1"/>
          </p:cNvSpPr>
          <p:nvPr>
            <p:ph type="sldNum" idx="12"/>
          </p:nvPr>
        </p:nvSpPr>
        <p:spPr/>
        <p:txBody>
          <a:bodyPr/>
          <a:lstStyle/>
          <a:p>
            <a:pPr marL="0" lvl="0" indent="0" algn="ctr" rtl="0">
              <a:spcBef>
                <a:spcPts val="0"/>
              </a:spcBef>
              <a:spcAft>
                <a:spcPts val="0"/>
              </a:spcAft>
              <a:buNone/>
            </a:pPr>
            <a:r>
              <a:rPr lang="en-US" dirty="0"/>
              <a:t>3</a:t>
            </a: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601" name="Google Shape;601;p64">
            <a:hlinkClick r:id="rId3" action="ppaction://hlinksldjump"/>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2240" y="161428"/>
            <a:ext cx="1041205" cy="1371908"/>
          </a:xfrm>
          <a:prstGeom prst="rect">
            <a:avLst/>
          </a:prstGeom>
          <a:noFill/>
          <a:ln>
            <a:noFill/>
          </a:ln>
        </p:spPr>
      </p:pic>
      <p:sp>
        <p:nvSpPr>
          <p:cNvPr id="600" name="Google Shape;600;p64"/>
          <p:cNvSpPr txBox="1">
            <a:spLocks noGrp="1"/>
          </p:cNvSpPr>
          <p:nvPr>
            <p:ph type="title" idx="4294967295"/>
          </p:nvPr>
        </p:nvSpPr>
        <p:spPr>
          <a:xfrm>
            <a:off x="2286419" y="262607"/>
            <a:ext cx="7465925" cy="5847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What’s the Difference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2" name="Google Shape;582;p64">
            <a:hlinkClick r:id="rId5" action="ppaction://hlinksldjump"/>
          </p:cNvPr>
          <p:cNvSpPr txBox="1"/>
          <p:nvPr/>
        </p:nvSpPr>
        <p:spPr>
          <a:xfrm>
            <a:off x="1886350" y="847374"/>
            <a:ext cx="1524000" cy="825300"/>
          </a:xfrm>
          <a:prstGeom prst="rect">
            <a:avLst/>
          </a:prstGeom>
          <a:solidFill>
            <a:srgbClr val="10AD9B"/>
          </a:solidFill>
          <a:ln w="25400" cap="flat" cmpd="sng">
            <a:solidFill>
              <a:srgbClr val="5759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800" b="0" i="0" u="sng" strike="noStrike" cap="none"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What’s the Access</a:t>
            </a:r>
            <a:endParaRPr sz="18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5" name="Google Shape;585;p64">
            <a:hlinkClick r:id="rId6" action="ppaction://hlinksldjump"/>
          </p:cNvPr>
          <p:cNvSpPr/>
          <p:nvPr/>
        </p:nvSpPr>
        <p:spPr>
          <a:xfrm>
            <a:off x="2075614" y="1798210"/>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b="0" i="0" u="none" strike="noStrike" cap="none" dirty="0">
                <a:solidFill>
                  <a:schemeClr val="dk1"/>
                </a:solidFill>
                <a:latin typeface="Calibri" panose="020F0502020204030204" pitchFamily="34" charset="0"/>
                <a:ea typeface="Verdana"/>
                <a:cs typeface="Calibri" panose="020F0502020204030204" pitchFamily="34" charset="0"/>
                <a:sym typeface="Verdana"/>
              </a:rPr>
              <a:t>$</a:t>
            </a:r>
            <a:r>
              <a:rPr lang="en-US" sz="2800" b="0" i="0" u="sng" strike="noStrike" cap="none" dirty="0">
                <a:solidFill>
                  <a:schemeClr val="dk1"/>
                </a:solidFill>
                <a:latin typeface="Calibri" panose="020F0502020204030204" pitchFamily="34" charset="0"/>
                <a:ea typeface="Verdana"/>
                <a:cs typeface="Calibri" panose="020F0502020204030204" pitchFamily="34" charset="0"/>
                <a:sym typeface="Verdana"/>
              </a:rPr>
              <a:t>100</a:t>
            </a:r>
            <a:endParaRPr sz="28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8" name="Google Shape;588;p64">
            <a:hlinkClick r:id="rId7" action="ppaction://hlinksldjump"/>
          </p:cNvPr>
          <p:cNvSpPr/>
          <p:nvPr/>
        </p:nvSpPr>
        <p:spPr>
          <a:xfrm>
            <a:off x="2075614" y="2616215"/>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1" name="Google Shape;591;p64">
            <a:hlinkClick r:id="rId8" action="ppaction://hlinksldjump"/>
          </p:cNvPr>
          <p:cNvSpPr/>
          <p:nvPr/>
        </p:nvSpPr>
        <p:spPr>
          <a:xfrm>
            <a:off x="2075614" y="3425109"/>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4" name="Google Shape;594;p64">
            <a:hlinkClick r:id="rId9" action="ppaction://hlinksldjump"/>
          </p:cNvPr>
          <p:cNvSpPr/>
          <p:nvPr/>
        </p:nvSpPr>
        <p:spPr>
          <a:xfrm>
            <a:off x="2081534" y="4254633"/>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7" name="Google Shape;597;p64">
            <a:hlinkClick r:id="rId10" action="ppaction://hlinksldjump"/>
          </p:cNvPr>
          <p:cNvSpPr/>
          <p:nvPr/>
        </p:nvSpPr>
        <p:spPr>
          <a:xfrm>
            <a:off x="2075614" y="5062551"/>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3" name="Google Shape;583;p64">
            <a:hlinkClick r:id="rId11" action="ppaction://hlinksldjump"/>
          </p:cNvPr>
          <p:cNvSpPr txBox="1"/>
          <p:nvPr/>
        </p:nvSpPr>
        <p:spPr>
          <a:xfrm>
            <a:off x="5132275" y="804713"/>
            <a:ext cx="1774200" cy="858900"/>
          </a:xfrm>
          <a:prstGeom prst="rect">
            <a:avLst/>
          </a:prstGeom>
          <a:solidFill>
            <a:srgbClr val="C165FF"/>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Fact</a:t>
            </a:r>
            <a:endParaRPr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endParaRPr>
          </a:p>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Or</a:t>
            </a:r>
            <a:endParaRPr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endParaRPr>
          </a:p>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Fiction</a:t>
            </a:r>
            <a:endParaRPr sz="1800" u="sng"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6" name="Google Shape;586;p64">
            <a:hlinkClick r:id="rId12" action="ppaction://hlinksldjump"/>
          </p:cNvPr>
          <p:cNvSpPr/>
          <p:nvPr/>
        </p:nvSpPr>
        <p:spPr>
          <a:xfrm>
            <a:off x="5447882" y="1818307"/>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9" name="Google Shape;589;p64">
            <a:hlinkClick r:id="rId13" action="ppaction://hlinksldjump"/>
          </p:cNvPr>
          <p:cNvSpPr/>
          <p:nvPr/>
        </p:nvSpPr>
        <p:spPr>
          <a:xfrm>
            <a:off x="5447882" y="2616215"/>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2" name="Google Shape;592;p64">
            <a:hlinkClick r:id="rId14" action="ppaction://hlinksldjump"/>
          </p:cNvPr>
          <p:cNvSpPr/>
          <p:nvPr/>
        </p:nvSpPr>
        <p:spPr>
          <a:xfrm>
            <a:off x="5447882" y="3429000"/>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5" name="Google Shape;595;p64">
            <a:hlinkClick r:id="rId15" action="ppaction://hlinksldjump"/>
          </p:cNvPr>
          <p:cNvSpPr/>
          <p:nvPr/>
        </p:nvSpPr>
        <p:spPr>
          <a:xfrm>
            <a:off x="5447882" y="4254633"/>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8" name="Google Shape;598;p64">
            <a:hlinkClick r:id="rId16" action="ppaction://hlinksldjump"/>
          </p:cNvPr>
          <p:cNvSpPr/>
          <p:nvPr/>
        </p:nvSpPr>
        <p:spPr>
          <a:xfrm>
            <a:off x="5447882" y="5146880"/>
            <a:ext cx="1143000" cy="654965"/>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4" name="Google Shape;584;p64">
            <a:hlinkClick r:id="rId17" action="ppaction://hlinksldjump"/>
          </p:cNvPr>
          <p:cNvSpPr txBox="1"/>
          <p:nvPr/>
        </p:nvSpPr>
        <p:spPr>
          <a:xfrm>
            <a:off x="8776975" y="839500"/>
            <a:ext cx="1524000" cy="825300"/>
          </a:xfrm>
          <a:prstGeom prst="rect">
            <a:avLst/>
          </a:prstGeom>
          <a:solidFill>
            <a:srgbClr val="FF9966"/>
          </a:solidFill>
          <a:ln w="25400" cap="flat" cmpd="sng">
            <a:solidFill>
              <a:srgbClr val="57598C"/>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1700"/>
              <a:buFont typeface="Arial"/>
              <a:buNone/>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7" action="ppaction://hlinksldjump">
                  <a:extLst>
                    <a:ext uri="{A12FA001-AC4F-418D-AE19-62706E023703}">
                      <ahyp:hlinkClr xmlns:ahyp="http://schemas.microsoft.com/office/drawing/2018/hyperlinkcolor" val="tx"/>
                    </a:ext>
                  </a:extLst>
                </a:hlinkClick>
              </a:rPr>
              <a:t>Kidney Talk 101</a:t>
            </a:r>
            <a:endParaRPr sz="1800" u="sng" dirty="0">
              <a:solidFill>
                <a:schemeClr val="dk1"/>
              </a:solidFill>
              <a:latin typeface="Calibri" panose="020F0502020204030204" pitchFamily="34" charset="0"/>
              <a:ea typeface="Verdana"/>
              <a:cs typeface="Calibri" panose="020F0502020204030204" pitchFamily="34" charset="0"/>
            </a:endParaRPr>
          </a:p>
        </p:txBody>
      </p:sp>
      <p:sp>
        <p:nvSpPr>
          <p:cNvPr id="587" name="Google Shape;587;p64">
            <a:hlinkClick r:id="rId18" action="ppaction://hlinksldjump"/>
          </p:cNvPr>
          <p:cNvSpPr/>
          <p:nvPr/>
        </p:nvSpPr>
        <p:spPr>
          <a:xfrm>
            <a:off x="8967466" y="1798210"/>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0" name="Google Shape;590;p64">
            <a:hlinkClick r:id="rId19" action="ppaction://hlinksldjump"/>
          </p:cNvPr>
          <p:cNvSpPr/>
          <p:nvPr/>
        </p:nvSpPr>
        <p:spPr>
          <a:xfrm>
            <a:off x="8973386" y="2615221"/>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endParaRPr>
          </a:p>
        </p:txBody>
      </p:sp>
      <p:sp>
        <p:nvSpPr>
          <p:cNvPr id="593" name="Google Shape;593;p64">
            <a:hlinkClick r:id="rId20" action="ppaction://hlinksldjump"/>
          </p:cNvPr>
          <p:cNvSpPr/>
          <p:nvPr/>
        </p:nvSpPr>
        <p:spPr>
          <a:xfrm>
            <a:off x="8973386" y="3425109"/>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6" name="Google Shape;596;p64">
            <a:hlinkClick r:id="rId21" action="ppaction://hlinksldjump"/>
          </p:cNvPr>
          <p:cNvSpPr/>
          <p:nvPr/>
        </p:nvSpPr>
        <p:spPr>
          <a:xfrm>
            <a:off x="8967466" y="4248297"/>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9" name="Google Shape;599;p64">
            <a:hlinkClick r:id="rId22" action="ppaction://hlinksldjump"/>
          </p:cNvPr>
          <p:cNvSpPr/>
          <p:nvPr/>
        </p:nvSpPr>
        <p:spPr>
          <a:xfrm>
            <a:off x="8967466" y="5082459"/>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E3266ED3-0F4C-3A1E-84F6-783739929C93}"/>
              </a:ext>
            </a:extLst>
          </p:cNvPr>
          <p:cNvSpPr>
            <a:spLocks noGrp="1"/>
          </p:cNvSpPr>
          <p:nvPr>
            <p:ph type="sldNum" idx="12"/>
          </p:nvPr>
        </p:nvSpPr>
        <p:spPr/>
        <p:txBody>
          <a:bodyPr/>
          <a:lstStyle/>
          <a:p>
            <a:pPr marL="0" lvl="0" indent="0" algn="ctr" rtl="0">
              <a:spcBef>
                <a:spcPts val="0"/>
              </a:spcBef>
              <a:spcAft>
                <a:spcPts val="0"/>
              </a:spcAft>
              <a:buNone/>
            </a:pPr>
            <a:r>
              <a:rPr lang="en-US" dirty="0"/>
              <a:t>4</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86">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85">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87">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88">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89">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91">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592">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94">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595">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97">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59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3" name="Picture 2">
            <a:extLst>
              <a:ext uri="{FF2B5EF4-FFF2-40B4-BE49-F238E27FC236}">
                <a16:creationId xmlns:a16="http://schemas.microsoft.com/office/drawing/2014/main" id="{C0BB2D2E-652A-66ED-DD77-B40A17C8BB4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42041"/>
          <a:stretch>
            <a:fillRect/>
          </a:stretch>
        </p:blipFill>
        <p:spPr>
          <a:xfrm>
            <a:off x="0" y="-1603654"/>
            <a:ext cx="12263120" cy="8180222"/>
          </a:xfrm>
          <a:prstGeom prst="rect">
            <a:avLst/>
          </a:prstGeom>
        </p:spPr>
      </p:pic>
      <p:sp>
        <p:nvSpPr>
          <p:cNvPr id="606" name="Google Shape;606;p65"/>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$100 </a:t>
            </a:r>
            <a:endParaRPr/>
          </a:p>
        </p:txBody>
      </p:sp>
      <p:sp>
        <p:nvSpPr>
          <p:cNvPr id="607" name="Google Shape;607;p65"/>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What’s the name of the tube or vascular access point used for hemodialysis?	</a:t>
            </a:r>
            <a:endParaRPr dirty="0"/>
          </a:p>
        </p:txBody>
      </p:sp>
      <p:sp>
        <p:nvSpPr>
          <p:cNvPr id="608" name="Google Shape;608;p65"/>
          <p:cNvSpPr txBox="1">
            <a:spLocks noGrp="1"/>
          </p:cNvSpPr>
          <p:nvPr>
            <p:ph type="body" idx="3"/>
          </p:nvPr>
        </p:nvSpPr>
        <p:spPr>
          <a:xfrm>
            <a:off x="918529" y="2537566"/>
            <a:ext cx="4679631" cy="1526434"/>
          </a:xfrm>
          <a:prstGeom prst="rect">
            <a:avLst/>
          </a:prstGeom>
          <a:solidFill>
            <a:schemeClr val="lt1">
              <a:alpha val="60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Catheter</a:t>
            </a:r>
            <a:endParaRPr dirty="0"/>
          </a:p>
          <a:p>
            <a:pPr marL="44450" lvl="0" indent="0" algn="l" rtl="0">
              <a:lnSpc>
                <a:spcPct val="100000"/>
              </a:lnSpc>
              <a:spcBef>
                <a:spcPts val="0"/>
              </a:spcBef>
              <a:spcAft>
                <a:spcPts val="0"/>
              </a:spcAft>
              <a:buSzPts val="2900"/>
              <a:buNone/>
            </a:pPr>
            <a:r>
              <a:rPr lang="en-US" dirty="0"/>
              <a:t>B) Fistula</a:t>
            </a:r>
            <a:endParaRPr dirty="0"/>
          </a:p>
          <a:p>
            <a:pPr marL="44450" lvl="0" indent="0" algn="l" rtl="0">
              <a:lnSpc>
                <a:spcPct val="100000"/>
              </a:lnSpc>
              <a:spcBef>
                <a:spcPts val="0"/>
              </a:spcBef>
              <a:spcAft>
                <a:spcPts val="0"/>
              </a:spcAft>
              <a:buSzPts val="2900"/>
              <a:buNone/>
            </a:pPr>
            <a:r>
              <a:rPr lang="en-US" dirty="0"/>
              <a:t>C) Graft</a:t>
            </a:r>
            <a:endParaRPr dirty="0"/>
          </a:p>
          <a:p>
            <a:pPr marL="44450" lvl="0" indent="0" algn="l" rtl="0">
              <a:lnSpc>
                <a:spcPct val="100000"/>
              </a:lnSpc>
              <a:spcBef>
                <a:spcPts val="0"/>
              </a:spcBef>
              <a:spcAft>
                <a:spcPts val="0"/>
              </a:spcAft>
              <a:buSzPts val="2900"/>
              <a:buNone/>
            </a:pPr>
            <a:r>
              <a:rPr lang="en-US" dirty="0"/>
              <a:t>D) All of the above</a:t>
            </a:r>
            <a:endParaRPr dirty="0"/>
          </a:p>
          <a:p>
            <a:pPr marL="44450" lvl="0" indent="0" algn="l" rtl="0">
              <a:lnSpc>
                <a:spcPct val="100000"/>
              </a:lnSpc>
              <a:spcBef>
                <a:spcPts val="0"/>
              </a:spcBef>
              <a:spcAft>
                <a:spcPts val="0"/>
              </a:spcAft>
              <a:buSzPts val="2900"/>
              <a:buNone/>
            </a:pPr>
            <a:endParaRPr dirty="0"/>
          </a:p>
        </p:txBody>
      </p:sp>
      <p:sp>
        <p:nvSpPr>
          <p:cNvPr id="609" name="Google Shape;609;p65">
            <a:hlinkClick r:id="rId5" action="ppaction://hlinksldjump"/>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2" name="Slide Number Placeholder 1">
            <a:extLst>
              <a:ext uri="{FF2B5EF4-FFF2-40B4-BE49-F238E27FC236}">
                <a16:creationId xmlns:a16="http://schemas.microsoft.com/office/drawing/2014/main" id="{B7136905-9FFA-9976-58BB-AFA502741C80}"/>
              </a:ext>
            </a:extLst>
          </p:cNvPr>
          <p:cNvSpPr>
            <a:spLocks noGrp="1"/>
          </p:cNvSpPr>
          <p:nvPr>
            <p:ph type="sldNum" idx="12"/>
          </p:nvPr>
        </p:nvSpPr>
        <p:spPr/>
        <p:txBody>
          <a:bodyPr/>
          <a:lstStyle/>
          <a:p>
            <a:pPr marL="0" lvl="0" indent="0" algn="ctr" rtl="0">
              <a:spcBef>
                <a:spcPts val="0"/>
              </a:spcBef>
              <a:spcAft>
                <a:spcPts val="0"/>
              </a:spcAft>
              <a:buNone/>
            </a:pPr>
            <a:r>
              <a:rPr lang="en-US" dirty="0"/>
              <a:t>5</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4" name="Picture 3">
            <a:extLst>
              <a:ext uri="{FF2B5EF4-FFF2-40B4-BE49-F238E27FC236}">
                <a16:creationId xmlns:a16="http://schemas.microsoft.com/office/drawing/2014/main" id="{DDDC9657-8F05-E258-43DE-B4563D1CB3E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563" y="0"/>
            <a:ext cx="9864437" cy="6576291"/>
          </a:xfrm>
          <a:prstGeom prst="rect">
            <a:avLst/>
          </a:prstGeom>
        </p:spPr>
      </p:pic>
      <p:sp>
        <p:nvSpPr>
          <p:cNvPr id="614" name="Google Shape;614;p66"/>
          <p:cNvSpPr txBox="1">
            <a:spLocks noGrp="1"/>
          </p:cNvSpPr>
          <p:nvPr>
            <p:ph type="title"/>
          </p:nvPr>
        </p:nvSpPr>
        <p:spPr>
          <a:xfrm>
            <a:off x="918529" y="547452"/>
            <a:ext cx="9706648" cy="954251"/>
          </a:xfrm>
          <a:prstGeom prst="rect">
            <a:avLst/>
          </a:prstGeom>
          <a:solidFill>
            <a:schemeClr val="lt1">
              <a:alpha val="62018"/>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What’s the Access - $200 </a:t>
            </a:r>
            <a:endParaRPr dirty="0"/>
          </a:p>
        </p:txBody>
      </p:sp>
      <p:sp>
        <p:nvSpPr>
          <p:cNvPr id="615" name="Google Shape;615;p66"/>
          <p:cNvSpPr txBox="1">
            <a:spLocks noGrp="1"/>
          </p:cNvSpPr>
          <p:nvPr>
            <p:ph type="body" idx="2"/>
          </p:nvPr>
        </p:nvSpPr>
        <p:spPr>
          <a:xfrm>
            <a:off x="918529" y="2037557"/>
            <a:ext cx="10446287" cy="446063"/>
          </a:xfrm>
          <a:prstGeom prst="rect">
            <a:avLst/>
          </a:prstGeom>
          <a:solidFill>
            <a:schemeClr val="lt1">
              <a:alpha val="65765"/>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Which type of vascular access is considered the “gold standard” for long-term hemodialysis?</a:t>
            </a:r>
            <a:endParaRPr dirty="0"/>
          </a:p>
        </p:txBody>
      </p:sp>
      <p:sp>
        <p:nvSpPr>
          <p:cNvPr id="616" name="Google Shape;616;p6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Central venous catheter</a:t>
            </a:r>
            <a:br>
              <a:rPr lang="en-US" dirty="0"/>
            </a:br>
            <a:r>
              <a:rPr lang="en-US" dirty="0"/>
              <a:t>b) Arteriovenous fistula (AVF)</a:t>
            </a:r>
            <a:br>
              <a:rPr lang="en-US" dirty="0"/>
            </a:br>
            <a:r>
              <a:rPr lang="en-US" dirty="0"/>
              <a:t>c) Arteriovenous graft (AVG)</a:t>
            </a:r>
            <a:br>
              <a:rPr lang="en-US" dirty="0"/>
            </a:br>
            <a:r>
              <a:rPr lang="en-US" dirty="0"/>
              <a:t>d) Peripheral IV line</a:t>
            </a:r>
            <a:endParaRPr dirty="0"/>
          </a:p>
        </p:txBody>
      </p:sp>
      <p:sp>
        <p:nvSpPr>
          <p:cNvPr id="2" name="Google Shape;609;p65">
            <a:hlinkClick r:id="rId4" action="ppaction://hlinksldjump"/>
            <a:extLst>
              <a:ext uri="{FF2B5EF4-FFF2-40B4-BE49-F238E27FC236}">
                <a16:creationId xmlns:a16="http://schemas.microsoft.com/office/drawing/2014/main" id="{74061A14-DA26-2B2F-1C3A-EDB0B38920C2}"/>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E024BEC9-DB34-8ADD-4D0B-6F0E13B23EFF}"/>
              </a:ext>
            </a:extLst>
          </p:cNvPr>
          <p:cNvSpPr>
            <a:spLocks noGrp="1"/>
          </p:cNvSpPr>
          <p:nvPr>
            <p:ph type="sldNum" idx="12"/>
          </p:nvPr>
        </p:nvSpPr>
        <p:spPr/>
        <p:txBody>
          <a:bodyPr/>
          <a:lstStyle/>
          <a:p>
            <a:pPr marL="0" lvl="0" indent="0" algn="ctr" rtl="0">
              <a:spcBef>
                <a:spcPts val="0"/>
              </a:spcBef>
              <a:spcAft>
                <a:spcPts val="0"/>
              </a:spcAft>
              <a:buNone/>
            </a:pPr>
            <a:r>
              <a:rPr lang="en-US" dirty="0"/>
              <a:t>6</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2" name="Picture 1">
            <a:extLst>
              <a:ext uri="{FF2B5EF4-FFF2-40B4-BE49-F238E27FC236}">
                <a16:creationId xmlns:a16="http://schemas.microsoft.com/office/drawing/2014/main" id="{9D1FE600-1A48-B7C3-3360-417E8330738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18371"/>
          <a:stretch>
            <a:fillRect/>
          </a:stretch>
        </p:blipFill>
        <p:spPr>
          <a:xfrm>
            <a:off x="0" y="-1606491"/>
            <a:ext cx="12263120" cy="8180222"/>
          </a:xfrm>
          <a:prstGeom prst="rect">
            <a:avLst/>
          </a:prstGeom>
        </p:spPr>
      </p:pic>
      <p:sp>
        <p:nvSpPr>
          <p:cNvPr id="622" name="Google Shape;622;p67"/>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$300 </a:t>
            </a:r>
            <a:endParaRPr/>
          </a:p>
        </p:txBody>
      </p:sp>
      <p:sp>
        <p:nvSpPr>
          <p:cNvPr id="623" name="Google Shape;623;p67"/>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 average, how long does an AV fistula need to “mature” before it can be used for dialysis?</a:t>
            </a:r>
            <a:endParaRPr/>
          </a:p>
        </p:txBody>
      </p:sp>
      <p:sp>
        <p:nvSpPr>
          <p:cNvPr id="624" name="Google Shape;624;p67"/>
          <p:cNvSpPr txBox="1">
            <a:spLocks noGrp="1"/>
          </p:cNvSpPr>
          <p:nvPr>
            <p:ph type="body" idx="3"/>
          </p:nvPr>
        </p:nvSpPr>
        <p:spPr>
          <a:xfrm>
            <a:off x="918529" y="2537566"/>
            <a:ext cx="4486591" cy="1638194"/>
          </a:xfrm>
          <a:prstGeom prst="rect">
            <a:avLst/>
          </a:prstGeom>
          <a:solidFill>
            <a:schemeClr val="lt1">
              <a:alpha val="46006"/>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1–2 days</a:t>
            </a:r>
            <a:br>
              <a:rPr lang="en-US" dirty="0"/>
            </a:br>
            <a:r>
              <a:rPr lang="en-US" dirty="0"/>
              <a:t>b) 1–2 weeks</a:t>
            </a:r>
            <a:br>
              <a:rPr lang="en-US" dirty="0"/>
            </a:br>
            <a:r>
              <a:rPr lang="en-US" dirty="0"/>
              <a:t>c) 6–8 weeks</a:t>
            </a:r>
            <a:br>
              <a:rPr lang="en-US" dirty="0"/>
            </a:br>
            <a:r>
              <a:rPr lang="en-US" dirty="0"/>
              <a:t>d) 6 months</a:t>
            </a:r>
            <a:endParaRPr dirty="0"/>
          </a:p>
        </p:txBody>
      </p:sp>
      <p:sp>
        <p:nvSpPr>
          <p:cNvPr id="3" name="Google Shape;609;p65">
            <a:hlinkClick r:id="rId4" action="ppaction://hlinksldjump"/>
            <a:extLst>
              <a:ext uri="{FF2B5EF4-FFF2-40B4-BE49-F238E27FC236}">
                <a16:creationId xmlns:a16="http://schemas.microsoft.com/office/drawing/2014/main" id="{AFAA6840-B21C-8D03-3638-FB034E5DC923}"/>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1FC001EE-3310-486F-E3DB-37E292483421}"/>
              </a:ext>
            </a:extLst>
          </p:cNvPr>
          <p:cNvSpPr>
            <a:spLocks noGrp="1"/>
          </p:cNvSpPr>
          <p:nvPr>
            <p:ph type="sldNum" idx="12"/>
          </p:nvPr>
        </p:nvSpPr>
        <p:spPr/>
        <p:txBody>
          <a:bodyPr/>
          <a:lstStyle/>
          <a:p>
            <a:pPr marL="0" lvl="0" indent="0" algn="ctr" rtl="0">
              <a:spcBef>
                <a:spcPts val="0"/>
              </a:spcBef>
              <a:spcAft>
                <a:spcPts val="0"/>
              </a:spcAft>
              <a:buNone/>
            </a:pPr>
            <a:r>
              <a:rPr lang="en-US" dirty="0"/>
              <a:t>7</a:t>
            </a: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4" name="Picture 3">
            <a:extLst>
              <a:ext uri="{FF2B5EF4-FFF2-40B4-BE49-F238E27FC236}">
                <a16:creationId xmlns:a16="http://schemas.microsoft.com/office/drawing/2014/main" id="{CF0AA8DA-CD90-3050-B89D-FD28120153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567055"/>
          </a:xfrm>
          <a:prstGeom prst="rect">
            <a:avLst/>
          </a:prstGeom>
        </p:spPr>
      </p:pic>
      <p:sp>
        <p:nvSpPr>
          <p:cNvPr id="630" name="Google Shape;630;p68"/>
          <p:cNvSpPr txBox="1">
            <a:spLocks noGrp="1"/>
          </p:cNvSpPr>
          <p:nvPr>
            <p:ph type="title"/>
          </p:nvPr>
        </p:nvSpPr>
        <p:spPr>
          <a:xfrm>
            <a:off x="918529" y="547452"/>
            <a:ext cx="9694892" cy="888383"/>
          </a:xfrm>
          <a:prstGeom prst="rect">
            <a:avLst/>
          </a:prstGeom>
          <a:solidFill>
            <a:schemeClr val="lt1">
              <a:alpha val="74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What’s the Access - $400 </a:t>
            </a:r>
            <a:endParaRPr dirty="0"/>
          </a:p>
        </p:txBody>
      </p:sp>
      <p:sp>
        <p:nvSpPr>
          <p:cNvPr id="631" name="Google Shape;631;p68"/>
          <p:cNvSpPr txBox="1">
            <a:spLocks noGrp="1"/>
          </p:cNvSpPr>
          <p:nvPr>
            <p:ph type="body" idx="2"/>
          </p:nvPr>
        </p:nvSpPr>
        <p:spPr>
          <a:xfrm>
            <a:off x="918529" y="2037557"/>
            <a:ext cx="10446287" cy="713200"/>
          </a:xfrm>
          <a:prstGeom prst="rect">
            <a:avLst/>
          </a:prstGeom>
          <a:solidFill>
            <a:schemeClr val="lt1">
              <a:alpha val="79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Blood pressure checks and blood draws should be avoided in the arm with a fistula or graft.</a:t>
            </a:r>
            <a:endParaRPr dirty="0"/>
          </a:p>
        </p:txBody>
      </p:sp>
      <p:sp>
        <p:nvSpPr>
          <p:cNvPr id="2" name="Google Shape;609;p65">
            <a:hlinkClick r:id="rId4" action="ppaction://hlinksldjump"/>
            <a:extLst>
              <a:ext uri="{FF2B5EF4-FFF2-40B4-BE49-F238E27FC236}">
                <a16:creationId xmlns:a16="http://schemas.microsoft.com/office/drawing/2014/main" id="{6F7ECD78-BB73-C549-A60F-BEC98470D62B}"/>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BECF5FEB-438F-F009-F62F-16C65E03330F}"/>
              </a:ext>
            </a:extLst>
          </p:cNvPr>
          <p:cNvSpPr>
            <a:spLocks noGrp="1"/>
          </p:cNvSpPr>
          <p:nvPr>
            <p:ph type="sldNum" idx="12"/>
          </p:nvPr>
        </p:nvSpPr>
        <p:spPr/>
        <p:txBody>
          <a:bodyPr/>
          <a:lstStyle/>
          <a:p>
            <a:pPr marL="0" lvl="0" indent="0" algn="ctr" rtl="0">
              <a:spcBef>
                <a:spcPts val="0"/>
              </a:spcBef>
              <a:spcAft>
                <a:spcPts val="0"/>
              </a:spcAft>
              <a:buNone/>
            </a:pPr>
            <a:r>
              <a:rPr lang="en-US" dirty="0"/>
              <a:t>8</a:t>
            </a: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3" name="Picture 2">
            <a:extLst>
              <a:ext uri="{FF2B5EF4-FFF2-40B4-BE49-F238E27FC236}">
                <a16:creationId xmlns:a16="http://schemas.microsoft.com/office/drawing/2014/main" id="{58236A5C-E1DC-A0A8-81A3-B8AD79BEDF5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22897" r="2225" b="6105"/>
          <a:stretch>
            <a:fillRect/>
          </a:stretch>
        </p:blipFill>
        <p:spPr>
          <a:xfrm>
            <a:off x="0" y="-1603654"/>
            <a:ext cx="12263120" cy="8180222"/>
          </a:xfrm>
          <a:prstGeom prst="rect">
            <a:avLst/>
          </a:prstGeom>
        </p:spPr>
      </p:pic>
      <p:sp>
        <p:nvSpPr>
          <p:cNvPr id="637" name="Google Shape;637;p69"/>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$500 </a:t>
            </a:r>
            <a:endParaRPr/>
          </a:p>
        </p:txBody>
      </p:sp>
      <p:sp>
        <p:nvSpPr>
          <p:cNvPr id="638" name="Google Shape;638;p69"/>
          <p:cNvSpPr txBox="1">
            <a:spLocks noGrp="1"/>
          </p:cNvSpPr>
          <p:nvPr>
            <p:ph type="body" idx="2"/>
          </p:nvPr>
        </p:nvSpPr>
        <p:spPr>
          <a:xfrm>
            <a:off x="918529" y="2037557"/>
            <a:ext cx="10446287" cy="446063"/>
          </a:xfrm>
          <a:prstGeom prst="rect">
            <a:avLst/>
          </a:prstGeom>
          <a:solidFill>
            <a:schemeClr val="lt1">
              <a:alpha val="53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fistula or graft that becomes red, hot, or tender may be showing signs of _______</a:t>
            </a:r>
            <a:endParaRPr dirty="0"/>
          </a:p>
        </p:txBody>
      </p:sp>
      <p:sp>
        <p:nvSpPr>
          <p:cNvPr id="2" name="Google Shape;609;p65">
            <a:hlinkClick r:id="rId4" action="ppaction://hlinksldjump"/>
            <a:extLst>
              <a:ext uri="{FF2B5EF4-FFF2-40B4-BE49-F238E27FC236}">
                <a16:creationId xmlns:a16="http://schemas.microsoft.com/office/drawing/2014/main" id="{ADA3D0CF-A2FE-A10B-DE09-41EA600A5659}"/>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87A41CF6-E01F-BCB8-DE8B-75863E493F22}"/>
              </a:ext>
            </a:extLst>
          </p:cNvPr>
          <p:cNvSpPr>
            <a:spLocks noGrp="1"/>
          </p:cNvSpPr>
          <p:nvPr>
            <p:ph type="sldNum" idx="12"/>
          </p:nvPr>
        </p:nvSpPr>
        <p:spPr/>
        <p:txBody>
          <a:bodyPr/>
          <a:lstStyle/>
          <a:p>
            <a:pPr marL="0" lvl="0" indent="0" algn="ctr" rtl="0">
              <a:spcBef>
                <a:spcPts val="0"/>
              </a:spcBef>
              <a:spcAft>
                <a:spcPts val="0"/>
              </a:spcAft>
              <a:buNone/>
            </a:pPr>
            <a:r>
              <a:rPr lang="en-US" dirty="0"/>
              <a:t>9</a:t>
            </a:r>
          </a:p>
        </p:txBody>
      </p:sp>
    </p:spTree>
  </p:cSld>
  <p:clrMapOvr>
    <a:masterClrMapping/>
  </p:clrMapOvr>
  <p:transition>
    <p:push/>
  </p:transition>
</p:sld>
</file>

<file path=ppt/theme/theme1.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1557</TotalTime>
  <Words>1122</Words>
  <Application>Microsoft Office PowerPoint</Application>
  <PresentationFormat>Widescreen</PresentationFormat>
  <Paragraphs>263</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Cavolini</vt:lpstr>
      <vt:lpstr>Bookman Old Style</vt:lpstr>
      <vt:lpstr>Helvetica Neue Light</vt:lpstr>
      <vt:lpstr>Calibri</vt:lpstr>
      <vt:lpstr>Libre Baskerville</vt:lpstr>
      <vt:lpstr>Helvetica Neue</vt:lpstr>
      <vt:lpstr>Arial</vt:lpstr>
      <vt:lpstr>1_White</vt:lpstr>
      <vt:lpstr>HEALTHY LIVING </vt:lpstr>
      <vt:lpstr>Game D – Start from the Beginning</vt:lpstr>
      <vt:lpstr>Let’s PLAY!       </vt:lpstr>
      <vt:lpstr>What’s the Difference </vt:lpstr>
      <vt:lpstr>What’s the Access - $100 </vt:lpstr>
      <vt:lpstr>What’s the Access - $200 </vt:lpstr>
      <vt:lpstr>What’s the Access - $300 </vt:lpstr>
      <vt:lpstr>What’s the Access - $400 </vt:lpstr>
      <vt:lpstr>What’s the Access - $500 </vt:lpstr>
      <vt:lpstr>Fact or Fiction - $100</vt:lpstr>
      <vt:lpstr>Fact or Fiction - $200</vt:lpstr>
      <vt:lpstr>Fact or Fiction - $300</vt:lpstr>
      <vt:lpstr>Fact or Fiction - $400</vt:lpstr>
      <vt:lpstr>Fact or Fiction - $500</vt:lpstr>
      <vt:lpstr>Kidney Talk 101 - $100</vt:lpstr>
      <vt:lpstr>Kidney Talk 101 - $200</vt:lpstr>
      <vt:lpstr>Kidney Talk 101 - $300</vt:lpstr>
      <vt:lpstr>Kidney Talk 101 - $400</vt:lpstr>
      <vt:lpstr>Kidney Talk 101 - $500</vt:lpstr>
      <vt:lpstr>Answer Sheet                                                                      </vt:lpstr>
      <vt:lpstr>Answer Sheet    </vt:lpstr>
      <vt:lpstr>Answer Sheet.    </vt:lpstr>
      <vt:lpstr>Thank you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Daley</dc:creator>
  <cp:lastModifiedBy>Caroline Sanner</cp:lastModifiedBy>
  <cp:revision>136</cp:revision>
  <dcterms:modified xsi:type="dcterms:W3CDTF">2026-04-21T12:34:03Z</dcterms:modified>
</cp:coreProperties>
</file>